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7" r:id="rId1"/>
  </p:sldMasterIdLst>
  <p:sldIdLst>
    <p:sldId id="518" r:id="rId2"/>
    <p:sldId id="2147471470" r:id="rId3"/>
    <p:sldId id="2147471471" r:id="rId4"/>
    <p:sldId id="2147471472" r:id="rId5"/>
    <p:sldId id="2147471417" r:id="rId6"/>
    <p:sldId id="2147471474" r:id="rId7"/>
    <p:sldId id="2147471476" r:id="rId8"/>
    <p:sldId id="2147471477" r:id="rId9"/>
    <p:sldId id="2147471473" r:id="rId10"/>
    <p:sldId id="2147471478" r:id="rId11"/>
    <p:sldId id="21474713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940" y="5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AFA840-AEA5-88E0-3F83-225DDA60E38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E97106-0558-99DE-7C31-D9D6CFA2D5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79028-0830-D272-EF52-89AA69812B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C0E724-A57D-0285-DA9F-95C197E5D4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C03211-07D4-EA98-278A-1ED8100CC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554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59E2F-FDD4-F08A-DE6F-DD2BD56744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0754E3-82BA-405F-0830-94B9B9E7E6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472FF-3110-7C07-6F86-7160D015E1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7474D6-CE70-9BB4-13E9-2AF559876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6D0838-866B-2076-DD35-79DFA4D63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00731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6F86E04-2B48-F643-7D64-7700DC1493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28699A-6C46-83B8-B86D-126B7F7C2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F4CF13-7311-407F-8E49-98A4EBC00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4B564E-05FB-967B-34B5-775ED6102B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9B6FD-73D4-C2FC-A0FE-95CEF002F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49692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 –  Layout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Placeholder 1">
            <a:extLst>
              <a:ext uri="{FF2B5EF4-FFF2-40B4-BE49-F238E27FC236}">
                <a16:creationId xmlns:a16="http://schemas.microsoft.com/office/drawing/2014/main" id="{1A734772-629F-07F0-7A95-94F6BDFED4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8096" y="701886"/>
            <a:ext cx="4672584" cy="2907792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0" indent="0">
              <a:lnSpc>
                <a:spcPts val="5800"/>
              </a:lnSpc>
              <a:defRPr sz="5400"/>
            </a:lvl1pPr>
          </a:lstStyle>
          <a:p>
            <a:r>
              <a:rPr lang="en-US" noProof="0"/>
              <a:t>Title slide </a:t>
            </a:r>
            <a:br>
              <a:rPr lang="en-US" noProof="0"/>
            </a:br>
            <a:r>
              <a:rPr lang="en-US" noProof="0"/>
              <a:t>Click to add title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6EB794F4-36B2-DC02-E7CB-CFC62E37CBC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66763" y="4173805"/>
            <a:ext cx="4698710" cy="765270"/>
          </a:xfrm>
          <a:prstGeom prst="rect">
            <a:avLst/>
          </a:prstGeom>
        </p:spPr>
        <p:txBody>
          <a:bodyPr lIns="0" tIns="0" rIns="0" bIns="0" anchor="b"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2200" b="0"/>
            </a:lvl1pPr>
          </a:lstStyle>
          <a:p>
            <a:pPr lvl="0"/>
            <a:r>
              <a:rPr lang="en-US" noProof="0"/>
              <a:t>Name, role</a:t>
            </a:r>
            <a:br>
              <a:rPr lang="en-US" noProof="0"/>
            </a:br>
            <a:r>
              <a:rPr lang="en-US" noProof="0"/>
              <a:t>Date</a:t>
            </a:r>
          </a:p>
        </p:txBody>
      </p:sp>
      <p:pic>
        <p:nvPicPr>
          <p:cNvPr id="12" name="CGI logo" descr="CGI Inc. logo">
            <a:extLst>
              <a:ext uri="{FF2B5EF4-FFF2-40B4-BE49-F238E27FC236}">
                <a16:creationId xmlns:a16="http://schemas.microsoft.com/office/drawing/2014/main" id="{6937662B-8921-62BA-FC6E-1DB11DE921D4}"/>
              </a:ext>
            </a:extLst>
          </p:cNvPr>
          <p:cNvPicPr>
            <a:picLocks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7134" y="5372174"/>
            <a:ext cx="1548656" cy="720650"/>
          </a:xfrm>
          <a:prstGeom prst="rect">
            <a:avLst/>
          </a:prstGeom>
          <a:ln>
            <a:noFill/>
          </a:ln>
        </p:spPr>
      </p:pic>
      <p:sp>
        <p:nvSpPr>
          <p:cNvPr id="8" name="Freeform 13" descr="CGI cornerstone">
            <a:extLst>
              <a:ext uri="{FF2B5EF4-FFF2-40B4-BE49-F238E27FC236}">
                <a16:creationId xmlns:a16="http://schemas.microsoft.com/office/drawing/2014/main" id="{47B68E29-85E8-7585-D294-C63868CB4A0E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 userDrawn="1"/>
        </p:nvSpPr>
        <p:spPr bwMode="gray">
          <a:xfrm rot="16200000">
            <a:off x="6100687" y="758896"/>
            <a:ext cx="5329241" cy="5338616"/>
          </a:xfrm>
          <a:custGeom>
            <a:avLst/>
            <a:gdLst>
              <a:gd name="connsiteX0" fmla="*/ 0 w 3168353"/>
              <a:gd name="connsiteY0" fmla="*/ 3168352 h 3168352"/>
              <a:gd name="connsiteX1" fmla="*/ 0 w 3168353"/>
              <a:gd name="connsiteY1" fmla="*/ 1902429 h 3168352"/>
              <a:gd name="connsiteX2" fmla="*/ 1902430 w 3168353"/>
              <a:gd name="connsiteY2" fmla="*/ 1902429 h 3168352"/>
              <a:gd name="connsiteX3" fmla="*/ 1902430 w 3168353"/>
              <a:gd name="connsiteY3" fmla="*/ 0 h 3168352"/>
              <a:gd name="connsiteX4" fmla="*/ 3168353 w 3168353"/>
              <a:gd name="connsiteY4" fmla="*/ 0 h 3168352"/>
              <a:gd name="connsiteX5" fmla="*/ 3168353 w 3168353"/>
              <a:gd name="connsiteY5" fmla="*/ 3168352 h 3168352"/>
              <a:gd name="connsiteX6" fmla="*/ 1902430 w 3168353"/>
              <a:gd name="connsiteY6" fmla="*/ 3168352 h 3168352"/>
              <a:gd name="connsiteX7" fmla="*/ 1902430 w 3168353"/>
              <a:gd name="connsiteY7" fmla="*/ 3168352 h 31683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168353" h="3168352">
                <a:moveTo>
                  <a:pt x="0" y="3168352"/>
                </a:moveTo>
                <a:lnTo>
                  <a:pt x="0" y="1902429"/>
                </a:lnTo>
                <a:lnTo>
                  <a:pt x="1902430" y="1902429"/>
                </a:lnTo>
                <a:lnTo>
                  <a:pt x="1902430" y="0"/>
                </a:lnTo>
                <a:lnTo>
                  <a:pt x="3168353" y="0"/>
                </a:lnTo>
                <a:lnTo>
                  <a:pt x="3168353" y="3168352"/>
                </a:lnTo>
                <a:lnTo>
                  <a:pt x="1902430" y="3168352"/>
                </a:lnTo>
                <a:lnTo>
                  <a:pt x="1902430" y="3168352"/>
                </a:lnTo>
                <a:close/>
              </a:path>
            </a:pathLst>
          </a:custGeom>
          <a:gradFill flip="none" rotWithShape="1">
            <a:gsLst>
              <a:gs pos="66000">
                <a:srgbClr val="E31937"/>
              </a:gs>
              <a:gs pos="33000">
                <a:srgbClr val="FF6A00"/>
              </a:gs>
              <a:gs pos="0">
                <a:srgbClr val="FFCDD2"/>
              </a:gs>
              <a:gs pos="100000">
                <a:srgbClr val="991F3D"/>
              </a:gs>
            </a:gsLst>
            <a:lin ang="0" scaled="0"/>
            <a:tileRect/>
          </a:gra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lvl="0" algn="ctr">
              <a:spcBef>
                <a:spcPct val="0"/>
              </a:spcBef>
              <a:buClrTx/>
              <a:buSzPct val="90000"/>
            </a:pPr>
            <a:endParaRPr lang="en-US" sz="1600" b="1" noProof="0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69477B-4844-9E49-1924-9A24EC02EC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 userDrawn="1"/>
        </p:nvSpPr>
        <p:spPr>
          <a:xfrm>
            <a:off x="11163033" y="6345144"/>
            <a:ext cx="365760" cy="182880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t" anchorCtr="0">
            <a:normAutofit fontScale="77500" lnSpcReduction="20000"/>
          </a:bodyPr>
          <a:lstStyle/>
          <a:p>
            <a:pPr algn="l"/>
            <a:endParaRPr lang="en-US" noProof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2F561915-DA14-AD3D-0600-A7BC70AB91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4041648" y="6931152"/>
            <a:ext cx="4114800" cy="137160"/>
          </a:xfrm>
        </p:spPr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B06569-C9F6-43BB-9951-729D78B196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1163034" y="6931152"/>
            <a:ext cx="261660" cy="137160"/>
          </a:xfrm>
        </p:spPr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07CDDF-E7B2-2A14-B701-168A49FFDF5B}"/>
              </a:ext>
            </a:extLst>
          </p:cNvPr>
          <p:cNvSpPr/>
          <p:nvPr userDrawn="1"/>
        </p:nvSpPr>
        <p:spPr bwMode="gray">
          <a:xfrm>
            <a:off x="562708" y="6193030"/>
            <a:ext cx="11085341" cy="489124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3736243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header white - Cornerston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088167-3D6D-5E6C-DA5E-C3277ED460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b="14286"/>
          <a:stretch/>
        </p:blipFill>
        <p:spPr>
          <a:xfrm>
            <a:off x="5943516" y="0"/>
            <a:ext cx="6248400" cy="6017407"/>
          </a:xfrm>
          <a:prstGeom prst="rect">
            <a:avLst/>
          </a:prstGeom>
        </p:spPr>
      </p:pic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9542A8DC-D6A9-AE1E-4B2D-94EA32AFA2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31BB1A83-0CD4-B8FB-3185-33E9395D09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8C605EF0-E4DC-2A4A-909F-D231546F9524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 bwMode="white">
          <a:xfrm>
            <a:off x="767849" y="635964"/>
            <a:ext cx="6090151" cy="2226506"/>
          </a:xfrm>
        </p:spPr>
        <p:txBody>
          <a:bodyPr>
            <a:noAutofit/>
          </a:bodyPr>
          <a:lstStyle>
            <a:lvl1pPr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Section divider slide – click to add title</a:t>
            </a:r>
          </a:p>
        </p:txBody>
      </p:sp>
      <p:sp>
        <p:nvSpPr>
          <p:cNvPr id="13" name="Subtitle 2"/>
          <p:cNvSpPr>
            <a:spLocks noGrp="1"/>
          </p:cNvSpPr>
          <p:nvPr userDrawn="1">
            <p:ph type="subTitle" idx="1" hasCustomPrompt="1"/>
          </p:nvPr>
        </p:nvSpPr>
        <p:spPr bwMode="white">
          <a:xfrm>
            <a:off x="775705" y="3119636"/>
            <a:ext cx="6082295" cy="2051078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 algn="l">
              <a:spcBef>
                <a:spcPct val="0"/>
              </a:spcBef>
              <a:buNone/>
              <a:defRPr sz="2400" b="1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0"/>
              <a:t>Click to add subtitle, if required</a:t>
            </a:r>
          </a:p>
        </p:txBody>
      </p:sp>
    </p:spTree>
    <p:extLst>
      <p:ext uri="{BB962C8B-B14F-4D97-AF65-F5344CB8AC3E}">
        <p14:creationId xmlns:p14="http://schemas.microsoft.com/office/powerpoint/2010/main" val="307090262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/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Laptop + editable scre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1ECE7-029C-9470-FB12-50E6EE95BB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Content slide with editable laptop screen – click to add title</a:t>
            </a:r>
          </a:p>
        </p:txBody>
      </p:sp>
      <p:sp>
        <p:nvSpPr>
          <p:cNvPr id="14" name="Content Placeholder 20">
            <a:extLst>
              <a:ext uri="{FF2B5EF4-FFF2-40B4-BE49-F238E27FC236}">
                <a16:creationId xmlns:a16="http://schemas.microsoft.com/office/drawing/2014/main" id="{27B262E3-C2DF-AD9E-2069-876FCA1C846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765737" y="1767176"/>
            <a:ext cx="4568263" cy="4325649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>
              <a:spcBef>
                <a:spcPts val="0"/>
              </a:spcBef>
              <a:buClr>
                <a:schemeClr val="accent2"/>
              </a:buClr>
              <a:buSzPct val="110000"/>
              <a:buFont typeface="Arial" pitchFamily="34" charset="0"/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263525" indent="-263525">
              <a:spcBef>
                <a:spcPts val="500"/>
              </a:spcBef>
              <a:buClrTx/>
              <a:buSzPct val="100000"/>
              <a:buFont typeface="Arial" pitchFamily="34" charset="0"/>
              <a:buChar char="•"/>
              <a:defRPr sz="2000" baseline="0">
                <a:solidFill>
                  <a:schemeClr val="tx1"/>
                </a:solidFill>
                <a:latin typeface="Arial" pitchFamily="34" charset="0"/>
              </a:defRPr>
            </a:lvl2pPr>
            <a:lvl3pPr marL="536575" indent="-273050">
              <a:spcBef>
                <a:spcPts val="500"/>
              </a:spcBef>
              <a:buClrTx/>
              <a:buSzPct val="100000"/>
              <a:buFont typeface="Calibri" panose="020F0502020204030204" pitchFamily="34" charset="0"/>
              <a:buChar char="–"/>
              <a:defRPr sz="1800">
                <a:solidFill>
                  <a:schemeClr val="tx1"/>
                </a:solidFill>
                <a:latin typeface="Arial" pitchFamily="34" charset="0"/>
              </a:defRPr>
            </a:lvl3pPr>
            <a:lvl4pPr marL="811213" indent="-279400">
              <a:spcBef>
                <a:spcPts val="500"/>
              </a:spcBef>
              <a:buClrTx/>
              <a:buSzPct val="100000"/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1074738" indent="-263525">
              <a:spcBef>
                <a:spcPts val="500"/>
              </a:spcBef>
              <a:buClrTx/>
              <a:buSzPct val="100000"/>
              <a:buFont typeface="Courier New" panose="02070309020205020404" pitchFamily="49" charset="0"/>
              <a:buChar char="o"/>
              <a:defRPr sz="1400">
                <a:solidFill>
                  <a:schemeClr val="tx1"/>
                </a:solidFill>
                <a:latin typeface="Arial" pitchFamily="34" charset="0"/>
              </a:defRPr>
            </a:lvl5pPr>
            <a:lvl6pPr marL="1136650" indent="-215900">
              <a:spcBef>
                <a:spcPts val="500"/>
              </a:spcBef>
              <a:buClr>
                <a:schemeClr val="accent1"/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6pPr>
            <a:lvl7pPr marL="1343025" indent="-228600">
              <a:spcBef>
                <a:spcPts val="500"/>
              </a:spcBef>
              <a:buClr>
                <a:schemeClr val="tx1">
                  <a:lumMod val="60000"/>
                  <a:lumOff val="40000"/>
                </a:schemeClr>
              </a:buClr>
              <a:buFont typeface="Verdana" pitchFamily="34" charset="0"/>
              <a:buChar char="•"/>
              <a:defRPr sz="1400" baseline="0">
                <a:solidFill>
                  <a:schemeClr val="tx1"/>
                </a:solidFill>
              </a:defRPr>
            </a:lvl7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110000"/>
              <a:buFont typeface="Arial" pitchFamily="34" charset="0"/>
              <a:buNone/>
              <a:tabLst/>
              <a:defRPr/>
            </a:pPr>
            <a:r>
              <a:rPr lang="en-US" noProof="0"/>
              <a:t>Click to add text or select icon to insert content.</a:t>
            </a:r>
          </a:p>
          <a:p>
            <a:pPr lvl="0"/>
            <a:endParaRPr lang="en-US" noProof="0"/>
          </a:p>
        </p:txBody>
      </p:sp>
      <p:pic>
        <p:nvPicPr>
          <p:cNvPr id="4" name="Laptop" descr="Laptop">
            <a:extLst>
              <a:ext uri="{FF2B5EF4-FFF2-40B4-BE49-F238E27FC236}">
                <a16:creationId xmlns:a16="http://schemas.microsoft.com/office/drawing/2014/main" id="{2AADE652-AE35-AFBD-A1C4-B2BCED871AA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5278171" y="1532674"/>
            <a:ext cx="6913829" cy="4413037"/>
          </a:xfrm>
          <a:prstGeom prst="rect">
            <a:avLst/>
          </a:prstGeom>
        </p:spPr>
      </p:pic>
      <p:sp>
        <p:nvSpPr>
          <p:cNvPr id="5" name="Picture Placeholder 2" descr="Photograph of information aligning with slide content, displayed on a computer screen.">
            <a:extLst>
              <a:ext uri="{FF2B5EF4-FFF2-40B4-BE49-F238E27FC236}">
                <a16:creationId xmlns:a16="http://schemas.microsoft.com/office/drawing/2014/main" id="{91948F71-FA03-3475-4DF8-8A153087004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629400" y="1767176"/>
            <a:ext cx="5562600" cy="3607904"/>
          </a:xfrm>
          <a:prstGeom prst="rect">
            <a:avLst/>
          </a:prstGeom>
          <a:noFill/>
        </p:spPr>
        <p:txBody>
          <a:bodyPr lIns="91440" tIns="91440" rIns="91440" bIns="91440" anchor="t" anchorCtr="0">
            <a:normAutofit/>
          </a:bodyPr>
          <a:lstStyle>
            <a:lvl1pPr marL="0" indent="0" algn="l">
              <a:buNone/>
              <a:defRPr sz="2000"/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47998D-D816-211C-2B52-20DC56458634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>
            <a:spLocks noGrp="1"/>
          </p:cNvSpPr>
          <p:nvPr userDrawn="1">
            <p:ph type="ftr" sz="quarter" idx="23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447895-D093-DE49-C329-17565F7FABBB}"/>
              </a:ext>
            </a:extLst>
          </p:cNvPr>
          <p:cNvSpPr>
            <a:spLocks noGrp="1"/>
          </p:cNvSpPr>
          <p:nvPr userDrawn="1">
            <p:ph type="sldNum" sz="quarter" idx="22"/>
          </p:nvPr>
        </p:nvSpPr>
        <p:spPr/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03301756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eam - 2B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A727B934-DD85-9B55-DE17-672E2E708D1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65737" y="683246"/>
            <a:ext cx="10661904" cy="531097"/>
          </a:xfrm>
          <a:noFill/>
        </p:spPr>
        <p:txBody>
          <a:bodyPr>
            <a:no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Team slide with 2 individuals (layout B) – click to add title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7987D90-C3F5-2B7E-7C35-1164F51996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1417320"/>
            <a:ext cx="12193200" cy="4686324"/>
            <a:chOff x="0" y="1417320"/>
            <a:chExt cx="12193200" cy="4686324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FA13B3F-B6AF-32A2-DB2A-CE001985D3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 userDrawn="1"/>
          </p:nvSpPr>
          <p:spPr>
            <a:xfrm>
              <a:off x="0" y="1525320"/>
              <a:ext cx="12192000" cy="4578324"/>
            </a:xfrm>
            <a:prstGeom prst="rect">
              <a:avLst/>
            </a:prstGeom>
            <a:solidFill>
              <a:srgbClr val="F8F8F8"/>
            </a:solidFill>
          </p:spPr>
          <p:txBody>
            <a:bodyPr vert="horz" wrap="square" lIns="0" tIns="0" rIns="0" bIns="0" rtlCol="0" anchor="t" anchorCtr="0">
              <a:normAutofit/>
            </a:bodyPr>
            <a:lstStyle/>
            <a:p>
              <a:pPr algn="l"/>
              <a:endParaRPr lang="en-US" noProof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B543F5C-9EF3-CCC2-FA51-6E974CB689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 txBox="1"/>
            <p:nvPr userDrawn="1"/>
          </p:nvSpPr>
          <p:spPr>
            <a:xfrm>
              <a:off x="0" y="1417320"/>
              <a:ext cx="12193200" cy="108000"/>
            </a:xfrm>
            <a:prstGeom prst="rect">
              <a:avLst/>
            </a:prstGeom>
            <a:gradFill>
              <a:gsLst>
                <a:gs pos="0">
                  <a:srgbClr val="FFCDD2"/>
                </a:gs>
                <a:gs pos="33000">
                  <a:srgbClr val="FF6A00"/>
                </a:gs>
                <a:gs pos="66000">
                  <a:srgbClr val="E31937"/>
                </a:gs>
                <a:gs pos="100000">
                  <a:srgbClr val="991F3D"/>
                </a:gs>
              </a:gsLst>
              <a:lin ang="10800000" scaled="0"/>
            </a:gradFill>
          </p:spPr>
          <p:txBody>
            <a:bodyPr vert="horz" wrap="square" lIns="0" tIns="0" rIns="0" bIns="0" rtlCol="0" anchor="t" anchorCtr="0">
              <a:normAutofit fontScale="40000" lnSpcReduction="20000"/>
            </a:bodyPr>
            <a:lstStyle/>
            <a:p>
              <a:pPr algn="l"/>
              <a:endParaRPr lang="en-US" noProof="0"/>
            </a:p>
          </p:txBody>
        </p:sp>
      </p:grpSp>
      <p:sp>
        <p:nvSpPr>
          <p:cNvPr id="13" name="Picture placeholder 5" descr="Photograph of Name (person the slide is referencing)">
            <a:extLst>
              <a:ext uri="{FF2B5EF4-FFF2-40B4-BE49-F238E27FC236}">
                <a16:creationId xmlns:a16="http://schemas.microsoft.com/office/drawing/2014/main" id="{79F8553C-A3D0-7224-5D0C-66AD11A2B2C7}"/>
              </a:ext>
            </a:extLst>
          </p:cNvPr>
          <p:cNvSpPr>
            <a:spLocks noGrp="1" noChangeAspect="1"/>
          </p:cNvSpPr>
          <p:nvPr>
            <p:ph type="pic" sz="quarter" idx="12" hasCustomPrompt="1"/>
          </p:nvPr>
        </p:nvSpPr>
        <p:spPr>
          <a:xfrm>
            <a:off x="3744272" y="2091264"/>
            <a:ext cx="1655455" cy="1655064"/>
          </a:xfrm>
          <a:prstGeom prst="rect">
            <a:avLst/>
          </a:prstGeom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 rIns="91440"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noProof="0"/>
              <a:t>Click icon to add photo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09692D77-7355-D933-14D4-8DBE72881BDE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3435781" y="4096409"/>
            <a:ext cx="2272437" cy="4727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noProof="0"/>
              <a:t>First and Last name</a:t>
            </a:r>
          </a:p>
        </p:txBody>
      </p:sp>
      <p:sp>
        <p:nvSpPr>
          <p:cNvPr id="15" name="Text placeholder 5">
            <a:extLst>
              <a:ext uri="{FF2B5EF4-FFF2-40B4-BE49-F238E27FC236}">
                <a16:creationId xmlns:a16="http://schemas.microsoft.com/office/drawing/2014/main" id="{C1C1727B-B112-4ED5-6A77-DB479A2878A6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3435781" y="4723939"/>
            <a:ext cx="2272437" cy="11174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noProof="0"/>
              <a:t>Job title or role          Division or Location</a:t>
            </a:r>
          </a:p>
        </p:txBody>
      </p:sp>
      <p:sp>
        <p:nvSpPr>
          <p:cNvPr id="16" name="Picture placeholder 5" descr="Photograph of Name (person the slide is referencing)">
            <a:extLst>
              <a:ext uri="{FF2B5EF4-FFF2-40B4-BE49-F238E27FC236}">
                <a16:creationId xmlns:a16="http://schemas.microsoft.com/office/drawing/2014/main" id="{D650A5C8-835C-0D2C-C826-9957DB37A11E}"/>
              </a:ext>
            </a:extLst>
          </p:cNvPr>
          <p:cNvSpPr>
            <a:spLocks noGrp="1" noChangeAspect="1"/>
          </p:cNvSpPr>
          <p:nvPr>
            <p:ph type="pic" sz="quarter" idx="33" hasCustomPrompt="1"/>
          </p:nvPr>
        </p:nvSpPr>
        <p:spPr>
          <a:xfrm>
            <a:off x="6795017" y="2091264"/>
            <a:ext cx="1655455" cy="1655064"/>
          </a:xfrm>
          <a:prstGeom prst="rect">
            <a:avLst/>
          </a:prstGeom>
          <a:ln w="95250" cmpd="sng">
            <a:solidFill>
              <a:schemeClr val="bg1"/>
            </a:solidFill>
            <a:miter lim="800000"/>
          </a:ln>
          <a:effectLst>
            <a:outerShdw blurRad="152400" dist="50800" dir="2700000" algn="tl" rotWithShape="0">
              <a:schemeClr val="tx1">
                <a:alpha val="25478"/>
              </a:schemeClr>
            </a:outerShdw>
          </a:effectLst>
        </p:spPr>
        <p:txBody>
          <a:bodyPr lIns="182880" tIns="182880" rIns="91440">
            <a:noAutofit/>
          </a:bodyPr>
          <a:lstStyle>
            <a:lvl1pPr marL="0" indent="0">
              <a:buNone/>
              <a:defRPr sz="1400"/>
            </a:lvl1pPr>
          </a:lstStyle>
          <a:p>
            <a:r>
              <a:rPr lang="en-US" noProof="0"/>
              <a:t>Click icon to add photo</a:t>
            </a:r>
          </a:p>
        </p:txBody>
      </p:sp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FA1F04B9-C968-8379-E3C5-A5067E2D4ADC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6486526" y="4091154"/>
            <a:ext cx="2272437" cy="47271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marL="0" indent="0" algn="ctr">
              <a:lnSpc>
                <a:spcPct val="90000"/>
              </a:lnSpc>
              <a:spcBef>
                <a:spcPts val="0"/>
              </a:spcBef>
              <a:buNone/>
              <a:defRPr sz="1600" b="1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lang="en-US" noProof="0"/>
              <a:t>First and Last name</a:t>
            </a:r>
          </a:p>
        </p:txBody>
      </p:sp>
      <p:sp>
        <p:nvSpPr>
          <p:cNvPr id="18" name="Text placeholder 5">
            <a:extLst>
              <a:ext uri="{FF2B5EF4-FFF2-40B4-BE49-F238E27FC236}">
                <a16:creationId xmlns:a16="http://schemas.microsoft.com/office/drawing/2014/main" id="{DD348EEE-01C9-D1C1-EA4D-5FA3A00701E7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486526" y="4723939"/>
            <a:ext cx="2272437" cy="111744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marL="0" indent="0" algn="ctr">
              <a:spcBef>
                <a:spcPts val="0"/>
              </a:spcBef>
              <a:buNone/>
              <a:defRPr sz="1600" b="0">
                <a:solidFill>
                  <a:schemeClr val="tx1"/>
                </a:solidFill>
              </a:defRPr>
            </a:lvl1pPr>
            <a:lvl4pPr marL="1371600" indent="0">
              <a:buNone/>
              <a:defRPr/>
            </a:lvl4pPr>
          </a:lstStyle>
          <a:p>
            <a:pPr lvl="0"/>
            <a:r>
              <a:rPr lang="en-US" noProof="0"/>
              <a:t>Job title or role     Division or Location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2872E95-302C-66FA-6C40-2BBD7D970564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endParaRPr lang="en-US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C654C8-21AC-A85D-C564-E231F952ACD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25A3C56-E491-49B2-93F3-63532DF516BC}" type="slidenum">
              <a:rPr lang="en-US" noProof="0" smtClean="0"/>
              <a:pPr/>
              <a:t>‹#›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144630496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B25F7-2AF3-A535-5088-A3C7DB20E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0D1A40-7B03-5929-5902-4E2B26573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4C905C-95BF-34A0-11D5-86DE57E8D8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E61EB-2411-8FD1-9A24-61ABFE3F8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191BC2-E007-F8D0-3CF5-EDB4522086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096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69215-BA2C-5B9D-C0DB-3AB44520B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CF289-D2F7-7B93-1E18-EB1E9A1CCB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EC1880-67A9-7BD3-BC9B-42A09044E0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E92EE-8FD7-0668-048A-9BEF4805EB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4A6618-7CDF-21FB-6C9D-2D212CA6F4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5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5A2BC-901F-7541-BAD8-1C851F635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ACB7C-085F-B56D-6D3C-F529F2813B0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8FC93-FE8C-A7A1-324F-AF60D7EEFD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A106C40-365A-59BE-6D96-FE0292D1B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E6D2C7-5FDA-6D0A-7E5D-FAF606E65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C32499-5CB3-5242-E1FF-D88AB18D9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7932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BA092-5F91-F5E6-38A8-9CE45625E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46C3A4-6385-96EA-B8B2-E6B19A5B18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BC30A-66EA-6101-5DEB-63E39FED8D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C06C41E-8F2B-9123-4B56-192145E746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82383A-A749-0E9F-D9A6-2199C17C5D8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4DD896D-26B7-6F53-A41E-E53CA2A46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69029-100E-7DC5-8257-029C6570E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AC6B0B3-5613-FF2A-F621-88D390E3D4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769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36F1F5-2001-B9F5-EA32-F93A47488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09E403-676B-C34D-8BC0-DFEABD49F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850EE-159F-BB20-2159-28E6593996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7DD895-3132-DB0A-2C9C-826DBD246B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72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4D4F58-D59A-571C-59BD-F81B30CF2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7887FA-8C7A-F076-2613-26E76D9026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566D5-4118-7943-71A2-43F15A7DB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042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6B74AE-0D64-4C65-2B77-929629BC2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C100B-0683-E71E-6F1D-E322FCC3FA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FBB2C-0927-2C0B-2814-5355C8E089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665098-6672-6F1E-946E-299BC9C149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8E0772-C2E7-3262-C1C9-2D3D5F419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45256E0-1B24-3B4C-014E-6C4F1FBC2D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121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1A2AE2-FC6B-B38F-3034-92B646082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0AF589A-C780-1D72-480C-2EB42AAA4EA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C56540-641F-AC8C-DD1A-4F13EB3C43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0B4318-7CF3-1FA9-E56D-50E6F12DE5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7230EF-10E9-B753-A026-FC1E766F2E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62C7A6-F589-E4B8-AB31-9CF6592A1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7947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ADF0FF8-61DC-9D9B-C551-4C1488909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71E812-EFE4-BAA2-F9E4-5A40CC1B37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C2E319-3AD0-9C7B-7167-815798C79E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6A595D-F4F9-DA0E-B2E7-5C74DF971C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A2457-F7A8-8001-EEB0-CF11697592D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7111F0-65E4-8284-EC0B-71E2A66325A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42000" y="6365240"/>
            <a:ext cx="550333" cy="13716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IN" sz="900">
                <a:solidFill>
                  <a:srgbClr val="000000">
                    <a:alpha val="50000"/>
                  </a:srgb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Internal</a:t>
            </a:r>
          </a:p>
        </p:txBody>
      </p:sp>
    </p:spTree>
    <p:extLst>
      <p:ext uri="{BB962C8B-B14F-4D97-AF65-F5344CB8AC3E}">
        <p14:creationId xmlns:p14="http://schemas.microsoft.com/office/powerpoint/2010/main" val="33542449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3" r:id="rId1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rand.cgi.com/content/index/guid/templates?parent=52&amp;search_term=timesaver&amp;list_size=24&amp;sort_order=alpha_order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itle 22">
            <a:extLst>
              <a:ext uri="{FF2B5EF4-FFF2-40B4-BE49-F238E27FC236}">
                <a16:creationId xmlns:a16="http://schemas.microsoft.com/office/drawing/2014/main" id="{77819A66-E90E-422B-942C-D435515786CE}"/>
              </a:ext>
            </a:extLst>
          </p:cNvPr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IN" dirty="0"/>
              <a:t>Legal Policy Analyser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4"/>
          </p:nvPr>
        </p:nvSpPr>
        <p:spPr>
          <a:xfrm>
            <a:off x="1136877" y="3555249"/>
            <a:ext cx="5764666" cy="1329397"/>
          </a:xfrm>
        </p:spPr>
        <p:txBody>
          <a:bodyPr>
            <a:normAutofit/>
          </a:bodyPr>
          <a:lstStyle/>
          <a:p>
            <a:r>
              <a:rPr lang="en-US" dirty="0"/>
              <a:t>Hrishikesh Venkatakrishnan</a:t>
            </a:r>
          </a:p>
          <a:p>
            <a:r>
              <a:rPr lang="en-US" dirty="0"/>
              <a:t>M Barath Vikraman </a:t>
            </a:r>
          </a:p>
          <a:p>
            <a:r>
              <a:rPr lang="en-US" dirty="0"/>
              <a:t>25</a:t>
            </a:r>
            <a:r>
              <a:rPr lang="en-US" baseline="30000" dirty="0"/>
              <a:t>th</a:t>
            </a:r>
            <a:r>
              <a:rPr lang="en-US" dirty="0"/>
              <a:t> July 2025</a:t>
            </a:r>
          </a:p>
        </p:txBody>
      </p:sp>
      <p:pic>
        <p:nvPicPr>
          <p:cNvPr id="42" name="CGI logo" descr="CGI Inc. logo">
            <a:extLst>
              <a:ext uri="{FF2B5EF4-FFF2-40B4-BE49-F238E27FC236}">
                <a16:creationId xmlns:a16="http://schemas.microsoft.com/office/drawing/2014/main" id="{7E61E07D-C779-8A08-3557-BB121E1DCF84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767134" y="5372174"/>
            <a:ext cx="1548656" cy="720650"/>
          </a:xfrm>
          <a:prstGeom prst="rect">
            <a:avLst/>
          </a:prstGeom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C3F8AC3-8357-E1F2-986E-4A6D4927D5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 bwMode="gray">
          <a:xfrm>
            <a:off x="0" y="6318504"/>
            <a:ext cx="12192000" cy="53557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  <a:effectLst/>
        </p:spPr>
        <p:txBody>
          <a:bodyPr lIns="63500" tIns="0" rIns="64800" bIns="0" rtlCol="0" anchor="ctr"/>
          <a:lstStyle/>
          <a:p>
            <a:pPr algn="ctr">
              <a:spcBef>
                <a:spcPct val="0"/>
              </a:spcBef>
              <a:buClrTx/>
              <a:buSzPct val="90000"/>
            </a:pPr>
            <a:endParaRPr lang="en-US" sz="1600" b="1">
              <a:solidFill>
                <a:schemeClr val="bg1"/>
              </a:solidFill>
              <a:cs typeface="Arial" pitchFamily="34" charset="0"/>
            </a:endParaRPr>
          </a:p>
        </p:txBody>
      </p:sp>
      <p:sp>
        <p:nvSpPr>
          <p:cNvPr id="2" name="Brand tip">
            <a:extLst>
              <a:ext uri="{FF2B5EF4-FFF2-40B4-BE49-F238E27FC236}">
                <a16:creationId xmlns:a16="http://schemas.microsoft.com/office/drawing/2014/main" id="{125BE1F8-C3B0-FEF6-9605-6A1AB554B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 bwMode="auto">
          <a:xfrm>
            <a:off x="12399902" y="0"/>
            <a:ext cx="2190741" cy="1308050"/>
          </a:xfrm>
          <a:prstGeom prst="rect">
            <a:avLst/>
          </a:prstGeom>
          <a:solidFill>
            <a:srgbClr val="FFFFCC"/>
          </a:solidFill>
          <a:ln w="12700" algn="ctr">
            <a:solidFill>
              <a:schemeClr val="bg1">
                <a:lumMod val="75000"/>
              </a:schemeClr>
            </a:solidFill>
            <a:miter lim="800000"/>
          </a:ln>
          <a:effectLst/>
        </p:spPr>
        <p:txBody>
          <a:bodyPr wrap="square" lIns="91440" tIns="45720" rIns="91440" bIns="45720" rtlCol="0">
            <a:spAutoFit/>
          </a:bodyPr>
          <a:lstStyle/>
          <a:p>
            <a:pPr>
              <a:spcAft>
                <a:spcPts val="600"/>
              </a:spcAft>
            </a:pPr>
            <a:r>
              <a:rPr lang="en-US" sz="1400" b="1">
                <a:solidFill>
                  <a:schemeClr val="accent4"/>
                </a:solidFill>
                <a:cs typeface="Arial" pitchFamily="34" charset="0"/>
              </a:rPr>
              <a:t>Brand tip</a:t>
            </a:r>
          </a:p>
          <a:p>
            <a:pPr>
              <a:spcAft>
                <a:spcPts val="600"/>
              </a:spcAft>
            </a:pPr>
            <a:r>
              <a:rPr lang="en-US" sz="1200">
                <a:cs typeface="Arial" pitchFamily="34" charset="0"/>
              </a:rPr>
              <a:t>Download our </a:t>
            </a:r>
            <a:r>
              <a:rPr lang="en-US" sz="1200" b="1">
                <a:cs typeface="Arial" pitchFamily="34" charset="0"/>
                <a:hlinkClick r:id="rId3"/>
              </a:rPr>
              <a:t>PowerPoint Timesaver</a:t>
            </a:r>
            <a:r>
              <a:rPr lang="en-US" sz="1200" b="1">
                <a:cs typeface="Arial" pitchFamily="34" charset="0"/>
              </a:rPr>
              <a:t> </a:t>
            </a:r>
            <a:r>
              <a:rPr lang="en-US" sz="1200">
                <a:cs typeface="Arial" pitchFamily="34" charset="0"/>
              </a:rPr>
              <a:t>to access hundreds of pre-designed slides with editable tables, charts, graphics and more!</a:t>
            </a:r>
          </a:p>
        </p:txBody>
      </p:sp>
    </p:spTree>
    <p:extLst>
      <p:ext uri="{BB962C8B-B14F-4D97-AF65-F5344CB8AC3E}">
        <p14:creationId xmlns:p14="http://schemas.microsoft.com/office/powerpoint/2010/main" val="3388534508"/>
      </p:ext>
    </p:extLst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096C-30B5-58C5-A6EF-A7A2F98967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49" y="635964"/>
            <a:ext cx="6090151" cy="1051322"/>
          </a:xfrm>
        </p:spPr>
        <p:txBody>
          <a:bodyPr/>
          <a:lstStyle/>
          <a:p>
            <a:r>
              <a:rPr lang="en-IN" dirty="0"/>
              <a:t>Future Scope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FAA240-3E2B-7449-7AB3-FC48370179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3561" y="1813349"/>
            <a:ext cx="6082295" cy="431530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Generate .</a:t>
            </a:r>
            <a:r>
              <a:rPr lang="en-US" dirty="0" err="1"/>
              <a:t>py</a:t>
            </a:r>
            <a:r>
              <a:rPr lang="en-US" dirty="0"/>
              <a:t>/.</a:t>
            </a:r>
            <a:r>
              <a:rPr lang="en-US" dirty="0" err="1"/>
              <a:t>json</a:t>
            </a:r>
            <a:r>
              <a:rPr lang="en-US" dirty="0"/>
              <a:t> for each document.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Add comparison tool for different act versions.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UI: Side-by-side view of legal documents.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Can build a model to prompt the user on which existing documents to change to comply with the new rule changes.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dirty="0"/>
              <a:t>Attempt at scaling this to government policies of other countries to efficiently parse legal documents worldwide.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2956389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0CDB145-987F-60E2-36D9-1B2C947F8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823264-ED92-45B3-B0A2-8E4FABDE8A6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dirty="0"/>
              <a:t>M Barath Vikraman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011FE51-2131-54ED-2708-6A18A410C5AA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r>
              <a:rPr lang="en-US" dirty="0"/>
              <a:t>Intern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B4419533-7F02-61F2-FDB8-67B8419D5498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dirty="0"/>
              <a:t>Hrishikesh Venkatakrishnan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613E17C-5BD9-0D7C-A2DE-F406FC365C4E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/>
        <p:txBody>
          <a:bodyPr/>
          <a:lstStyle/>
          <a:p>
            <a:r>
              <a:rPr lang="en-US" dirty="0"/>
              <a:t>Intern</a:t>
            </a:r>
          </a:p>
        </p:txBody>
      </p:sp>
      <p:pic>
        <p:nvPicPr>
          <p:cNvPr id="15" name="Picture Placeholder 14" descr="A portrait of a person&#10;&#10;AI-generated content may be incorrect.">
            <a:extLst>
              <a:ext uri="{FF2B5EF4-FFF2-40B4-BE49-F238E27FC236}">
                <a16:creationId xmlns:a16="http://schemas.microsoft.com/office/drawing/2014/main" id="{199F7005-512C-CB32-42F8-729694E2BBBF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>
          <a:blip r:embed="rId2"/>
          <a:srcRect t="11526" b="11526"/>
          <a:stretch>
            <a:fillRect/>
          </a:stretch>
        </p:blipFill>
        <p:spPr/>
      </p:pic>
      <p:pic>
        <p:nvPicPr>
          <p:cNvPr id="17" name="Picture Placeholder 16" descr="A person with a mustache&#10;&#10;AI-generated content may be incorrect.">
            <a:extLst>
              <a:ext uri="{FF2B5EF4-FFF2-40B4-BE49-F238E27FC236}">
                <a16:creationId xmlns:a16="http://schemas.microsoft.com/office/drawing/2014/main" id="{B2D705AA-CBCA-ED65-C153-991B74033D47}"/>
              </a:ext>
            </a:extLst>
          </p:cNvPr>
          <p:cNvPicPr>
            <a:picLocks noGrp="1" noChangeAspect="1"/>
          </p:cNvPicPr>
          <p:nvPr>
            <p:ph type="pic" sz="quarter" idx="33"/>
          </p:nvPr>
        </p:nvPicPr>
        <p:blipFill>
          <a:blip r:embed="rId3"/>
          <a:srcRect l="117" r="117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81601140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37AE-20F9-6593-E52A-8E7F089C8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49" y="635964"/>
            <a:ext cx="6090151" cy="2226506"/>
          </a:xfrm>
        </p:spPr>
        <p:txBody>
          <a:bodyPr/>
          <a:lstStyle/>
          <a:p>
            <a:r>
              <a:rPr lang="en-IN" dirty="0"/>
              <a:t>Problem Statement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0413053-64F6-0747-4B45-1B7AA43314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dirty="0"/>
              <a:t>Summarize legal PDFs into readable summaries.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Extract English text only, ignore Hindi.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Allow upload or scrape of MeitY PDFs.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Provide summary as downloadable PDF.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7564594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37AE-20F9-6593-E52A-8E7F089C8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49" y="635964"/>
            <a:ext cx="6090151" cy="2226506"/>
          </a:xfrm>
        </p:spPr>
        <p:txBody>
          <a:bodyPr/>
          <a:lstStyle/>
          <a:p>
            <a:r>
              <a:rPr lang="en-IN" dirty="0"/>
              <a:t>Core Challenges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0413053-64F6-0747-4B45-1B7AA4331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705" y="2248779"/>
            <a:ext cx="5472695" cy="310240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Scraped PDFs are inconsistently structured.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Mixed-language documents (Hindi + English).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Azure API errors: version/model issues.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Text summaries are not machine-comparable.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Azure OpenAI faces challenges with very large documents (chunking required).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Prompt needs to be broad enough to cover all the possible bases of RBI policy updates.</a:t>
            </a:r>
          </a:p>
        </p:txBody>
      </p:sp>
    </p:spTree>
    <p:extLst>
      <p:ext uri="{BB962C8B-B14F-4D97-AF65-F5344CB8AC3E}">
        <p14:creationId xmlns:p14="http://schemas.microsoft.com/office/powerpoint/2010/main" val="3229555458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37AE-20F9-6593-E52A-8E7F089C8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49" y="635964"/>
            <a:ext cx="6090151" cy="2226506"/>
          </a:xfrm>
        </p:spPr>
        <p:txBody>
          <a:bodyPr/>
          <a:lstStyle/>
          <a:p>
            <a:r>
              <a:rPr lang="en-IN" dirty="0"/>
              <a:t>Solution Architecture — Backend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0413053-64F6-0747-4B45-1B7AA4331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705" y="3119636"/>
            <a:ext cx="6082295" cy="281307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Azure OpenAI: Summarizes legal rules/sections.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PyMuPDF + Regex: Text extraction, Hindi filtering.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Playwright + BeautifulSoup: Scrape MeitY site.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dirty="0"/>
              <a:t>FPDF: Generates summary PDF.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5457291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492A4894-56A5-1E7D-43A1-963F75848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Architecture — Frontend</a:t>
            </a:r>
            <a:endParaRPr lang="en-US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C72857B-DC71-668A-D907-00AF70B5AF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920074"/>
              </p:ext>
            </p:extLst>
          </p:nvPr>
        </p:nvGraphicFramePr>
        <p:xfrm>
          <a:off x="765737" y="1979676"/>
          <a:ext cx="4568263" cy="32034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68263">
                  <a:extLst>
                    <a:ext uri="{9D8B030D-6E8A-4147-A177-3AD203B41FA5}">
                      <a16:colId xmlns:a16="http://schemas.microsoft.com/office/drawing/2014/main" val="508788096"/>
                    </a:ext>
                  </a:extLst>
                </a:gridCol>
              </a:tblGrid>
              <a:tr h="521208">
                <a:tc>
                  <a:txBody>
                    <a:bodyPr/>
                    <a:lstStyle/>
                    <a:p>
                      <a:pPr marL="342900" marR="0" lvl="0" indent="-3429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0" marR="0" marT="0" marB="137160" anchor="b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9158046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 err="1"/>
                        <a:t>Gradio</a:t>
                      </a:r>
                      <a:r>
                        <a:rPr lang="en-US" sz="2000" dirty="0"/>
                        <a:t> UI with mode toggle (Upload/Scrape).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Test buttons for Azure and scraper.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dirty="0"/>
                        <a:t>Display summary and downloadable PDF.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endParaRPr lang="en-US" sz="2000" b="1" dirty="0"/>
                    </a:p>
                  </a:txBody>
                  <a:tcPr marL="0" marR="0" marT="182880" marB="182880" anchor="ctr">
                    <a:lnL w="12700" cmpd="sng">
                      <a:noFill/>
                    </a:lnL>
                    <a:lnR w="12700" cmpd="sng">
                      <a:noFill/>
                    </a:lnR>
                    <a:lnT w="1270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2488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000000"/>
                        </a:buClr>
                        <a:buSzPct val="90000"/>
                        <a:buFont typeface="Arial" panose="020B0604020202020204" pitchFamily="34" charset="0"/>
                        <a:buNone/>
                        <a:tabLst/>
                        <a:defRPr/>
                      </a:pPr>
                      <a:endParaRPr kumimoji="0" lang="en-GB" sz="1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37160" marR="137160" marT="137160" marB="137160" anchor="ctr">
                    <a:lnL w="12700" cmpd="sng">
                      <a:noFill/>
                    </a:lnL>
                    <a:lnR w="12700" cmpd="sng">
                      <a:noFill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9963324"/>
                  </a:ext>
                </a:extLst>
              </a:tr>
            </a:tbl>
          </a:graphicData>
        </a:graphic>
      </p:graphicFrame>
      <p:sp>
        <p:nvSpPr>
          <p:cNvPr id="7" name="TextBox 8">
            <a:extLst>
              <a:ext uri="{FF2B5EF4-FFF2-40B4-BE49-F238E27FC236}">
                <a16:creationId xmlns:a16="http://schemas.microsoft.com/office/drawing/2014/main" id="{7DA10A85-427D-0728-BC00-C7A8B1150D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562" y="2098001"/>
            <a:ext cx="758952" cy="54864"/>
          </a:xfrm>
          <a:prstGeom prst="rect">
            <a:avLst/>
          </a:prstGeom>
          <a:gradFill>
            <a:gsLst>
              <a:gs pos="0">
                <a:srgbClr val="FFCDD2"/>
              </a:gs>
              <a:gs pos="66000">
                <a:srgbClr val="E31937"/>
              </a:gs>
              <a:gs pos="100000">
                <a:srgbClr val="991F3D"/>
              </a:gs>
              <a:gs pos="33000">
                <a:srgbClr val="FF6A00"/>
              </a:gs>
            </a:gsLst>
            <a:lin ang="10800000" scaled="0"/>
          </a:gradFill>
          <a:ln w="3175" algn="ctr">
            <a:noFill/>
            <a:round/>
            <a:headEnd/>
            <a:tailEnd/>
          </a:ln>
          <a:effectLst/>
        </p:spPr>
        <p:txBody>
          <a:bodyPr wrap="square" lIns="137160" tIns="91440" rIns="137160" bIns="91440" anchor="ctr"/>
          <a:lstStyle/>
          <a:p>
            <a:pPr algn="ctr"/>
            <a:endParaRPr lang="en-US" sz="1600" b="1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54027A91-A3E7-72E6-20C1-E20A32E77413}"/>
              </a:ext>
            </a:extLst>
          </p:cNvPr>
          <p:cNvPicPr>
            <a:picLocks noGrp="1" noChangeAspect="1"/>
          </p:cNvPicPr>
          <p:nvPr>
            <p:ph type="pic" sz="quarter" idx="24"/>
          </p:nvPr>
        </p:nvPicPr>
        <p:blipFill>
          <a:blip r:embed="rId2"/>
          <a:srcRect l="11561" r="11561"/>
          <a:stretch/>
        </p:blipFill>
        <p:spPr/>
      </p:pic>
    </p:spTree>
    <p:extLst>
      <p:ext uri="{BB962C8B-B14F-4D97-AF65-F5344CB8AC3E}">
        <p14:creationId xmlns:p14="http://schemas.microsoft.com/office/powerpoint/2010/main" val="183399188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37AE-20F9-6593-E52A-8E7F089C8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49" y="635964"/>
            <a:ext cx="6090151" cy="1606493"/>
          </a:xfrm>
        </p:spPr>
        <p:txBody>
          <a:bodyPr/>
          <a:lstStyle/>
          <a:p>
            <a:r>
              <a:rPr lang="en-IN" dirty="0"/>
              <a:t>Sample Output Format</a:t>
            </a:r>
            <a:endParaRPr lang="en-US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0413053-64F6-0747-4B45-1B7AA4331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67849" y="2248779"/>
            <a:ext cx="6082295" cy="2051078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Section 4 — Travelling Allowance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This section provides provisions for allowance...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Part A — Applies to Chairperson...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300" dirty="0"/>
              <a:t>Part B — Applies to family members...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9091164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15B59-7159-6E20-A834-20D1B2911B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2A78F-CAEF-AB5F-6242-59CD65164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49" y="635964"/>
            <a:ext cx="6264322" cy="1497636"/>
          </a:xfrm>
        </p:spPr>
        <p:txBody>
          <a:bodyPr/>
          <a:lstStyle/>
          <a:p>
            <a:r>
              <a:rPr lang="en-US" dirty="0"/>
              <a:t>Limitations of the model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7469286-58DA-AA16-BAA9-77804F6269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705" y="2264229"/>
            <a:ext cx="6082295" cy="3957807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Text summaries are not machine-comparable.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Manual comparison between acts is inefficient.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Summarization speed limited by Azure chunking.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PDFs can be summarized with each other, but summarization formats might vary, and accuracy of the comparison might fail.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1601767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591C5-5694-553C-E876-DA86A93EB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F61FA-E7B1-226B-F9FC-1FF46639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7849" y="370114"/>
            <a:ext cx="6264322" cy="1251857"/>
          </a:xfrm>
        </p:spPr>
        <p:txBody>
          <a:bodyPr/>
          <a:lstStyle/>
          <a:p>
            <a:r>
              <a:rPr lang="en-US" dirty="0"/>
              <a:t>Proposed Solution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151F15A8-7465-E8CF-2F04-E5A5AB9957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705" y="1948542"/>
            <a:ext cx="6082295" cy="42780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Output as structured JSON or Python classes.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Enables automatic comparison of acts.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Easier legal analytics and change tracking.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 JSON format: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{ "Section 4": { "title": "Travelling Allowance", ... } }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 Python Class File format: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class Section4:</a:t>
            </a:r>
            <a:br>
              <a:rPr lang="en-US" dirty="0"/>
            </a:br>
            <a:r>
              <a:rPr lang="en-US" dirty="0"/>
              <a:t>    title = "Travelling Allowance"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part_a</a:t>
            </a:r>
            <a:r>
              <a:rPr lang="en-US" dirty="0"/>
              <a:t> = "..."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/>
              <a:t>part_b</a:t>
            </a:r>
            <a:r>
              <a:rPr lang="en-US" dirty="0"/>
              <a:t> = "..."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290361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B537AE-20F9-6593-E52A-8E7F089C80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220" y="370115"/>
            <a:ext cx="6090151" cy="942465"/>
          </a:xfrm>
        </p:spPr>
        <p:txBody>
          <a:bodyPr/>
          <a:lstStyle/>
          <a:p>
            <a:r>
              <a:rPr lang="en-US" sz="3600" dirty="0"/>
              <a:t>Business Value and Use Case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70413053-64F6-0747-4B45-1B7AA43314D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5705" y="1578429"/>
            <a:ext cx="6082295" cy="4887685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Faster understanding of legal documents.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Reduces manual legal effort.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Prepares for scalable legal automation.</a:t>
            </a:r>
            <a:endParaRPr lang="en-IN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45581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4af293e6-3850-4258-b2c7-0aa0e3bfa7d9}" enabled="1" method="Privileged" siteId="{b9fec68c-c92d-461e-9a97-3d03a0f18b82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181</TotalTime>
  <Words>433</Words>
  <Application>Microsoft Office PowerPoint</Application>
  <PresentationFormat>Widescreen</PresentationFormat>
  <Paragraphs>60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Aptos</vt:lpstr>
      <vt:lpstr>Aptos Display</vt:lpstr>
      <vt:lpstr>Arial</vt:lpstr>
      <vt:lpstr>Calibri</vt:lpstr>
      <vt:lpstr>Courier New</vt:lpstr>
      <vt:lpstr>Verdana</vt:lpstr>
      <vt:lpstr>Wingdings</vt:lpstr>
      <vt:lpstr>Office Theme</vt:lpstr>
      <vt:lpstr>Legal Policy Analyser</vt:lpstr>
      <vt:lpstr>Problem Statement</vt:lpstr>
      <vt:lpstr>Core Challenges</vt:lpstr>
      <vt:lpstr>Solution Architecture — Backend</vt:lpstr>
      <vt:lpstr>Solution Architecture — Frontend</vt:lpstr>
      <vt:lpstr>Sample Output Format</vt:lpstr>
      <vt:lpstr>Limitations of the model</vt:lpstr>
      <vt:lpstr>Proposed Solution</vt:lpstr>
      <vt:lpstr>Business Value and Use Case</vt:lpstr>
      <vt:lpstr>Future Scope</vt:lpstr>
      <vt:lpstr>Team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Venkatakrishnan, Hrishikesh</dc:creator>
  <cp:keywords/>
  <dc:description>generated using python-pptx</dc:description>
  <cp:lastModifiedBy>Venkatakrishnan, Hrishikesh</cp:lastModifiedBy>
  <cp:revision>11</cp:revision>
  <dcterms:created xsi:type="dcterms:W3CDTF">2013-01-27T09:14:16Z</dcterms:created>
  <dcterms:modified xsi:type="dcterms:W3CDTF">2025-07-25T08:04:08Z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Theme:8</vt:lpwstr>
  </property>
  <property fmtid="{D5CDD505-2E9C-101B-9397-08002B2CF9AE}" pid="3" name="ClassificationContentMarkingFooterText">
    <vt:lpwstr>Internal</vt:lpwstr>
  </property>
</Properties>
</file>