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518" r:id="rId2"/>
    <p:sldId id="2147471470" r:id="rId3"/>
    <p:sldId id="2147471471" r:id="rId4"/>
    <p:sldId id="2147471472" r:id="rId5"/>
    <p:sldId id="2147471479" r:id="rId6"/>
    <p:sldId id="2147471417" r:id="rId7"/>
    <p:sldId id="2147471476" r:id="rId8"/>
    <p:sldId id="2147471473" r:id="rId9"/>
    <p:sldId id="2147471478" r:id="rId10"/>
    <p:sldId id="21474713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A840-AEA5-88E0-3F83-225DDA60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7106-0558-99DE-7C31-D9D6CFA2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9028-0830-D272-EF52-89AA698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E724-A57D-0285-DA9F-95C197E5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3211-07D4-EA98-278A-1ED8100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9E2F-FDD4-F08A-DE6F-DD2BD567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54E3-82BA-405F-0830-94B9B9E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72FF-3110-7C07-6F86-7160D015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74D6-CE70-9BB4-13E9-2AF55987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0838-866B-2076-DD35-79DFA4D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86E04-2B48-F643-7D64-7700DC149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699A-6C46-83B8-B86D-126B7F7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CF13-7311-407F-8E49-98A4EBC0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64E-05FB-967B-34B5-775ED61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B6FD-73D4-C2FC-A0FE-95CEF00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 Layou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A734772-629F-07F0-7A95-94F6BDFED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01886"/>
            <a:ext cx="4672584" cy="29077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ts val="5800"/>
              </a:lnSpc>
              <a:defRPr sz="5400"/>
            </a:lvl1pPr>
          </a:lstStyle>
          <a:p>
            <a:r>
              <a:rPr lang="en-US" noProof="0"/>
              <a:t>Title slide </a:t>
            </a:r>
            <a:br>
              <a:rPr lang="en-US" noProof="0"/>
            </a:br>
            <a:r>
              <a:rPr lang="en-US" noProof="0"/>
              <a:t>Click to add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B794F4-36B2-DC02-E7CB-CFC62E37CB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US" noProof="0"/>
              <a:t>Name, role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pic>
        <p:nvPicPr>
          <p:cNvPr id="12" name="CGI logo" descr="CGI Inc. logo">
            <a:extLst>
              <a:ext uri="{FF2B5EF4-FFF2-40B4-BE49-F238E27FC236}">
                <a16:creationId xmlns:a16="http://schemas.microsoft.com/office/drawing/2014/main" id="{6937662B-8921-62BA-FC6E-1DB11DE921D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134" y="5372174"/>
            <a:ext cx="1548656" cy="720650"/>
          </a:xfrm>
          <a:prstGeom prst="rect">
            <a:avLst/>
          </a:prstGeom>
          <a:ln>
            <a:noFill/>
          </a:ln>
        </p:spPr>
      </p:pic>
      <p:sp>
        <p:nvSpPr>
          <p:cNvPr id="8" name="Freeform 13" descr="CGI cornerstone">
            <a:extLst>
              <a:ext uri="{FF2B5EF4-FFF2-40B4-BE49-F238E27FC236}">
                <a16:creationId xmlns:a16="http://schemas.microsoft.com/office/drawing/2014/main" id="{47B68E29-85E8-7585-D294-C63868CB4A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6200000">
            <a:off x="6100687" y="758896"/>
            <a:ext cx="5329241" cy="5338616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  <a:gs pos="100000">
                <a:srgbClr val="991F3D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477B-4844-9E49-1924-9A24EC02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163033" y="6345144"/>
            <a:ext cx="365760" cy="1828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l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561915-DA14-AD3D-0600-A7BC70AB9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41648" y="6931152"/>
            <a:ext cx="4114800" cy="13716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6569-C9F6-43BB-9951-729D78B19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63034" y="6931152"/>
            <a:ext cx="261660" cy="137160"/>
          </a:xfrm>
        </p:spPr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7CDDF-E7B2-2A14-B701-168A49FFDF5B}"/>
              </a:ext>
            </a:extLst>
          </p:cNvPr>
          <p:cNvSpPr/>
          <p:nvPr userDrawn="1"/>
        </p:nvSpPr>
        <p:spPr bwMode="gray">
          <a:xfrm>
            <a:off x="562708" y="6193030"/>
            <a:ext cx="11085341" cy="4891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362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white - Cornerst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88167-3D6D-5E6C-DA5E-C3277ED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6"/>
          <a:stretch/>
        </p:blipFill>
        <p:spPr>
          <a:xfrm>
            <a:off x="5943516" y="0"/>
            <a:ext cx="6248400" cy="60174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42A8DC-D6A9-AE1E-4B2D-94EA32AFA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BB1A83-0CD4-B8FB-3185-33E9395D0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30709026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+ editab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ECE7-029C-9470-FB12-50E6EE95B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 slide with editable laptop screen – 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27B262E3-C2DF-AD9E-2069-876FCA1C846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5737" y="1767176"/>
            <a:ext cx="4568263" cy="43256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/>
              <a:t>Click to add text or select icon to insert content.</a:t>
            </a:r>
          </a:p>
          <a:p>
            <a:pPr lvl="0"/>
            <a:endParaRPr lang="en-US" noProof="0"/>
          </a:p>
        </p:txBody>
      </p:sp>
      <p:pic>
        <p:nvPicPr>
          <p:cNvPr id="4" name="Laptop" descr="Laptop">
            <a:extLst>
              <a:ext uri="{FF2B5EF4-FFF2-40B4-BE49-F238E27FC236}">
                <a16:creationId xmlns:a16="http://schemas.microsoft.com/office/drawing/2014/main" id="{2AADE652-AE35-AFBD-A1C4-B2BCED871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8171" y="1532674"/>
            <a:ext cx="6913829" cy="4413037"/>
          </a:xfrm>
          <a:prstGeom prst="rect">
            <a:avLst/>
          </a:prstGeom>
        </p:spPr>
      </p:pic>
      <p:sp>
        <p:nvSpPr>
          <p:cNvPr id="5" name="Picture Placeholder 2" descr="Photograph of information aligning with slide content, displayed on a computer screen.">
            <a:extLst>
              <a:ext uri="{FF2B5EF4-FFF2-40B4-BE49-F238E27FC236}">
                <a16:creationId xmlns:a16="http://schemas.microsoft.com/office/drawing/2014/main" id="{91948F71-FA03-3475-4DF8-8A15308700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9400" y="1767176"/>
            <a:ext cx="5562600" cy="3607904"/>
          </a:xfrm>
          <a:prstGeom prst="rect">
            <a:avLst/>
          </a:prstGeom>
          <a:noFill/>
        </p:spPr>
        <p:txBody>
          <a:bodyPr lIns="91440" tIns="91440" rIns="91440" bIns="91440" anchor="t" anchorCtr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7998D-D816-211C-2B52-20DC564586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47895-D093-DE49-C329-17565F7FABBB}"/>
              </a:ext>
            </a:extLst>
          </p:cNvPr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3301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-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27B934-DD85-9B55-DE17-672E2E708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61904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Team slide with 2 individuals (layout B) – 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987D90-C3F5-2B7E-7C35-1164F519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A13B3F-B6AF-32A2-DB2A-CE001985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43F5C-9EF3-CCC2-FA51-6E974CB68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/>
            </a:p>
          </p:txBody>
        </p:sp>
      </p:grpSp>
      <p:sp>
        <p:nvSpPr>
          <p:cNvPr id="13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79F8553C-A3D0-7224-5D0C-66AD11A2B2C7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44272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Click icon to add photo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9692D77-7355-D933-14D4-8DBE72881B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35781" y="409640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First and Last name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1C1727B-B112-4ED5-6A77-DB479A2878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35781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Job title or role          Division or Location</a:t>
            </a:r>
          </a:p>
        </p:txBody>
      </p:sp>
      <p:sp>
        <p:nvSpPr>
          <p:cNvPr id="16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D650A5C8-835C-0D2C-C826-9957DB37A11E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795017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Click icon to add photo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A1F04B9-C968-8379-E3C5-A5067E2D4A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6526" y="40911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/>
              <a:t>First and Last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D348EEE-01C9-D1C1-EA4D-5FA3A00701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6526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Job title or role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72E95-302C-66FA-6C40-2BBD7D970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654C8-21AC-A85D-C564-E231F952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46304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25F7-2AF3-A535-5088-A3C7DB2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1A40-7B03-5929-5902-4E2B2657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905C-95BF-34A0-11D5-86DE57E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61EB-2411-8FD1-9A24-61ABFE3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1BC2-E007-F8D0-3CF5-EDB45220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215-BA2C-5B9D-C0DB-3AB44520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F289-D2F7-7B93-1E18-EB1E9A1C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1880-67A9-7BD3-BC9B-42A09044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92EE-8FD7-0668-048A-9BEF4805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6618-7CDF-21FB-6C9D-2D212CA6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A2BC-901F-7541-BAD8-1C851F63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CB7C-085F-B56D-6D3C-F529F281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FC93-FE8C-A7A1-324F-AF60D7EE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6C40-365A-59BE-6D96-FE0292D1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D2C7-5FDA-6D0A-7E5D-FAF606E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32499-5CB3-5242-E1FF-D88AB18D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A092-5F91-F5E6-38A8-9CE45625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C3A4-6385-96EA-B8B2-E6B19A5B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BC30A-66EA-6101-5DEB-63E39FED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6C41E-8F2B-9123-4B56-192145E7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2383A-A749-0E9F-D9A6-2199C17C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D896D-26B7-6F53-A41E-E53CA2A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9029-100E-7DC5-8257-029C6570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6B0B3-5613-FF2A-F621-88D390E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1F5-2001-B9F5-EA32-F93A474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9E403-676B-C34D-8BC0-DFEABD4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850EE-159F-BB20-2159-28E6593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DD895-3132-DB0A-2C9C-826DBD2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D4F58-D59A-571C-59BD-F81B30CF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887FA-8C7A-F076-2613-26E76D90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66D5-4118-7943-71A2-43F15A7D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74AE-0D64-4C65-2B77-929629BC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100B-0683-E71E-6F1D-E322FCC3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B2C-0927-2C0B-2814-5355C8E0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5098-6672-6F1E-946E-299BC9C1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E0772-C2E7-3262-C1C9-2D3D5F41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256E0-1B24-3B4C-014E-6C4F1FB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2AE2-FC6B-B38F-3034-92B6460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F589A-C780-1D72-480C-2EB42AAA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6540-641F-AC8C-DD1A-4F13EB3C4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4318-7CF3-1FA9-E56D-50E6F12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30EF-10E9-B753-A026-FC1E766F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C7A6-F589-E4B8-AB31-9CF6592A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0FF8-61DC-9D9B-C551-4C14889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E812-EFE4-BAA2-F9E4-5A40CC1B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E319-3AD0-9C7B-7167-815798C7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595D-F4F9-DA0E-B2E7-5C74DF97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2457-F7A8-8001-EEB0-CF11697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111F0-65E4-8284-EC0B-71E2A66325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2000" y="6365240"/>
            <a:ext cx="55033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9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542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cgi.com/content/index/guid/templates?parent=52&amp;search_term=timesaver&amp;list_size=24&amp;sort_order=alpha_or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7819A66-E90E-422B-942C-D43551578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Legal Policy Analyser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1136877" y="3555249"/>
            <a:ext cx="5764666" cy="1329397"/>
          </a:xfrm>
        </p:spPr>
        <p:txBody>
          <a:bodyPr>
            <a:normAutofit/>
          </a:bodyPr>
          <a:lstStyle/>
          <a:p>
            <a:r>
              <a:rPr lang="en-US" dirty="0"/>
              <a:t>Hrishikesh Venkatakrishnan</a:t>
            </a:r>
          </a:p>
          <a:p>
            <a:r>
              <a:rPr lang="en-US" dirty="0"/>
              <a:t>M Barath Vikraman </a:t>
            </a:r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July 2025</a:t>
            </a:r>
          </a:p>
        </p:txBody>
      </p:sp>
      <p:pic>
        <p:nvPicPr>
          <p:cNvPr id="42" name="CGI logo" descr="CGI Inc. logo">
            <a:extLst>
              <a:ext uri="{FF2B5EF4-FFF2-40B4-BE49-F238E27FC236}">
                <a16:creationId xmlns:a16="http://schemas.microsoft.com/office/drawing/2014/main" id="{7E61E07D-C779-8A08-3557-BB121E1DCF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134" y="5372174"/>
            <a:ext cx="1548656" cy="72065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F8AC3-8357-E1F2-986E-4A6D4927D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gray">
          <a:xfrm>
            <a:off x="0" y="6318504"/>
            <a:ext cx="12192000" cy="5355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Brand tip">
            <a:extLst>
              <a:ext uri="{FF2B5EF4-FFF2-40B4-BE49-F238E27FC236}">
                <a16:creationId xmlns:a16="http://schemas.microsoft.com/office/drawing/2014/main" id="{125BE1F8-C3B0-FEF6-9605-6A1AB554B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 bwMode="auto">
          <a:xfrm>
            <a:off x="12399902" y="0"/>
            <a:ext cx="2190741" cy="13080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accent4"/>
                </a:solidFill>
                <a:cs typeface="Arial" pitchFamily="34" charset="0"/>
              </a:rPr>
              <a:t>Brand tip</a:t>
            </a:r>
          </a:p>
          <a:p>
            <a:pPr>
              <a:spcAft>
                <a:spcPts val="600"/>
              </a:spcAft>
            </a:pPr>
            <a:r>
              <a:rPr lang="en-US" sz="1200">
                <a:cs typeface="Arial" pitchFamily="34" charset="0"/>
              </a:rPr>
              <a:t>Download our </a:t>
            </a:r>
            <a:r>
              <a:rPr lang="en-US" sz="1200" b="1">
                <a:cs typeface="Arial" pitchFamily="34" charset="0"/>
                <a:hlinkClick r:id="rId3"/>
              </a:rPr>
              <a:t>PowerPoint Timesaver</a:t>
            </a:r>
            <a:r>
              <a:rPr lang="en-US" sz="1200" b="1">
                <a:cs typeface="Arial" pitchFamily="34" charset="0"/>
              </a:rPr>
              <a:t> </a:t>
            </a:r>
            <a:r>
              <a:rPr lang="en-US" sz="1200">
                <a:cs typeface="Arial" pitchFamily="34" charset="0"/>
              </a:rPr>
              <a:t>to access hundreds of pre-designed slides with editable tables, charts, graphics and more!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DB145-987F-60E2-36D9-1B2C947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3264-ED92-45B3-B0A2-8E4FABDE8A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 Barath Vikraman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FE51-2131-54ED-2708-6A18A410C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419533-7F02-61F2-FDB8-67B8419D549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Hrishikesh Venkatakrishnan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3E17C-5BD9-0D7C-A2DE-F406FC365C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pic>
        <p:nvPicPr>
          <p:cNvPr id="15" name="Picture Placeholder 14" descr="A portrait of a person&#10;&#10;AI-generated content may be incorrect.">
            <a:extLst>
              <a:ext uri="{FF2B5EF4-FFF2-40B4-BE49-F238E27FC236}">
                <a16:creationId xmlns:a16="http://schemas.microsoft.com/office/drawing/2014/main" id="{199F7005-512C-CB32-42F8-729694E2BB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1526" b="11526"/>
          <a:stretch>
            <a:fillRect/>
          </a:stretch>
        </p:blipFill>
        <p:spPr/>
      </p:pic>
      <p:pic>
        <p:nvPicPr>
          <p:cNvPr id="17" name="Picture Placeholder 16" descr="A person with a mustache&#10;&#10;AI-generated content may be incorrect.">
            <a:extLst>
              <a:ext uri="{FF2B5EF4-FFF2-40B4-BE49-F238E27FC236}">
                <a16:creationId xmlns:a16="http://schemas.microsoft.com/office/drawing/2014/main" id="{B2D705AA-CBCA-ED65-C153-991B74033D4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17" r="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0114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2403461"/>
            <a:ext cx="6082295" cy="20510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structure from MeitY legal PDFs (laws, rules, sections).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PDFs may be uploaded or scraped from https://meity.gov.in.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must ignore Hindi and summarize only English content.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Avoid LLM-based summaries.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 output is a python class file modeling sections and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645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Core Challenges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2248779"/>
            <a:ext cx="5472695" cy="3102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Scraped PDFs are inconsistently structured (headings/bullets).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Mixed-language (English + Hindi)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reliable way to compare summaries of different acts manually.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LLM chunking slows down summaries and is now replaced.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 LLM models need to be able to exclusively scrape only significant data.</a:t>
            </a:r>
          </a:p>
        </p:txBody>
      </p:sp>
    </p:spTree>
    <p:extLst>
      <p:ext uri="{BB962C8B-B14F-4D97-AF65-F5344CB8AC3E}">
        <p14:creationId xmlns:p14="http://schemas.microsoft.com/office/powerpoint/2010/main" val="3229555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Solution Architecture — Backend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49" y="2588992"/>
            <a:ext cx="6082295" cy="28130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PyMuPDF</a:t>
            </a:r>
            <a:r>
              <a:rPr lang="en-IN" sz="2000" dirty="0"/>
              <a:t> + Regex: Extract English-only structured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Subsection/Rule Detection: Handles 4.1, bullets, a),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Class File Generator: Writes python class file per legal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Comparison Logic (optional): Detects changes between two 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Playwright + </a:t>
            </a:r>
            <a:r>
              <a:rPr lang="en-IN" sz="2000" dirty="0" err="1"/>
              <a:t>BeautifulSoup</a:t>
            </a:r>
            <a:r>
              <a:rPr lang="en-IN" sz="2000" dirty="0"/>
              <a:t>: Scrape MeitY PDFs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572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7073-2820-C433-DC9E-C179F002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1410550"/>
          </a:xfrm>
        </p:spPr>
        <p:txBody>
          <a:bodyPr/>
          <a:lstStyle/>
          <a:p>
            <a:r>
              <a:rPr lang="en-IN" sz="3200" dirty="0"/>
              <a:t>Output Format (Python Classes)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B223-1720-F869-7338-A66609BB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2046513"/>
            <a:ext cx="6082295" cy="3091543"/>
          </a:xfrm>
        </p:spPr>
        <p:txBody>
          <a:bodyPr/>
          <a:lstStyle/>
          <a:p>
            <a:r>
              <a:rPr lang="en-US" dirty="0"/>
              <a:t>@dataclass</a:t>
            </a:r>
          </a:p>
          <a:p>
            <a:r>
              <a:rPr lang="en-US" dirty="0"/>
              <a:t>class </a:t>
            </a:r>
            <a:r>
              <a:rPr lang="en-US" dirty="0" err="1"/>
              <a:t>LegalAct</a:t>
            </a:r>
            <a:r>
              <a:rPr lang="en-US" dirty="0"/>
              <a:t>:</a:t>
            </a:r>
          </a:p>
          <a:p>
            <a:r>
              <a:rPr lang="en-US" dirty="0"/>
              <a:t>    title: str</a:t>
            </a:r>
          </a:p>
          <a:p>
            <a:r>
              <a:rPr lang="en-US" dirty="0"/>
              <a:t>    sections: List[Section]</a:t>
            </a:r>
          </a:p>
          <a:p>
            <a:endParaRPr lang="en-US" dirty="0"/>
          </a:p>
          <a:p>
            <a:r>
              <a:rPr lang="en-US" dirty="0"/>
              <a:t>@dataclass</a:t>
            </a:r>
          </a:p>
          <a:p>
            <a:r>
              <a:rPr lang="en-US" dirty="0"/>
              <a:t>class Section:</a:t>
            </a:r>
          </a:p>
          <a:p>
            <a:r>
              <a:rPr lang="en-US" dirty="0"/>
              <a:t>    number: str</a:t>
            </a:r>
          </a:p>
          <a:p>
            <a:r>
              <a:rPr lang="en-US" dirty="0"/>
              <a:t>    title: str</a:t>
            </a:r>
          </a:p>
          <a:p>
            <a:r>
              <a:rPr lang="en-US" dirty="0"/>
              <a:t>    rules: List[Rule]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3329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2A4894-56A5-1E7D-43A1-963F7584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Architecture — Frontend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72857B-DC71-668A-D907-00AF70B5A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40759"/>
              </p:ext>
            </p:extLst>
          </p:nvPr>
        </p:nvGraphicFramePr>
        <p:xfrm>
          <a:off x="765737" y="1979676"/>
          <a:ext cx="4568263" cy="35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263">
                  <a:extLst>
                    <a:ext uri="{9D8B030D-6E8A-4147-A177-3AD203B41FA5}">
                      <a16:colId xmlns:a16="http://schemas.microsoft.com/office/drawing/2014/main" val="508788096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8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Gradio</a:t>
                      </a:r>
                      <a:r>
                        <a:rPr lang="en-US" sz="2000" dirty="0"/>
                        <a:t> UI with mode toggle (Upload/Compare).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Supports upload of multiple PDFs at a time.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Display summary and downloadable PDF.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</a:txBody>
                  <a:tcPr marL="0" marR="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8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63324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7DA10A85-427D-0728-BC00-C7A8B1150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2" y="2098001"/>
            <a:ext cx="758952" cy="54864"/>
          </a:xfrm>
          <a:prstGeom prst="rect">
            <a:avLst/>
          </a:prstGeom>
          <a:gradFill>
            <a:gsLst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  <a:gs pos="33000">
                <a:srgbClr val="FF6A00"/>
              </a:gs>
            </a:gsLst>
            <a:lin ang="10800000" scaled="0"/>
          </a:gradFill>
          <a:ln w="3175" algn="ctr">
            <a:noFill/>
            <a:round/>
            <a:headEnd/>
            <a:tailEnd/>
          </a:ln>
          <a:effectLst/>
        </p:spPr>
        <p:txBody>
          <a:bodyPr wrap="square" lIns="137160" tIns="91440" rIns="137160" bIns="91440" anchor="ctr"/>
          <a:lstStyle/>
          <a:p>
            <a:pPr algn="ctr"/>
            <a:endParaRPr lang="en-US" sz="16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1677575-950C-8CBC-6147-F407F621550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11521" r="11521"/>
          <a:stretch/>
        </p:blipFill>
        <p:spPr/>
      </p:pic>
    </p:spTree>
    <p:extLst>
      <p:ext uri="{BB962C8B-B14F-4D97-AF65-F5344CB8AC3E}">
        <p14:creationId xmlns:p14="http://schemas.microsoft.com/office/powerpoint/2010/main" val="1833991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5B59-7159-6E20-A834-20D1B291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A78F-CAEF-AB5F-6242-59CD6516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264322" cy="1497636"/>
          </a:xfrm>
        </p:spPr>
        <p:txBody>
          <a:bodyPr/>
          <a:lstStyle/>
          <a:p>
            <a:r>
              <a:rPr lang="en-US" dirty="0"/>
              <a:t>Limitations of the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7469286-58DA-AA16-BAA9-77804F62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2264229"/>
            <a:ext cx="6082295" cy="39578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comparison between acts is inefficient.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PDFs can be summarized with each other, but summarization formats might vary, and accuracy of the comparison might fail.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has a chance to miss some of the rules/articles.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017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20" y="370115"/>
            <a:ext cx="6090151" cy="942465"/>
          </a:xfrm>
        </p:spPr>
        <p:txBody>
          <a:bodyPr/>
          <a:lstStyle/>
          <a:p>
            <a:r>
              <a:rPr lang="en-US" sz="3600" dirty="0"/>
              <a:t>Business Value and Use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1578429"/>
            <a:ext cx="6082295" cy="48876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programmatic legal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tracking rule changes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build comparison engines using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Avoids ambiguous summaries → ensures exact structural diff.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58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096C-30B5-58C5-A6EF-A7A2F989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1051322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AA240-3E2B-7449-7AB3-FC483701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561" y="1813349"/>
            <a:ext cx="6082295" cy="4315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 sections as added/modified/removed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compliance impact per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 to other policy repositories (RBI, TRAI)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Attempt at scaling this to government policies of other countries to efficiently parse legal documents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563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397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Verdana</vt:lpstr>
      <vt:lpstr>Wingdings</vt:lpstr>
      <vt:lpstr>Office Theme</vt:lpstr>
      <vt:lpstr>Legal Policy Analyser</vt:lpstr>
      <vt:lpstr>Problem Statement</vt:lpstr>
      <vt:lpstr>Core Challenges</vt:lpstr>
      <vt:lpstr>Solution Architecture — Backend</vt:lpstr>
      <vt:lpstr>Output Format (Python Classes)</vt:lpstr>
      <vt:lpstr>Solution Architecture — Frontend</vt:lpstr>
      <vt:lpstr>Limitations of the model</vt:lpstr>
      <vt:lpstr>Business Value and Use Case</vt:lpstr>
      <vt:lpstr>Future Scope</vt:lpstr>
      <vt:lpstr>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Venkatakrishnan, Hrishikesh</dc:creator>
  <cp:keywords/>
  <dc:description>generated using python-pptx</dc:description>
  <cp:lastModifiedBy>Venkatakrishnan, Hrishikesh</cp:lastModifiedBy>
  <cp:revision>15</cp:revision>
  <dcterms:created xsi:type="dcterms:W3CDTF">2013-01-27T09:14:16Z</dcterms:created>
  <dcterms:modified xsi:type="dcterms:W3CDTF">2025-07-28T08:23:03Z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