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handoutMasterIdLst>
    <p:handoutMasterId r:id="rId21"/>
  </p:handoutMasterIdLst>
  <p:sldIdLst>
    <p:sldId id="256" r:id="rId2"/>
    <p:sldId id="328" r:id="rId3"/>
    <p:sldId id="338" r:id="rId4"/>
    <p:sldId id="337" r:id="rId5"/>
    <p:sldId id="335" r:id="rId6"/>
    <p:sldId id="329" r:id="rId7"/>
    <p:sldId id="339" r:id="rId8"/>
    <p:sldId id="342" r:id="rId9"/>
    <p:sldId id="341" r:id="rId10"/>
    <p:sldId id="344" r:id="rId11"/>
    <p:sldId id="330" r:id="rId12"/>
    <p:sldId id="343" r:id="rId13"/>
    <p:sldId id="331" r:id="rId14"/>
    <p:sldId id="345" r:id="rId15"/>
    <p:sldId id="332" r:id="rId16"/>
    <p:sldId id="346" r:id="rId17"/>
    <p:sldId id="347" r:id="rId18"/>
    <p:sldId id="268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IYAO YE ." initials="YY.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6666"/>
    <a:srgbClr val="CC0099"/>
    <a:srgbClr val="0C0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5025" autoAdjust="0"/>
  </p:normalViewPr>
  <p:slideViewPr>
    <p:cSldViewPr>
      <p:cViewPr>
        <p:scale>
          <a:sx n="150" d="100"/>
          <a:sy n="150" d="100"/>
        </p:scale>
        <p:origin x="-660" y="14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07T15:37:05.138" idx="1">
    <p:pos x="2628" y="1492"/>
    <p:text>No sé si le pediamos eso. 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FD001-6054-4064-84E7-62783A535D57}" type="datetimeFigureOut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05F15-F221-4939-BFBE-A6F738A6C30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97044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92315-A18C-4CBC-BC50-F2BFC6F70E69}" type="datetimeFigureOut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21F38-FDD9-475F-A194-3141D0447FF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277966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482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 smtClean="0"/>
              <a:t>En general, para</a:t>
            </a:r>
            <a:r>
              <a:rPr lang="es-ES" baseline="0" dirty="0" smtClean="0"/>
              <a:t> un total de registro L, tamaño de ventana N, solapamiento S</a:t>
            </a:r>
          </a:p>
          <a:p>
            <a:pPr algn="just"/>
            <a:endParaRPr lang="es-ES" baseline="0" dirty="0"/>
          </a:p>
          <a:p>
            <a:pPr algn="just"/>
            <a:r>
              <a:rPr lang="es-ES" baseline="0" dirty="0" smtClean="0"/>
              <a:t>Hay 1 ventana de análisis para los primeros N segundos del registro, y del registro restante, habrá una ventana de análisis para (N-S) segundos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21F38-FDD9-475F-A194-3141D0447FF3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8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E787-DBB6-487F-BA7D-4B93DCC2689B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86916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27E5-F9B1-4507-BB87-0112EF3796FF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3959-97C6-4606-A10D-57A2CE9E3175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408-1AE0-464E-A8D3-141F15577F1E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7 Marcador de pie de página"/>
          <p:cNvSpPr txBox="1">
            <a:spLocks/>
          </p:cNvSpPr>
          <p:nvPr userDrawn="1"/>
        </p:nvSpPr>
        <p:spPr>
          <a:xfrm>
            <a:off x="25508" y="638132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>
                <a:solidFill>
                  <a:srgbClr val="C00000"/>
                </a:solidFill>
              </a:rPr>
              <a:t>Prácticas Señales</a:t>
            </a:r>
            <a:r>
              <a:rPr lang="es-ES" baseline="0" dirty="0" smtClean="0">
                <a:solidFill>
                  <a:srgbClr val="C00000"/>
                </a:solidFill>
              </a:rPr>
              <a:t> Biomédicas</a:t>
            </a:r>
            <a:r>
              <a:rPr lang="es-ES" dirty="0" smtClean="0">
                <a:solidFill>
                  <a:srgbClr val="C00000"/>
                </a:solidFill>
              </a:rPr>
              <a:t> </a:t>
            </a:r>
            <a:endParaRPr lang="es-E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71EA-BB18-4609-AEEA-029B9F17FE6D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5704-73B4-4D78-8070-4E070787C187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3D51-8245-4DCD-B627-8135A7314504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EEC1-0967-43B2-9703-603F828965CD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AF7-5661-44FB-B385-B3CAFCA6D499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F42-7432-4F66-9DD6-7752085DD578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11F8-7BE8-4E2D-AFB1-57BB63C0BA45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147B6E-1A5B-4C76-AD5E-D6C598FBB0DC}" type="datetime1">
              <a:rPr lang="es-ES" smtClean="0"/>
              <a:pPr/>
              <a:t>26/01/2017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A74B48-EE57-4124-A97F-6DB684FF3A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0" y="97795"/>
            <a:ext cx="42274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ES" sz="1100" dirty="0" smtClean="0">
                <a:solidFill>
                  <a:schemeClr val="bg1"/>
                </a:solidFill>
              </a:rPr>
              <a:t>Señales</a:t>
            </a:r>
            <a:r>
              <a:rPr lang="es-ES" sz="1100" baseline="0" dirty="0" smtClean="0">
                <a:solidFill>
                  <a:schemeClr val="bg1"/>
                </a:solidFill>
              </a:rPr>
              <a:t> </a:t>
            </a:r>
            <a:r>
              <a:rPr lang="es-ES" sz="1100" baseline="0" dirty="0" err="1" smtClean="0">
                <a:solidFill>
                  <a:schemeClr val="bg1"/>
                </a:solidFill>
              </a:rPr>
              <a:t>electrohisterográficas</a:t>
            </a:r>
            <a:r>
              <a:rPr lang="es-ES" sz="1100" dirty="0" smtClean="0">
                <a:solidFill>
                  <a:schemeClr val="bg1"/>
                </a:solidFill>
              </a:rPr>
              <a:t> </a:t>
            </a:r>
            <a:r>
              <a:rPr lang="es-ES" sz="1100" baseline="0" dirty="0" smtClean="0">
                <a:solidFill>
                  <a:schemeClr val="bg1"/>
                </a:solidFill>
              </a:rPr>
              <a:t>(EHG): análisis y parametrización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.png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9.emf"/><Relationship Id="rId10" Type="http://schemas.openxmlformats.org/officeDocument/2006/relationships/image" Target="../media/image30.emf"/><Relationship Id="rId4" Type="http://schemas.openxmlformats.org/officeDocument/2006/relationships/image" Target="../media/image28.emf"/><Relationship Id="rId9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5.jp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9768" y="2132856"/>
            <a:ext cx="8344720" cy="1800201"/>
          </a:xfrm>
        </p:spPr>
        <p:txBody>
          <a:bodyPr/>
          <a:lstStyle/>
          <a:p>
            <a:r>
              <a:rPr lang="es-ES" sz="2600" u="sng" smtClean="0">
                <a:solidFill>
                  <a:schemeClr val="tx1"/>
                </a:solidFill>
                <a:latin typeface="+mn-lt"/>
              </a:rPr>
              <a:t>Práctica </a:t>
            </a:r>
            <a:r>
              <a:rPr lang="es-ES" sz="2600" u="sng" smtClean="0">
                <a:solidFill>
                  <a:schemeClr val="tx1"/>
                </a:solidFill>
                <a:latin typeface="+mn-lt"/>
              </a:rPr>
              <a:t>4B</a:t>
            </a:r>
            <a:r>
              <a:rPr lang="es-ES" sz="260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es-ES" sz="2600" dirty="0" smtClean="0">
                <a:solidFill>
                  <a:schemeClr val="tx1"/>
                </a:solidFill>
                <a:latin typeface="+mn-lt"/>
              </a:rPr>
              <a:t>Señales </a:t>
            </a:r>
            <a:r>
              <a:rPr lang="es-ES" sz="2600" dirty="0" err="1" smtClean="0">
                <a:solidFill>
                  <a:schemeClr val="tx1"/>
                </a:solidFill>
                <a:latin typeface="+mn-lt"/>
              </a:rPr>
              <a:t>electrohisterográficas</a:t>
            </a:r>
            <a:r>
              <a:rPr lang="es-ES" sz="2600" dirty="0" smtClean="0">
                <a:solidFill>
                  <a:schemeClr val="tx1"/>
                </a:solidFill>
                <a:latin typeface="+mn-lt"/>
              </a:rPr>
              <a:t> (</a:t>
            </a:r>
            <a:r>
              <a:rPr lang="es-ES" sz="2600" dirty="0" err="1" smtClean="0">
                <a:solidFill>
                  <a:schemeClr val="tx1"/>
                </a:solidFill>
                <a:latin typeface="+mn-lt"/>
              </a:rPr>
              <a:t>eHg</a:t>
            </a:r>
            <a:r>
              <a:rPr lang="es-ES" sz="2600" dirty="0" smtClean="0">
                <a:solidFill>
                  <a:schemeClr val="tx1"/>
                </a:solidFill>
                <a:latin typeface="+mn-lt"/>
              </a:rPr>
              <a:t>): </a:t>
            </a:r>
            <a:r>
              <a:rPr lang="es-ES" sz="2600" dirty="0" smtClean="0">
                <a:solidFill>
                  <a:schemeClr val="tx1"/>
                </a:solidFill>
              </a:rPr>
              <a:t>Análisis y parametrización</a:t>
            </a:r>
            <a:endParaRPr lang="es-ES" sz="2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02390" y="5013176"/>
            <a:ext cx="7902058" cy="132055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Profesores (Departamento Ingeniería Electrónica):</a:t>
            </a:r>
          </a:p>
          <a:p>
            <a:r>
              <a:rPr lang="es-ES" dirty="0" smtClean="0"/>
              <a:t>Gema Prats Boluda (geprabo@eln.upv.es)</a:t>
            </a:r>
          </a:p>
          <a:p>
            <a:r>
              <a:rPr lang="es-ES" dirty="0" smtClean="0"/>
              <a:t>Yiyao Ye </a:t>
            </a:r>
            <a:r>
              <a:rPr lang="es-ES" dirty="0" err="1" smtClean="0"/>
              <a:t>Lin</a:t>
            </a:r>
            <a:r>
              <a:rPr lang="es-ES" dirty="0" smtClean="0"/>
              <a:t> (yiye@eln.upv.es)</a:t>
            </a:r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5508" y="6381328"/>
            <a:ext cx="4114800" cy="329184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rgbClr val="C00000"/>
                </a:solidFill>
              </a:rPr>
              <a:t>Prácticas Señales Biomédicas 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9" name="3 Marcador de contenid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11" name="10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3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10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333104" y="1268760"/>
            <a:ext cx="8631384" cy="374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None/>
            </a:pPr>
            <a:r>
              <a:rPr lang="es-ES" sz="1800" dirty="0" smtClean="0"/>
              <a:t>Paso </a:t>
            </a:r>
            <a:r>
              <a:rPr lang="es-ES" sz="1800" dirty="0"/>
              <a:t>1: Leer la señal de </a:t>
            </a:r>
            <a:r>
              <a:rPr lang="es-ES" sz="1800" dirty="0" smtClean="0"/>
              <a:t>EHG y el registro de TOCO mediante el comando “load”</a:t>
            </a:r>
            <a:endParaRPr lang="es-ES" sz="1800" dirty="0"/>
          </a:p>
          <a:p>
            <a:pPr marL="0" indent="0" algn="just">
              <a:buClrTx/>
              <a:buNone/>
            </a:pPr>
            <a:r>
              <a:rPr lang="es-ES" sz="1800" dirty="0"/>
              <a:t>Paso 2: </a:t>
            </a:r>
            <a:r>
              <a:rPr lang="es-ES" sz="1800" dirty="0" smtClean="0"/>
              <a:t>Lectura del fichero de segmentación de las contracciones  asociados al identificador de la paciente Ctseg_id.txt mediante el comando “</a:t>
            </a:r>
            <a:r>
              <a:rPr lang="es-ES" sz="1800" dirty="0" err="1" smtClean="0"/>
              <a:t>importdata</a:t>
            </a:r>
            <a:r>
              <a:rPr lang="es-ES" sz="1800" dirty="0" smtClean="0"/>
              <a:t>”. </a:t>
            </a:r>
          </a:p>
          <a:p>
            <a:pPr marL="0" indent="0" algn="just">
              <a:buClrTx/>
              <a:buNone/>
            </a:pPr>
            <a:r>
              <a:rPr lang="es-ES" sz="1800" dirty="0" smtClean="0"/>
              <a:t>Paso 3: </a:t>
            </a:r>
            <a:r>
              <a:rPr lang="es-ES" sz="1800" dirty="0" err="1" smtClean="0"/>
              <a:t>Preprocesado</a:t>
            </a:r>
            <a:r>
              <a:rPr lang="es-ES" sz="1800" dirty="0" smtClean="0"/>
              <a:t> de la señal EHG. </a:t>
            </a:r>
            <a:endParaRPr lang="es-ES" sz="1800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5" name="44 CuadroTexto"/>
          <p:cNvSpPr txBox="1"/>
          <p:nvPr/>
        </p:nvSpPr>
        <p:spPr>
          <a:xfrm>
            <a:off x="1345188" y="277771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M1 crudo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3001414" y="2777711"/>
            <a:ext cx="1223412" cy="369332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Diezmado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4645749" y="2777711"/>
            <a:ext cx="646331" cy="369332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HPF</a:t>
            </a:r>
          </a:p>
        </p:txBody>
      </p:sp>
      <p:sp>
        <p:nvSpPr>
          <p:cNvPr id="48" name="47 Flecha derecha"/>
          <p:cNvSpPr/>
          <p:nvPr/>
        </p:nvSpPr>
        <p:spPr>
          <a:xfrm>
            <a:off x="2699792" y="2889134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Flecha derecha"/>
          <p:cNvSpPr/>
          <p:nvPr/>
        </p:nvSpPr>
        <p:spPr>
          <a:xfrm>
            <a:off x="4342309" y="2889134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Flecha derecha"/>
          <p:cNvSpPr/>
          <p:nvPr/>
        </p:nvSpPr>
        <p:spPr>
          <a:xfrm>
            <a:off x="5436096" y="2889134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CuadroTexto"/>
          <p:cNvSpPr txBox="1"/>
          <p:nvPr/>
        </p:nvSpPr>
        <p:spPr>
          <a:xfrm>
            <a:off x="5763791" y="2777711"/>
            <a:ext cx="607859" cy="369332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LPF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1345188" y="328498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M2 crudo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3001414" y="3284984"/>
            <a:ext cx="1223412" cy="369332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Diezmado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4645749" y="3284984"/>
            <a:ext cx="646331" cy="369332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HPF</a:t>
            </a:r>
          </a:p>
        </p:txBody>
      </p:sp>
      <p:sp>
        <p:nvSpPr>
          <p:cNvPr id="67" name="66 Flecha derecha"/>
          <p:cNvSpPr/>
          <p:nvPr/>
        </p:nvSpPr>
        <p:spPr>
          <a:xfrm>
            <a:off x="2699792" y="3396407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67 Flecha derecha"/>
          <p:cNvSpPr/>
          <p:nvPr/>
        </p:nvSpPr>
        <p:spPr>
          <a:xfrm>
            <a:off x="4342309" y="3396407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68 Flecha derecha"/>
          <p:cNvSpPr/>
          <p:nvPr/>
        </p:nvSpPr>
        <p:spPr>
          <a:xfrm>
            <a:off x="5436096" y="3396407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69 CuadroTexto"/>
          <p:cNvSpPr txBox="1"/>
          <p:nvPr/>
        </p:nvSpPr>
        <p:spPr>
          <a:xfrm>
            <a:off x="5763791" y="3284984"/>
            <a:ext cx="607859" cy="369332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LPF</a:t>
            </a:r>
          </a:p>
        </p:txBody>
      </p:sp>
      <p:sp>
        <p:nvSpPr>
          <p:cNvPr id="71" name="70 Flecha derecha"/>
          <p:cNvSpPr/>
          <p:nvPr/>
        </p:nvSpPr>
        <p:spPr>
          <a:xfrm rot="2853133">
            <a:off x="6426620" y="2926926"/>
            <a:ext cx="432048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6948264" y="303508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Bip=M1p-M2p</a:t>
            </a:r>
            <a:endParaRPr lang="es-ES" dirty="0"/>
          </a:p>
        </p:txBody>
      </p:sp>
      <p:sp>
        <p:nvSpPr>
          <p:cNvPr id="72" name="71 Flecha derecha"/>
          <p:cNvSpPr/>
          <p:nvPr/>
        </p:nvSpPr>
        <p:spPr>
          <a:xfrm rot="18746867" flipV="1">
            <a:off x="6457130" y="3317088"/>
            <a:ext cx="432048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72 CuadroTexto"/>
          <p:cNvSpPr txBox="1"/>
          <p:nvPr/>
        </p:nvSpPr>
        <p:spPr>
          <a:xfrm>
            <a:off x="6560727" y="26369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M1p</a:t>
            </a:r>
            <a:endParaRPr lang="es-ES" dirty="0"/>
          </a:p>
        </p:txBody>
      </p:sp>
      <p:sp>
        <p:nvSpPr>
          <p:cNvPr id="74" name="73 CuadroTexto"/>
          <p:cNvSpPr txBox="1"/>
          <p:nvPr/>
        </p:nvSpPr>
        <p:spPr>
          <a:xfrm>
            <a:off x="6560727" y="339640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M2p</a:t>
            </a:r>
            <a:endParaRPr lang="es-ES" dirty="0"/>
          </a:p>
        </p:txBody>
      </p:sp>
      <p:sp>
        <p:nvSpPr>
          <p:cNvPr id="77" name="76 CuadroTexto"/>
          <p:cNvSpPr txBox="1"/>
          <p:nvPr/>
        </p:nvSpPr>
        <p:spPr>
          <a:xfrm>
            <a:off x="3001414" y="2783786"/>
            <a:ext cx="1223412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Diezmado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8" name="77 CuadroTexto"/>
          <p:cNvSpPr txBox="1"/>
          <p:nvPr/>
        </p:nvSpPr>
        <p:spPr>
          <a:xfrm>
            <a:off x="3001414" y="3291059"/>
            <a:ext cx="1223412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Diezmado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5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11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27" name="26 Grupo"/>
          <p:cNvGrpSpPr/>
          <p:nvPr/>
        </p:nvGrpSpPr>
        <p:grpSpPr>
          <a:xfrm>
            <a:off x="882685" y="3581737"/>
            <a:ext cx="7527006" cy="1523481"/>
            <a:chOff x="882685" y="4072332"/>
            <a:chExt cx="7527006" cy="1523481"/>
          </a:xfrm>
        </p:grpSpPr>
        <p:sp>
          <p:nvSpPr>
            <p:cNvPr id="2" name="1 CuadroTexto"/>
            <p:cNvSpPr txBox="1"/>
            <p:nvPr/>
          </p:nvSpPr>
          <p:spPr>
            <a:xfrm>
              <a:off x="5847883" y="4461898"/>
              <a:ext cx="764115" cy="21544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s-ES" sz="1400" dirty="0" smtClean="0"/>
                <a:t>X(10000</a:t>
              </a:r>
              <a:r>
                <a:rPr lang="es-ES" sz="1200" dirty="0" smtClean="0"/>
                <a:t>)</a:t>
              </a:r>
              <a:endParaRPr lang="es-ES" sz="1200" dirty="0"/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4969492" y="4461898"/>
              <a:ext cx="664730" cy="21544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s-ES" sz="1400" dirty="0" smtClean="0"/>
                <a:t>X(9977</a:t>
              </a:r>
              <a:r>
                <a:rPr lang="es-ES" sz="1200" dirty="0" smtClean="0"/>
                <a:t>)</a:t>
              </a:r>
              <a:endParaRPr lang="es-ES" sz="1200" dirty="0"/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4304762" y="4461898"/>
              <a:ext cx="664730" cy="21544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s-ES" sz="1400" dirty="0" smtClean="0"/>
                <a:t>X(9976</a:t>
              </a:r>
              <a:r>
                <a:rPr lang="es-ES" sz="1200" dirty="0" smtClean="0"/>
                <a:t>)</a:t>
              </a:r>
              <a:endParaRPr lang="es-ES" sz="1200" dirty="0"/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5634222" y="4461898"/>
              <a:ext cx="215889" cy="21544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s-ES" sz="1400" dirty="0" smtClean="0"/>
                <a:t>…</a:t>
              </a:r>
              <a:endParaRPr lang="es-ES" sz="1200" dirty="0"/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2000978" y="4461898"/>
              <a:ext cx="465956" cy="215444"/>
            </a:xfrm>
            <a:prstGeom prst="rect">
              <a:avLst/>
            </a:prstGeom>
            <a:solidFill>
              <a:srgbClr val="006600"/>
            </a:solidFill>
            <a:ln>
              <a:solidFill>
                <a:schemeClr val="tx1"/>
              </a:solidFill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X(25</a:t>
              </a:r>
              <a:r>
                <a:rPr lang="es-ES" sz="1200" dirty="0" smtClean="0">
                  <a:solidFill>
                    <a:schemeClr val="bg1"/>
                  </a:solidFill>
                </a:rPr>
                <a:t>)</a:t>
              </a:r>
              <a:endParaRPr lang="es-ES" sz="1200" dirty="0">
                <a:solidFill>
                  <a:schemeClr val="bg1"/>
                </a:solidFill>
              </a:endParaRPr>
            </a:p>
          </p:txBody>
        </p:sp>
        <p:sp>
          <p:nvSpPr>
            <p:cNvPr id="58" name="57 CuadroTexto"/>
            <p:cNvSpPr txBox="1"/>
            <p:nvPr/>
          </p:nvSpPr>
          <p:spPr>
            <a:xfrm>
              <a:off x="1425827" y="4461898"/>
              <a:ext cx="366570" cy="215444"/>
            </a:xfrm>
            <a:prstGeom prst="rect">
              <a:avLst/>
            </a:prstGeom>
            <a:solidFill>
              <a:srgbClr val="006600"/>
            </a:solidFill>
            <a:ln>
              <a:solidFill>
                <a:schemeClr val="tx1"/>
              </a:solidFill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X(2</a:t>
              </a:r>
              <a:r>
                <a:rPr lang="es-ES" sz="1200" dirty="0" smtClean="0">
                  <a:solidFill>
                    <a:schemeClr val="bg1"/>
                  </a:solidFill>
                </a:rPr>
                <a:t>)</a:t>
              </a:r>
              <a:endParaRPr lang="es-ES" sz="1200" dirty="0">
                <a:solidFill>
                  <a:schemeClr val="bg1"/>
                </a:solidFill>
              </a:endParaRPr>
            </a:p>
          </p:txBody>
        </p:sp>
        <p:sp>
          <p:nvSpPr>
            <p:cNvPr id="59" name="58 CuadroTexto"/>
            <p:cNvSpPr txBox="1"/>
            <p:nvPr/>
          </p:nvSpPr>
          <p:spPr>
            <a:xfrm>
              <a:off x="1058344" y="4461898"/>
              <a:ext cx="366570" cy="215444"/>
            </a:xfrm>
            <a:prstGeom prst="rect">
              <a:avLst/>
            </a:prstGeom>
            <a:solidFill>
              <a:srgbClr val="006600"/>
            </a:solidFill>
            <a:ln>
              <a:solidFill>
                <a:schemeClr val="tx1"/>
              </a:solidFill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X(1</a:t>
              </a:r>
              <a:r>
                <a:rPr lang="es-ES" sz="1200" dirty="0" smtClean="0">
                  <a:solidFill>
                    <a:schemeClr val="bg1"/>
                  </a:solidFill>
                </a:rPr>
                <a:t>)</a:t>
              </a:r>
              <a:endParaRPr lang="es-ES" sz="1200" dirty="0">
                <a:solidFill>
                  <a:schemeClr val="bg1"/>
                </a:solidFill>
              </a:endParaRPr>
            </a:p>
          </p:txBody>
        </p:sp>
        <p:sp>
          <p:nvSpPr>
            <p:cNvPr id="60" name="59 CuadroTexto"/>
            <p:cNvSpPr txBox="1"/>
            <p:nvPr/>
          </p:nvSpPr>
          <p:spPr>
            <a:xfrm>
              <a:off x="1784954" y="4461898"/>
              <a:ext cx="215889" cy="215444"/>
            </a:xfrm>
            <a:prstGeom prst="rect">
              <a:avLst/>
            </a:prstGeom>
            <a:solidFill>
              <a:srgbClr val="006600"/>
            </a:solidFill>
            <a:ln>
              <a:solidFill>
                <a:schemeClr val="tx1"/>
              </a:solidFill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…</a:t>
              </a:r>
              <a:endParaRPr lang="es-ES" sz="1200" dirty="0">
                <a:solidFill>
                  <a:schemeClr val="bg1"/>
                </a:solidFill>
              </a:endParaRPr>
            </a:p>
          </p:txBody>
        </p:sp>
        <p:sp>
          <p:nvSpPr>
            <p:cNvPr id="61" name="60 CuadroTexto"/>
            <p:cNvSpPr txBox="1"/>
            <p:nvPr/>
          </p:nvSpPr>
          <p:spPr>
            <a:xfrm>
              <a:off x="3628848" y="4464645"/>
              <a:ext cx="465956" cy="21544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X(50</a:t>
              </a:r>
              <a:r>
                <a:rPr lang="es-ES" sz="1200" dirty="0" smtClean="0">
                  <a:solidFill>
                    <a:schemeClr val="bg1"/>
                  </a:solidFill>
                </a:rPr>
                <a:t>)</a:t>
              </a:r>
              <a:endParaRPr lang="es-ES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61 CuadroTexto"/>
            <p:cNvSpPr txBox="1"/>
            <p:nvPr/>
          </p:nvSpPr>
          <p:spPr>
            <a:xfrm>
              <a:off x="2933743" y="4464645"/>
              <a:ext cx="465956" cy="21544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X(27</a:t>
              </a:r>
              <a:r>
                <a:rPr lang="es-ES" sz="1200" dirty="0" smtClean="0">
                  <a:solidFill>
                    <a:schemeClr val="bg1"/>
                  </a:solidFill>
                </a:rPr>
                <a:t>)</a:t>
              </a:r>
              <a:endParaRPr lang="es-ES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62 CuadroTexto"/>
            <p:cNvSpPr txBox="1"/>
            <p:nvPr/>
          </p:nvSpPr>
          <p:spPr>
            <a:xfrm>
              <a:off x="2466934" y="4464645"/>
              <a:ext cx="465956" cy="21544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X(26</a:t>
              </a:r>
              <a:r>
                <a:rPr lang="es-ES" sz="1200" dirty="0" smtClean="0">
                  <a:solidFill>
                    <a:schemeClr val="bg1"/>
                  </a:solidFill>
                </a:rPr>
                <a:t>)</a:t>
              </a:r>
              <a:endParaRPr lang="es-ES" sz="1200" dirty="0">
                <a:solidFill>
                  <a:schemeClr val="bg1"/>
                </a:solidFill>
              </a:endParaRPr>
            </a:p>
          </p:txBody>
        </p:sp>
        <p:sp>
          <p:nvSpPr>
            <p:cNvPr id="64" name="63 CuadroTexto"/>
            <p:cNvSpPr txBox="1"/>
            <p:nvPr/>
          </p:nvSpPr>
          <p:spPr>
            <a:xfrm>
              <a:off x="3404693" y="4464645"/>
              <a:ext cx="215889" cy="21544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…</a:t>
              </a:r>
              <a:endParaRPr lang="es-ES" sz="1200" dirty="0">
                <a:solidFill>
                  <a:schemeClr val="bg1"/>
                </a:solidFill>
              </a:endParaRPr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4089210" y="4461898"/>
              <a:ext cx="215889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s-ES" sz="1400" dirty="0" smtClean="0"/>
                <a:t>…</a:t>
              </a:r>
              <a:endParaRPr lang="es-ES" sz="1200" dirty="0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1058344" y="4072332"/>
              <a:ext cx="6538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La variable </a:t>
              </a:r>
              <a:r>
                <a:rPr lang="es-ES" i="1" dirty="0" smtClean="0"/>
                <a:t>X</a:t>
              </a:r>
              <a:r>
                <a:rPr lang="es-ES" dirty="0" smtClean="0"/>
                <a:t>(</a:t>
              </a:r>
              <a:r>
                <a:rPr lang="es-ES" i="1" dirty="0" smtClean="0"/>
                <a:t>n</a:t>
              </a:r>
              <a:r>
                <a:rPr lang="es-ES" dirty="0" smtClean="0"/>
                <a:t>) contiene 20 s de señal EHG=10000 muestras</a:t>
              </a:r>
              <a:endParaRPr lang="es-ES" dirty="0"/>
            </a:p>
          </p:txBody>
        </p:sp>
        <p:sp>
          <p:nvSpPr>
            <p:cNvPr id="8" name="7 Cerrar llave"/>
            <p:cNvSpPr/>
            <p:nvPr/>
          </p:nvSpPr>
          <p:spPr>
            <a:xfrm rot="5400000">
              <a:off x="1690629" y="4104491"/>
              <a:ext cx="144019" cy="1408590"/>
            </a:xfrm>
            <a:prstGeom prst="rightBrace">
              <a:avLst/>
            </a:prstGeom>
            <a:ln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80 CuadroTexto"/>
            <p:cNvSpPr txBox="1"/>
            <p:nvPr/>
          </p:nvSpPr>
          <p:spPr>
            <a:xfrm>
              <a:off x="2947803" y="5222982"/>
              <a:ext cx="565343" cy="21544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s-ES" sz="1400" dirty="0" smtClean="0"/>
                <a:t>Y(400</a:t>
              </a:r>
              <a:r>
                <a:rPr lang="es-ES" sz="1200" dirty="0" smtClean="0"/>
                <a:t>)</a:t>
              </a:r>
              <a:endParaRPr lang="es-ES" sz="1200" dirty="0"/>
            </a:p>
          </p:txBody>
        </p:sp>
        <p:sp>
          <p:nvSpPr>
            <p:cNvPr id="82" name="81 CuadroTexto"/>
            <p:cNvSpPr txBox="1"/>
            <p:nvPr/>
          </p:nvSpPr>
          <p:spPr>
            <a:xfrm>
              <a:off x="1986330" y="5222982"/>
              <a:ext cx="366571" cy="215444"/>
            </a:xfrm>
            <a:prstGeom prst="rect">
              <a:avLst/>
            </a:prstGeom>
            <a:solidFill>
              <a:srgbClr val="006600"/>
            </a:solidFill>
            <a:ln>
              <a:solidFill>
                <a:schemeClr val="tx1"/>
              </a:solidFill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/>
                  </a:solidFill>
                </a:rPr>
                <a:t>Y</a:t>
              </a:r>
              <a:r>
                <a:rPr lang="es-ES" sz="1400" dirty="0" smtClean="0">
                  <a:solidFill>
                    <a:schemeClr val="bg1"/>
                  </a:solidFill>
                </a:rPr>
                <a:t>(1</a:t>
              </a:r>
              <a:r>
                <a:rPr lang="es-ES" sz="1200" dirty="0" smtClean="0">
                  <a:solidFill>
                    <a:schemeClr val="bg1"/>
                  </a:solidFill>
                </a:rPr>
                <a:t>)</a:t>
              </a:r>
              <a:endParaRPr lang="es-ES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2352901" y="5222982"/>
              <a:ext cx="366570" cy="21544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Y(2</a:t>
              </a:r>
              <a:r>
                <a:rPr lang="es-ES" sz="1200" dirty="0" smtClean="0">
                  <a:solidFill>
                    <a:schemeClr val="bg1"/>
                  </a:solidFill>
                </a:rPr>
                <a:t>)</a:t>
              </a:r>
              <a:endParaRPr lang="es-ES" sz="1200" dirty="0">
                <a:solidFill>
                  <a:schemeClr val="bg1"/>
                </a:solidFill>
              </a:endParaRPr>
            </a:p>
          </p:txBody>
        </p:sp>
        <p:sp>
          <p:nvSpPr>
            <p:cNvPr id="84" name="83 CuadroTexto"/>
            <p:cNvSpPr txBox="1"/>
            <p:nvPr/>
          </p:nvSpPr>
          <p:spPr>
            <a:xfrm>
              <a:off x="2723765" y="5222982"/>
              <a:ext cx="215889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es-ES" sz="1400" dirty="0" smtClean="0"/>
                <a:t>…</a:t>
              </a:r>
              <a:endParaRPr lang="es-ES" sz="1200" dirty="0"/>
            </a:p>
          </p:txBody>
        </p:sp>
        <p:sp>
          <p:nvSpPr>
            <p:cNvPr id="85" name="84 Cerrar llave"/>
            <p:cNvSpPr/>
            <p:nvPr/>
          </p:nvSpPr>
          <p:spPr>
            <a:xfrm rot="5400000">
              <a:off x="3208985" y="4000573"/>
              <a:ext cx="144021" cy="1616428"/>
            </a:xfrm>
            <a:prstGeom prst="rightBrace">
              <a:avLst/>
            </a:prstGeom>
            <a:ln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85 Cerrar llave"/>
            <p:cNvSpPr/>
            <p:nvPr/>
          </p:nvSpPr>
          <p:spPr>
            <a:xfrm rot="5400000">
              <a:off x="5383258" y="3652060"/>
              <a:ext cx="147752" cy="2309728"/>
            </a:xfrm>
            <a:prstGeom prst="rightBrac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4" name="13 Conector recto de flecha"/>
            <p:cNvCxnSpPr>
              <a:endCxn id="82" idx="0"/>
            </p:cNvCxnSpPr>
            <p:nvPr/>
          </p:nvCxnSpPr>
          <p:spPr>
            <a:xfrm>
              <a:off x="1792397" y="4880800"/>
              <a:ext cx="377219" cy="342182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 de flecha"/>
            <p:cNvCxnSpPr>
              <a:endCxn id="83" idx="0"/>
            </p:cNvCxnSpPr>
            <p:nvPr/>
          </p:nvCxnSpPr>
          <p:spPr>
            <a:xfrm flipH="1">
              <a:off x="2536186" y="4880800"/>
              <a:ext cx="694288" cy="342182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 de flecha"/>
            <p:cNvCxnSpPr>
              <a:endCxn id="81" idx="0"/>
            </p:cNvCxnSpPr>
            <p:nvPr/>
          </p:nvCxnSpPr>
          <p:spPr>
            <a:xfrm flipH="1">
              <a:off x="3230475" y="4880800"/>
              <a:ext cx="2226659" cy="34218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CuadroTexto"/>
            <p:cNvSpPr txBox="1"/>
            <p:nvPr/>
          </p:nvSpPr>
          <p:spPr>
            <a:xfrm>
              <a:off x="4171660" y="4961372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Promediar</a:t>
              </a:r>
              <a:endParaRPr lang="es-ES" sz="1400" dirty="0"/>
            </a:p>
          </p:txBody>
        </p:sp>
        <p:sp>
          <p:nvSpPr>
            <p:cNvPr id="95" name="94 CuadroTexto"/>
            <p:cNvSpPr txBox="1"/>
            <p:nvPr/>
          </p:nvSpPr>
          <p:spPr>
            <a:xfrm>
              <a:off x="2932890" y="4898002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Promediar</a:t>
              </a:r>
              <a:endParaRPr lang="es-ES" sz="1400" dirty="0"/>
            </a:p>
          </p:txBody>
        </p:sp>
        <p:sp>
          <p:nvSpPr>
            <p:cNvPr id="96" name="95 CuadroTexto"/>
            <p:cNvSpPr txBox="1"/>
            <p:nvPr/>
          </p:nvSpPr>
          <p:spPr>
            <a:xfrm>
              <a:off x="882685" y="4915205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Promediar</a:t>
              </a:r>
              <a:endParaRPr lang="es-ES" sz="1400" dirty="0"/>
            </a:p>
          </p:txBody>
        </p:sp>
        <p:graphicFrame>
          <p:nvGraphicFramePr>
            <p:cNvPr id="22" name="2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9852302"/>
                </p:ext>
              </p:extLst>
            </p:nvPr>
          </p:nvGraphicFramePr>
          <p:xfrm>
            <a:off x="6177442" y="4880796"/>
            <a:ext cx="2232249" cy="7150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Equation" r:id="rId6" imgW="1218671" imgH="380835" progId="Equation.DSMT4">
                    <p:embed/>
                  </p:oleObj>
                </mc:Choice>
                <mc:Fallback>
                  <p:oleObj name="Equation" r:id="rId6" imgW="1218671" imgH="380835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7442" y="4880796"/>
                          <a:ext cx="2232249" cy="71501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25 Grupo"/>
          <p:cNvGrpSpPr/>
          <p:nvPr/>
        </p:nvGrpSpPr>
        <p:grpSpPr>
          <a:xfrm>
            <a:off x="11301" y="2708920"/>
            <a:ext cx="7945075" cy="3334238"/>
            <a:chOff x="1214403" y="3199515"/>
            <a:chExt cx="7945075" cy="3334238"/>
          </a:xfrm>
        </p:grpSpPr>
        <p:pic>
          <p:nvPicPr>
            <p:cNvPr id="24" name="23 Imagen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214403" y="3199515"/>
              <a:ext cx="5760801" cy="872817"/>
            </a:xfrm>
            <a:prstGeom prst="rect">
              <a:avLst/>
            </a:prstGeom>
          </p:spPr>
        </p:pic>
        <p:pic>
          <p:nvPicPr>
            <p:cNvPr id="99" name="98 Imagen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982" b="36"/>
            <a:stretch/>
          </p:blipFill>
          <p:spPr>
            <a:xfrm>
              <a:off x="1259141" y="5661248"/>
              <a:ext cx="5760801" cy="872505"/>
            </a:xfrm>
            <a:prstGeom prst="rect">
              <a:avLst/>
            </a:prstGeom>
          </p:spPr>
        </p:pic>
        <p:sp>
          <p:nvSpPr>
            <p:cNvPr id="25" name="24 CuadroTexto"/>
            <p:cNvSpPr txBox="1"/>
            <p:nvPr/>
          </p:nvSpPr>
          <p:spPr>
            <a:xfrm>
              <a:off x="6516215" y="3359775"/>
              <a:ext cx="2627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Señal original de 569500 muestras</a:t>
              </a:r>
              <a:endParaRPr lang="es-ES" dirty="0"/>
            </a:p>
          </p:txBody>
        </p:sp>
        <p:sp>
          <p:nvSpPr>
            <p:cNvPr id="100" name="99 CuadroTexto"/>
            <p:cNvSpPr txBox="1"/>
            <p:nvPr/>
          </p:nvSpPr>
          <p:spPr>
            <a:xfrm>
              <a:off x="6500736" y="5661248"/>
              <a:ext cx="26587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Señal diezmada de 22780 muestras</a:t>
              </a:r>
              <a:endParaRPr lang="es-ES" dirty="0"/>
            </a:p>
          </p:txBody>
        </p:sp>
      </p:grpSp>
      <p:sp>
        <p:nvSpPr>
          <p:cNvPr id="101" name="2 Marcador de contenido"/>
          <p:cNvSpPr txBox="1">
            <a:spLocks/>
          </p:cNvSpPr>
          <p:nvPr/>
        </p:nvSpPr>
        <p:spPr>
          <a:xfrm>
            <a:off x="395536" y="1268760"/>
            <a:ext cx="8631384" cy="374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None/>
            </a:pPr>
            <a:r>
              <a:rPr lang="es-ES" sz="1800" dirty="0" smtClean="0"/>
              <a:t>Paso 3a: Diezmado de la señal EHG en cruda (M1 y M2) para reducir la frecuencia de muestreo de 500 Hz a 20 Hz. En concreto, se calculará el promedio de cada N datos (N=25 muestras) para obtener el diezmado suavizado. 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4788024" y="2132856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C00000"/>
                </a:solidFill>
              </a:rPr>
              <a:t>Cómo implementarlo?</a:t>
            </a:r>
            <a:endParaRPr lang="es-E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2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12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395536" y="1215149"/>
            <a:ext cx="8631384" cy="374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None/>
            </a:pPr>
            <a:r>
              <a:rPr lang="es-ES" sz="1800" dirty="0" smtClean="0"/>
              <a:t>Paso 3a: Diezmado de la señal M1 y M2 para reducir la frecuencia de muestreo de 500 Hz a 20 Hz</a:t>
            </a:r>
            <a:r>
              <a:rPr lang="es-ES" sz="1800" dirty="0"/>
              <a:t>. En concreto, se calculará el promedio de cada N datos (</a:t>
            </a:r>
            <a:r>
              <a:rPr lang="es-ES" sz="1800" dirty="0" smtClean="0"/>
              <a:t>N=25 </a:t>
            </a:r>
            <a:r>
              <a:rPr lang="es-ES" sz="1800" dirty="0"/>
              <a:t>muestras) para obtener el diezmado suavizado</a:t>
            </a:r>
            <a:r>
              <a:rPr lang="es-ES" sz="1800" dirty="0" smtClean="0"/>
              <a:t>. </a:t>
            </a:r>
          </a:p>
          <a:p>
            <a:pPr marL="0" indent="0" algn="just">
              <a:buClrTx/>
              <a:buNone/>
            </a:pPr>
            <a:r>
              <a:rPr lang="es-ES" sz="1600" dirty="0" smtClean="0"/>
              <a:t>Se realizará el diezmado de la señal EHG con un tamaño múltiplo de 25. </a:t>
            </a:r>
            <a:r>
              <a:rPr lang="es-ES" sz="1600" dirty="0" err="1" smtClean="0"/>
              <a:t>i.e</a:t>
            </a:r>
            <a:r>
              <a:rPr lang="es-ES" sz="1600" dirty="0" smtClean="0"/>
              <a:t>, si la señal EHG contiene 569920 muestras (22796.8 segundos), se descarta los últimos 0.8 segundos de señal. Pueden utilizar el comando ‘</a:t>
            </a:r>
            <a:r>
              <a:rPr lang="es-ES" sz="1600" dirty="0" err="1" smtClean="0"/>
              <a:t>floor</a:t>
            </a:r>
            <a:r>
              <a:rPr lang="es-ES" sz="1600" dirty="0" smtClean="0"/>
              <a:t>’ o ‘</a:t>
            </a:r>
            <a:r>
              <a:rPr lang="es-ES" sz="1600" dirty="0" err="1" smtClean="0"/>
              <a:t>fix</a:t>
            </a:r>
            <a:r>
              <a:rPr lang="es-ES" sz="1600" dirty="0" smtClean="0"/>
              <a:t>’.</a:t>
            </a:r>
          </a:p>
          <a:p>
            <a:pPr marL="342900" indent="-342900" algn="just">
              <a:buClrTx/>
              <a:buAutoNum type="alphaLcParenR"/>
            </a:pPr>
            <a:r>
              <a:rPr lang="es-ES" sz="1800" dirty="0" smtClean="0"/>
              <a:t>Bucle ‘</a:t>
            </a:r>
            <a:r>
              <a:rPr lang="es-ES" sz="1800" dirty="0" err="1" smtClean="0"/>
              <a:t>for</a:t>
            </a:r>
            <a:r>
              <a:rPr lang="es-ES" sz="1800" dirty="0" smtClean="0"/>
              <a:t>’ o bucle ‘</a:t>
            </a:r>
            <a:r>
              <a:rPr lang="es-ES" sz="1800" dirty="0" err="1" smtClean="0"/>
              <a:t>while</a:t>
            </a:r>
            <a:r>
              <a:rPr lang="es-ES" sz="1800" dirty="0" smtClean="0"/>
              <a:t>’. Promedio de cada 25 muestras hasta la última muestra de la señal EHG.</a:t>
            </a:r>
          </a:p>
          <a:p>
            <a:pPr marL="342900" indent="-342900" algn="just">
              <a:buClrTx/>
              <a:buAutoNum type="alphaLcParenR"/>
            </a:pPr>
            <a:r>
              <a:rPr lang="es-ES" sz="1800" dirty="0" smtClean="0"/>
              <a:t>Utilice el comando ‘</a:t>
            </a:r>
            <a:r>
              <a:rPr lang="es-ES" sz="1800" dirty="0" err="1" smtClean="0"/>
              <a:t>reshape</a:t>
            </a:r>
            <a:r>
              <a:rPr lang="es-ES" sz="1800" dirty="0" smtClean="0"/>
              <a:t>’ para reorganizar los datos en formato matriz</a:t>
            </a:r>
          </a:p>
          <a:p>
            <a:pPr marL="342900" indent="-342900" algn="just">
              <a:buClrTx/>
              <a:buAutoNum type="alphaLcParenR"/>
            </a:pPr>
            <a:r>
              <a:rPr lang="es-ES" sz="1800" dirty="0" smtClean="0"/>
              <a:t>Utilice el comando ‘</a:t>
            </a:r>
            <a:r>
              <a:rPr lang="es-ES" sz="1800" dirty="0" err="1" smtClean="0"/>
              <a:t>downsample</a:t>
            </a:r>
            <a:r>
              <a:rPr lang="es-ES" sz="1800" dirty="0" smtClean="0"/>
              <a:t>’ para reorganizar los datos en formato matriz. 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5847883" y="4575136"/>
            <a:ext cx="764115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/>
          <a:p>
            <a:pPr algn="ctr"/>
            <a:r>
              <a:rPr lang="es-ES" sz="1400" dirty="0" smtClean="0"/>
              <a:t>X(10000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4969492" y="4575136"/>
            <a:ext cx="664730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/>
          <a:p>
            <a:pPr algn="ctr"/>
            <a:r>
              <a:rPr lang="es-ES" sz="1400" dirty="0" smtClean="0"/>
              <a:t>X(9977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4304762" y="4575136"/>
            <a:ext cx="664730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/>
          <a:p>
            <a:pPr algn="ctr"/>
            <a:r>
              <a:rPr lang="es-ES" sz="1400" dirty="0" smtClean="0"/>
              <a:t>X(9976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5634222" y="4575136"/>
            <a:ext cx="215889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/>
          <a:p>
            <a:pPr algn="ctr"/>
            <a:r>
              <a:rPr lang="es-ES" sz="1400" dirty="0" smtClean="0"/>
              <a:t>…</a:t>
            </a:r>
            <a:endParaRPr lang="es-ES" sz="12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2000978" y="4575136"/>
            <a:ext cx="465956" cy="215444"/>
          </a:xfrm>
          <a:prstGeom prst="rect">
            <a:avLst/>
          </a:prstGeom>
          <a:solidFill>
            <a:srgbClr val="006600"/>
          </a:solidFill>
          <a:ln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X(25</a:t>
            </a:r>
            <a:r>
              <a:rPr lang="es-ES" sz="1200" dirty="0" smtClean="0">
                <a:solidFill>
                  <a:schemeClr val="bg1"/>
                </a:solidFill>
              </a:rPr>
              <a:t>)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1425827" y="4575136"/>
            <a:ext cx="366570" cy="215444"/>
          </a:xfrm>
          <a:prstGeom prst="rect">
            <a:avLst/>
          </a:prstGeom>
          <a:solidFill>
            <a:srgbClr val="006600"/>
          </a:solidFill>
          <a:ln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X(2</a:t>
            </a:r>
            <a:r>
              <a:rPr lang="es-ES" sz="1200" dirty="0" smtClean="0">
                <a:solidFill>
                  <a:schemeClr val="bg1"/>
                </a:solidFill>
              </a:rPr>
              <a:t>)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1058344" y="4575136"/>
            <a:ext cx="366570" cy="215444"/>
          </a:xfrm>
          <a:prstGeom prst="rect">
            <a:avLst/>
          </a:prstGeom>
          <a:solidFill>
            <a:srgbClr val="006600"/>
          </a:solidFill>
          <a:ln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X(1</a:t>
            </a:r>
            <a:r>
              <a:rPr lang="es-ES" sz="1200" dirty="0" smtClean="0">
                <a:solidFill>
                  <a:schemeClr val="bg1"/>
                </a:solidFill>
              </a:rPr>
              <a:t>)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1784954" y="4575136"/>
            <a:ext cx="215889" cy="215444"/>
          </a:xfrm>
          <a:prstGeom prst="rect">
            <a:avLst/>
          </a:prstGeom>
          <a:solidFill>
            <a:srgbClr val="006600"/>
          </a:solidFill>
          <a:ln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…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3628848" y="4577883"/>
            <a:ext cx="465956" cy="21544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X(50</a:t>
            </a:r>
            <a:r>
              <a:rPr lang="es-ES" sz="1200" dirty="0" smtClean="0">
                <a:solidFill>
                  <a:schemeClr val="bg1"/>
                </a:solidFill>
              </a:rPr>
              <a:t>)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2933743" y="4577883"/>
            <a:ext cx="465956" cy="21544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X(27</a:t>
            </a:r>
            <a:r>
              <a:rPr lang="es-ES" sz="1200" dirty="0" smtClean="0">
                <a:solidFill>
                  <a:schemeClr val="bg1"/>
                </a:solidFill>
              </a:rPr>
              <a:t>)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2466934" y="4577883"/>
            <a:ext cx="465956" cy="21544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X(26</a:t>
            </a:r>
            <a:r>
              <a:rPr lang="es-ES" sz="1200" dirty="0" smtClean="0">
                <a:solidFill>
                  <a:schemeClr val="bg1"/>
                </a:solidFill>
              </a:rPr>
              <a:t>)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3404693" y="4577883"/>
            <a:ext cx="215889" cy="21544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…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4089210" y="4575136"/>
            <a:ext cx="21588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/>
          <a:p>
            <a:pPr algn="ctr"/>
            <a:r>
              <a:rPr lang="es-ES" sz="1400" dirty="0" smtClean="0"/>
              <a:t>…</a:t>
            </a:r>
            <a:endParaRPr lang="es-ES" sz="1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058344" y="4221088"/>
            <a:ext cx="653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La variable </a:t>
            </a:r>
            <a:r>
              <a:rPr lang="es-ES" i="1" dirty="0" smtClean="0"/>
              <a:t>X</a:t>
            </a:r>
            <a:r>
              <a:rPr lang="es-ES" dirty="0" smtClean="0"/>
              <a:t>(</a:t>
            </a:r>
            <a:r>
              <a:rPr lang="es-ES" i="1" dirty="0" smtClean="0"/>
              <a:t>n</a:t>
            </a:r>
            <a:r>
              <a:rPr lang="es-ES" dirty="0" smtClean="0"/>
              <a:t>) contiene 20 s de señal EHG=10000 muestras</a:t>
            </a:r>
            <a:endParaRPr lang="es-ES" dirty="0"/>
          </a:p>
        </p:txBody>
      </p:sp>
      <p:sp>
        <p:nvSpPr>
          <p:cNvPr id="8" name="7 Cerrar llave"/>
          <p:cNvSpPr/>
          <p:nvPr/>
        </p:nvSpPr>
        <p:spPr>
          <a:xfrm rot="5400000">
            <a:off x="1690629" y="4217729"/>
            <a:ext cx="144019" cy="1408590"/>
          </a:xfrm>
          <a:prstGeom prst="rightBrace">
            <a:avLst/>
          </a:prstGeom>
          <a:ln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80 CuadroTexto"/>
          <p:cNvSpPr txBox="1"/>
          <p:nvPr/>
        </p:nvSpPr>
        <p:spPr>
          <a:xfrm>
            <a:off x="3204323" y="6386264"/>
            <a:ext cx="751670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18000" tIns="0" rIns="18000" bIns="0" rtlCol="0">
            <a:spAutoFit/>
          </a:bodyPr>
          <a:lstStyle/>
          <a:p>
            <a:pPr algn="ctr"/>
            <a:r>
              <a:rPr lang="es-ES" sz="1400" dirty="0" smtClean="0"/>
              <a:t>Y(400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82" name="81 CuadroTexto"/>
          <p:cNvSpPr txBox="1"/>
          <p:nvPr/>
        </p:nvSpPr>
        <p:spPr>
          <a:xfrm>
            <a:off x="2035548" y="6386264"/>
            <a:ext cx="465955" cy="215444"/>
          </a:xfrm>
          <a:prstGeom prst="rect">
            <a:avLst/>
          </a:prstGeom>
          <a:solidFill>
            <a:srgbClr val="006600"/>
          </a:solidFill>
          <a:ln>
            <a:solidFill>
              <a:schemeClr val="tx1"/>
            </a:solidFill>
          </a:ln>
        </p:spPr>
        <p:txBody>
          <a:bodyPr wrap="square" lIns="18000" tIns="0" rIns="18000" bIns="0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Y</a:t>
            </a:r>
            <a:r>
              <a:rPr lang="es-ES" sz="1400" dirty="0" smtClean="0">
                <a:solidFill>
                  <a:schemeClr val="bg1"/>
                </a:solidFill>
              </a:rPr>
              <a:t>(1</a:t>
            </a:r>
            <a:r>
              <a:rPr lang="es-ES" sz="1200" dirty="0" smtClean="0">
                <a:solidFill>
                  <a:schemeClr val="bg1"/>
                </a:solidFill>
              </a:rPr>
              <a:t>)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2510036" y="6386264"/>
            <a:ext cx="465955" cy="21544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lIns="18000" tIns="0" rIns="18000" bIns="0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Y(2</a:t>
            </a:r>
            <a:r>
              <a:rPr lang="es-ES" sz="1200" dirty="0" smtClean="0">
                <a:solidFill>
                  <a:schemeClr val="bg1"/>
                </a:solidFill>
              </a:rPr>
              <a:t>)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84" name="83 CuadroTexto"/>
          <p:cNvSpPr txBox="1"/>
          <p:nvPr/>
        </p:nvSpPr>
        <p:spPr>
          <a:xfrm>
            <a:off x="2980285" y="6386264"/>
            <a:ext cx="21588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/>
          <a:p>
            <a:pPr algn="ctr"/>
            <a:r>
              <a:rPr lang="es-ES" sz="1400" dirty="0" smtClean="0"/>
              <a:t>…</a:t>
            </a:r>
            <a:endParaRPr lang="es-ES" sz="1200" dirty="0"/>
          </a:p>
        </p:txBody>
      </p:sp>
      <p:sp>
        <p:nvSpPr>
          <p:cNvPr id="85" name="84 Cerrar llave"/>
          <p:cNvSpPr/>
          <p:nvPr/>
        </p:nvSpPr>
        <p:spPr>
          <a:xfrm rot="5400000">
            <a:off x="3208985" y="4113811"/>
            <a:ext cx="144021" cy="1616428"/>
          </a:xfrm>
          <a:prstGeom prst="rightBrace">
            <a:avLst/>
          </a:prstGeom>
          <a:ln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85 Cerrar llave"/>
          <p:cNvSpPr/>
          <p:nvPr/>
        </p:nvSpPr>
        <p:spPr>
          <a:xfrm rot="5400000">
            <a:off x="5383258" y="3765298"/>
            <a:ext cx="147752" cy="2309728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2" name="2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185255"/>
              </p:ext>
            </p:extLst>
          </p:nvPr>
        </p:nvGraphicFramePr>
        <p:xfrm>
          <a:off x="6177442" y="4994034"/>
          <a:ext cx="2232249" cy="715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6" imgW="1218671" imgH="380835" progId="Equation.DSMT4">
                  <p:embed/>
                </p:oleObj>
              </mc:Choice>
              <mc:Fallback>
                <p:oleObj name="Equation" r:id="rId6" imgW="1218671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442" y="4994034"/>
                        <a:ext cx="2232249" cy="7150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15 Grupo"/>
          <p:cNvGrpSpPr/>
          <p:nvPr/>
        </p:nvGrpSpPr>
        <p:grpSpPr>
          <a:xfrm>
            <a:off x="2035547" y="5121193"/>
            <a:ext cx="1920448" cy="874139"/>
            <a:chOff x="2035547" y="5007955"/>
            <a:chExt cx="1920448" cy="874139"/>
          </a:xfrm>
        </p:grpSpPr>
        <p:grpSp>
          <p:nvGrpSpPr>
            <p:cNvPr id="13" name="12 Grupo"/>
            <p:cNvGrpSpPr/>
            <p:nvPr/>
          </p:nvGrpSpPr>
          <p:grpSpPr>
            <a:xfrm>
              <a:off x="3191879" y="5007955"/>
              <a:ext cx="764116" cy="869317"/>
              <a:chOff x="1974289" y="4905454"/>
              <a:chExt cx="764116" cy="869317"/>
            </a:xfrm>
          </p:grpSpPr>
          <p:sp>
            <p:nvSpPr>
              <p:cNvPr id="37" name="36 CuadroTexto"/>
              <p:cNvSpPr txBox="1"/>
              <p:nvPr/>
            </p:nvSpPr>
            <p:spPr>
              <a:xfrm>
                <a:off x="1974290" y="5559327"/>
                <a:ext cx="764115" cy="21544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es-ES" sz="1400" dirty="0" smtClean="0"/>
                  <a:t>X(10000</a:t>
                </a:r>
                <a:r>
                  <a:rPr lang="es-ES" sz="1200" dirty="0" smtClean="0"/>
                  <a:t>)</a:t>
                </a:r>
                <a:endParaRPr lang="es-ES" sz="1200" dirty="0"/>
              </a:p>
            </p:txBody>
          </p:sp>
          <p:sp>
            <p:nvSpPr>
              <p:cNvPr id="38" name="37 CuadroTexto"/>
              <p:cNvSpPr txBox="1"/>
              <p:nvPr/>
            </p:nvSpPr>
            <p:spPr>
              <a:xfrm>
                <a:off x="1974289" y="5121363"/>
                <a:ext cx="764115" cy="21544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18000" tIns="0" rIns="18000" bIns="0" rtlCol="0">
                <a:spAutoFit/>
              </a:bodyPr>
              <a:lstStyle/>
              <a:p>
                <a:pPr algn="ctr"/>
                <a:r>
                  <a:rPr lang="es-ES" sz="1400" dirty="0" smtClean="0"/>
                  <a:t>X(9977</a:t>
                </a:r>
                <a:r>
                  <a:rPr lang="es-ES" sz="1200" dirty="0" smtClean="0"/>
                  <a:t>)</a:t>
                </a:r>
                <a:endParaRPr lang="es-ES" sz="1200" dirty="0"/>
              </a:p>
            </p:txBody>
          </p:sp>
          <p:sp>
            <p:nvSpPr>
              <p:cNvPr id="39" name="38 CuadroTexto"/>
              <p:cNvSpPr txBox="1"/>
              <p:nvPr/>
            </p:nvSpPr>
            <p:spPr>
              <a:xfrm>
                <a:off x="1977088" y="4905454"/>
                <a:ext cx="761315" cy="21544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18000" tIns="0" rIns="18000" bIns="0" rtlCol="0">
                <a:spAutoFit/>
              </a:bodyPr>
              <a:lstStyle/>
              <a:p>
                <a:pPr algn="ctr"/>
                <a:r>
                  <a:rPr lang="es-ES" sz="1400" dirty="0" smtClean="0"/>
                  <a:t>X(9976</a:t>
                </a:r>
                <a:r>
                  <a:rPr lang="es-ES" sz="1200" dirty="0" smtClean="0"/>
                  <a:t>)</a:t>
                </a:r>
                <a:endParaRPr lang="es-ES" sz="1200" dirty="0"/>
              </a:p>
            </p:txBody>
          </p:sp>
          <p:sp>
            <p:nvSpPr>
              <p:cNvPr id="40" name="39 CuadroTexto"/>
              <p:cNvSpPr txBox="1"/>
              <p:nvPr/>
            </p:nvSpPr>
            <p:spPr>
              <a:xfrm>
                <a:off x="1974291" y="5338597"/>
                <a:ext cx="764114" cy="21544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18000" tIns="0" rIns="18000" bIns="0" rtlCol="0">
                <a:spAutoFit/>
              </a:bodyPr>
              <a:lstStyle/>
              <a:p>
                <a:pPr algn="ctr"/>
                <a:r>
                  <a:rPr lang="es-ES" sz="1400" dirty="0" smtClean="0"/>
                  <a:t>…</a:t>
                </a:r>
                <a:endParaRPr lang="es-ES" sz="1200" dirty="0"/>
              </a:p>
            </p:txBody>
          </p:sp>
        </p:grpSp>
        <p:grpSp>
          <p:nvGrpSpPr>
            <p:cNvPr id="10" name="9 Grupo"/>
            <p:cNvGrpSpPr/>
            <p:nvPr/>
          </p:nvGrpSpPr>
          <p:grpSpPr>
            <a:xfrm>
              <a:off x="2035547" y="5013241"/>
              <a:ext cx="465956" cy="858317"/>
              <a:chOff x="817957" y="4905454"/>
              <a:chExt cx="465956" cy="858317"/>
            </a:xfrm>
          </p:grpSpPr>
          <p:sp>
            <p:nvSpPr>
              <p:cNvPr id="41" name="40 CuadroTexto"/>
              <p:cNvSpPr txBox="1"/>
              <p:nvPr/>
            </p:nvSpPr>
            <p:spPr>
              <a:xfrm>
                <a:off x="817957" y="5548327"/>
                <a:ext cx="465956" cy="215444"/>
              </a:xfrm>
              <a:prstGeom prst="rect">
                <a:avLst/>
              </a:prstGeom>
              <a:solidFill>
                <a:srgbClr val="006600"/>
              </a:solidFill>
              <a:ln>
                <a:solidFill>
                  <a:schemeClr val="tx1"/>
                </a:solidFill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es-ES" sz="1400" dirty="0" smtClean="0">
                    <a:solidFill>
                      <a:schemeClr val="bg1"/>
                    </a:solidFill>
                  </a:rPr>
                  <a:t>X(25</a:t>
                </a:r>
                <a:r>
                  <a:rPr lang="es-ES" sz="1200" dirty="0" smtClean="0">
                    <a:solidFill>
                      <a:schemeClr val="bg1"/>
                    </a:solidFill>
                  </a:rPr>
                  <a:t>)</a:t>
                </a:r>
                <a:endParaRPr lang="es-E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41 CuadroTexto"/>
              <p:cNvSpPr txBox="1"/>
              <p:nvPr/>
            </p:nvSpPr>
            <p:spPr>
              <a:xfrm>
                <a:off x="817957" y="5123645"/>
                <a:ext cx="465956" cy="215444"/>
              </a:xfrm>
              <a:prstGeom prst="rect">
                <a:avLst/>
              </a:prstGeom>
              <a:solidFill>
                <a:srgbClr val="006600"/>
              </a:solidFill>
              <a:ln>
                <a:solidFill>
                  <a:schemeClr val="tx1"/>
                </a:solidFill>
              </a:ln>
            </p:spPr>
            <p:txBody>
              <a:bodyPr wrap="square" lIns="18000" tIns="0" rIns="18000" bIns="0" rtlCol="0">
                <a:spAutoFit/>
              </a:bodyPr>
              <a:lstStyle/>
              <a:p>
                <a:pPr algn="ctr"/>
                <a:r>
                  <a:rPr lang="es-ES" sz="1400" dirty="0" smtClean="0">
                    <a:solidFill>
                      <a:schemeClr val="bg1"/>
                    </a:solidFill>
                  </a:rPr>
                  <a:t>X(2</a:t>
                </a:r>
                <a:r>
                  <a:rPr lang="es-ES" sz="1200" dirty="0" smtClean="0">
                    <a:solidFill>
                      <a:schemeClr val="bg1"/>
                    </a:solidFill>
                  </a:rPr>
                  <a:t>)</a:t>
                </a:r>
                <a:endParaRPr lang="es-E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42 CuadroTexto"/>
              <p:cNvSpPr txBox="1"/>
              <p:nvPr/>
            </p:nvSpPr>
            <p:spPr>
              <a:xfrm>
                <a:off x="817957" y="4905454"/>
                <a:ext cx="465956" cy="215444"/>
              </a:xfrm>
              <a:prstGeom prst="rect">
                <a:avLst/>
              </a:prstGeom>
              <a:solidFill>
                <a:srgbClr val="006600"/>
              </a:solidFill>
              <a:ln>
                <a:solidFill>
                  <a:schemeClr val="tx1"/>
                </a:solidFill>
              </a:ln>
            </p:spPr>
            <p:txBody>
              <a:bodyPr wrap="square" lIns="18000" tIns="0" rIns="18000" bIns="0" rtlCol="0">
                <a:spAutoFit/>
              </a:bodyPr>
              <a:lstStyle/>
              <a:p>
                <a:pPr algn="ctr"/>
                <a:r>
                  <a:rPr lang="es-ES" sz="1400" dirty="0" smtClean="0">
                    <a:solidFill>
                      <a:schemeClr val="bg1"/>
                    </a:solidFill>
                  </a:rPr>
                  <a:t>X(1</a:t>
                </a:r>
                <a:r>
                  <a:rPr lang="es-ES" sz="1200" dirty="0" smtClean="0">
                    <a:solidFill>
                      <a:schemeClr val="bg1"/>
                    </a:solidFill>
                  </a:rPr>
                  <a:t>)</a:t>
                </a:r>
                <a:endParaRPr lang="es-E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43 CuadroTexto"/>
              <p:cNvSpPr txBox="1"/>
              <p:nvPr/>
            </p:nvSpPr>
            <p:spPr>
              <a:xfrm>
                <a:off x="817957" y="5338588"/>
                <a:ext cx="465956" cy="215444"/>
              </a:xfrm>
              <a:prstGeom prst="rect">
                <a:avLst/>
              </a:prstGeom>
              <a:solidFill>
                <a:srgbClr val="006600"/>
              </a:solidFill>
              <a:ln>
                <a:solidFill>
                  <a:schemeClr val="tx1"/>
                </a:solidFill>
              </a:ln>
            </p:spPr>
            <p:txBody>
              <a:bodyPr wrap="square" lIns="18000" tIns="0" rIns="18000" bIns="0" rtlCol="0">
                <a:spAutoFit/>
              </a:bodyPr>
              <a:lstStyle/>
              <a:p>
                <a:pPr algn="ctr"/>
                <a:r>
                  <a:rPr lang="es-ES" sz="1400" dirty="0" smtClean="0">
                    <a:solidFill>
                      <a:schemeClr val="bg1"/>
                    </a:solidFill>
                  </a:rPr>
                  <a:t>…</a:t>
                </a:r>
                <a:endParaRPr lang="es-E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5 Grupo"/>
            <p:cNvGrpSpPr/>
            <p:nvPr/>
          </p:nvGrpSpPr>
          <p:grpSpPr>
            <a:xfrm>
              <a:off x="2510036" y="5010702"/>
              <a:ext cx="465956" cy="871392"/>
              <a:chOff x="1292446" y="4908201"/>
              <a:chExt cx="465956" cy="871392"/>
            </a:xfrm>
          </p:grpSpPr>
          <p:sp>
            <p:nvSpPr>
              <p:cNvPr id="45" name="44 CuadroTexto"/>
              <p:cNvSpPr txBox="1"/>
              <p:nvPr/>
            </p:nvSpPr>
            <p:spPr>
              <a:xfrm>
                <a:off x="1292446" y="5564149"/>
                <a:ext cx="465956" cy="21544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es-ES" sz="1400" dirty="0" smtClean="0">
                    <a:solidFill>
                      <a:schemeClr val="bg1"/>
                    </a:solidFill>
                  </a:rPr>
                  <a:t>X(50</a:t>
                </a:r>
                <a:r>
                  <a:rPr lang="es-ES" sz="1200" dirty="0" smtClean="0">
                    <a:solidFill>
                      <a:schemeClr val="bg1"/>
                    </a:solidFill>
                  </a:rPr>
                  <a:t>)</a:t>
                </a:r>
                <a:endParaRPr lang="es-E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45 CuadroTexto"/>
              <p:cNvSpPr txBox="1"/>
              <p:nvPr/>
            </p:nvSpPr>
            <p:spPr>
              <a:xfrm>
                <a:off x="1292446" y="5123144"/>
                <a:ext cx="465956" cy="21544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es-ES" sz="1400" dirty="0" smtClean="0">
                    <a:solidFill>
                      <a:schemeClr val="bg1"/>
                    </a:solidFill>
                  </a:rPr>
                  <a:t>X(27</a:t>
                </a:r>
                <a:r>
                  <a:rPr lang="es-ES" sz="1200" dirty="0" smtClean="0">
                    <a:solidFill>
                      <a:schemeClr val="bg1"/>
                    </a:solidFill>
                  </a:rPr>
                  <a:t>)</a:t>
                </a:r>
                <a:endParaRPr lang="es-E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46 CuadroTexto"/>
              <p:cNvSpPr txBox="1"/>
              <p:nvPr/>
            </p:nvSpPr>
            <p:spPr>
              <a:xfrm>
                <a:off x="1292446" y="4908201"/>
                <a:ext cx="465956" cy="21544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es-ES" sz="1400" dirty="0" smtClean="0">
                    <a:solidFill>
                      <a:schemeClr val="bg1"/>
                    </a:solidFill>
                  </a:rPr>
                  <a:t>X(26</a:t>
                </a:r>
                <a:r>
                  <a:rPr lang="es-ES" sz="1200" dirty="0" smtClean="0">
                    <a:solidFill>
                      <a:schemeClr val="bg1"/>
                    </a:solidFill>
                  </a:rPr>
                  <a:t>)</a:t>
                </a:r>
                <a:endParaRPr lang="es-E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47 CuadroTexto"/>
              <p:cNvSpPr txBox="1"/>
              <p:nvPr/>
            </p:nvSpPr>
            <p:spPr>
              <a:xfrm>
                <a:off x="1297354" y="5341254"/>
                <a:ext cx="461048" cy="21544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txBody>
              <a:bodyPr wrap="square" lIns="18000" tIns="0" rIns="18000" bIns="0" rtlCol="0">
                <a:spAutoFit/>
              </a:bodyPr>
              <a:lstStyle/>
              <a:p>
                <a:pPr algn="ctr"/>
                <a:r>
                  <a:rPr lang="es-ES" sz="1400" dirty="0" smtClean="0">
                    <a:solidFill>
                      <a:schemeClr val="bg1"/>
                    </a:solidFill>
                  </a:rPr>
                  <a:t>…</a:t>
                </a:r>
                <a:endParaRPr lang="es-E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14 Grupo"/>
            <p:cNvGrpSpPr/>
            <p:nvPr/>
          </p:nvGrpSpPr>
          <p:grpSpPr>
            <a:xfrm>
              <a:off x="2975991" y="5013241"/>
              <a:ext cx="220126" cy="864022"/>
              <a:chOff x="1758401" y="4910740"/>
              <a:chExt cx="220126" cy="864022"/>
            </a:xfrm>
          </p:grpSpPr>
          <p:sp>
            <p:nvSpPr>
              <p:cNvPr id="49" name="48 CuadroTexto"/>
              <p:cNvSpPr txBox="1"/>
              <p:nvPr/>
            </p:nvSpPr>
            <p:spPr>
              <a:xfrm>
                <a:off x="1758402" y="4910740"/>
                <a:ext cx="215889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es-ES" sz="1400" dirty="0" smtClean="0"/>
                  <a:t>…</a:t>
                </a:r>
                <a:endParaRPr lang="es-ES" sz="1200" dirty="0"/>
              </a:p>
            </p:txBody>
          </p:sp>
          <p:sp>
            <p:nvSpPr>
              <p:cNvPr id="52" name="51 CuadroTexto"/>
              <p:cNvSpPr txBox="1"/>
              <p:nvPr/>
            </p:nvSpPr>
            <p:spPr>
              <a:xfrm>
                <a:off x="1762638" y="5123144"/>
                <a:ext cx="215889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es-ES" sz="1400" dirty="0" smtClean="0"/>
                  <a:t>…</a:t>
                </a:r>
                <a:endParaRPr lang="es-ES" sz="1200" dirty="0"/>
              </a:p>
            </p:txBody>
          </p:sp>
          <p:sp>
            <p:nvSpPr>
              <p:cNvPr id="53" name="52 CuadroTexto"/>
              <p:cNvSpPr txBox="1"/>
              <p:nvPr/>
            </p:nvSpPr>
            <p:spPr>
              <a:xfrm>
                <a:off x="1758401" y="5338588"/>
                <a:ext cx="215889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es-ES" sz="1400" dirty="0" smtClean="0"/>
                  <a:t>…</a:t>
                </a:r>
                <a:endParaRPr lang="es-ES" sz="1200" dirty="0"/>
              </a:p>
            </p:txBody>
          </p:sp>
          <p:sp>
            <p:nvSpPr>
              <p:cNvPr id="66" name="65 CuadroTexto"/>
              <p:cNvSpPr txBox="1"/>
              <p:nvPr/>
            </p:nvSpPr>
            <p:spPr>
              <a:xfrm>
                <a:off x="1758401" y="5559318"/>
                <a:ext cx="215889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es-ES" sz="1400" dirty="0" smtClean="0"/>
                  <a:t>…</a:t>
                </a:r>
                <a:endParaRPr lang="es-ES" sz="1200" dirty="0"/>
              </a:p>
            </p:txBody>
          </p:sp>
        </p:grpSp>
      </p:grpSp>
      <p:sp>
        <p:nvSpPr>
          <p:cNvPr id="17" name="16 Flecha doblada hacia arriba"/>
          <p:cNvSpPr/>
          <p:nvPr/>
        </p:nvSpPr>
        <p:spPr>
          <a:xfrm rot="5400000">
            <a:off x="1379539" y="4981347"/>
            <a:ext cx="521009" cy="505708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368729" y="549470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Comando ‘</a:t>
            </a:r>
            <a:r>
              <a:rPr lang="es-ES" sz="1400" dirty="0" err="1" smtClean="0"/>
              <a:t>reshape</a:t>
            </a:r>
            <a:r>
              <a:rPr lang="es-ES" sz="1400" dirty="0" smtClean="0"/>
              <a:t>’ o ‘</a:t>
            </a:r>
            <a:r>
              <a:rPr lang="es-ES" sz="1400" dirty="0" err="1" smtClean="0"/>
              <a:t>downsample</a:t>
            </a:r>
            <a:r>
              <a:rPr lang="es-ES" sz="1400" dirty="0" smtClean="0"/>
              <a:t>’</a:t>
            </a:r>
            <a:endParaRPr lang="es-ES" sz="1400" dirty="0"/>
          </a:p>
        </p:txBody>
      </p:sp>
      <p:sp>
        <p:nvSpPr>
          <p:cNvPr id="20" name="19 Flecha derecha"/>
          <p:cNvSpPr/>
          <p:nvPr/>
        </p:nvSpPr>
        <p:spPr>
          <a:xfrm rot="5400000">
            <a:off x="2724997" y="6142656"/>
            <a:ext cx="308772" cy="1070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67 CuadroTexto"/>
          <p:cNvSpPr txBox="1"/>
          <p:nvPr/>
        </p:nvSpPr>
        <p:spPr>
          <a:xfrm>
            <a:off x="2954138" y="6017926"/>
            <a:ext cx="2625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Promedio de cada columna</a:t>
            </a:r>
            <a:endParaRPr lang="es-ES" sz="1400" dirty="0"/>
          </a:p>
        </p:txBody>
      </p:sp>
      <p:sp>
        <p:nvSpPr>
          <p:cNvPr id="69" name="68 CuadroTexto"/>
          <p:cNvSpPr txBox="1"/>
          <p:nvPr/>
        </p:nvSpPr>
        <p:spPr>
          <a:xfrm>
            <a:off x="3995936" y="6309320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La señal diezmada </a:t>
            </a:r>
            <a:r>
              <a:rPr lang="es-ES" i="1" dirty="0" smtClean="0"/>
              <a:t>Y</a:t>
            </a:r>
            <a:r>
              <a:rPr lang="es-ES" dirty="0" smtClean="0"/>
              <a:t>(</a:t>
            </a:r>
            <a:r>
              <a:rPr lang="es-ES" i="1" dirty="0" smtClean="0"/>
              <a:t>k</a:t>
            </a:r>
            <a:r>
              <a:rPr lang="es-ES" dirty="0" smtClean="0"/>
              <a:t>)=400 muestras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57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168 CuadroTexto"/>
          <p:cNvSpPr txBox="1"/>
          <p:nvPr/>
        </p:nvSpPr>
        <p:spPr>
          <a:xfrm>
            <a:off x="7120855" y="5075892"/>
            <a:ext cx="147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Bip=M1p-M2p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333104" y="1268759"/>
            <a:ext cx="8631384" cy="2591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None/>
            </a:pPr>
            <a:r>
              <a:rPr lang="es-ES" sz="1800" dirty="0" smtClean="0"/>
              <a:t>Paso 3b: Realice el filtro paso banda de la señal diezmada M1 y M2 mediante el filtro paso alto y paso bajo en cascada. (Orden 5 de tipo </a:t>
            </a:r>
            <a:r>
              <a:rPr lang="es-ES" sz="1800" dirty="0" err="1" smtClean="0"/>
              <a:t>Butterworth</a:t>
            </a:r>
            <a:r>
              <a:rPr lang="es-ES" sz="1800" dirty="0" smtClean="0"/>
              <a:t>). </a:t>
            </a:r>
          </a:p>
          <a:p>
            <a:pPr marL="0" indent="0" algn="just">
              <a:buClrTx/>
              <a:buNone/>
            </a:pPr>
            <a:r>
              <a:rPr lang="es-ES" sz="1800" dirty="0" smtClean="0"/>
              <a:t>Pueden utilizar el comando ‘</a:t>
            </a:r>
            <a:r>
              <a:rPr lang="es-ES" sz="1800" i="1" dirty="0" err="1" smtClean="0"/>
              <a:t>butter</a:t>
            </a:r>
            <a:r>
              <a:rPr lang="es-ES" sz="1800" dirty="0" smtClean="0"/>
              <a:t>’ para diseñar el filtro digital de orden N y de una determinada frecuencia de corte </a:t>
            </a:r>
            <a:r>
              <a:rPr lang="es-ES" sz="1800" dirty="0" err="1" smtClean="0"/>
              <a:t>Wn</a:t>
            </a:r>
            <a:r>
              <a:rPr lang="es-ES" sz="1800" dirty="0" smtClean="0"/>
              <a:t> normalizada respecto a la mitad de la frecuencia de muestreo (0&lt;</a:t>
            </a:r>
            <a:r>
              <a:rPr lang="es-ES" sz="1800" dirty="0" err="1" smtClean="0"/>
              <a:t>Wn</a:t>
            </a:r>
            <a:r>
              <a:rPr lang="es-ES" sz="1800" dirty="0" smtClean="0"/>
              <a:t>&lt;1). En nuestro caso,  </a:t>
            </a:r>
            <a:r>
              <a:rPr lang="es-ES" sz="1800" i="1" dirty="0" err="1" smtClean="0"/>
              <a:t>f</a:t>
            </a:r>
            <a:r>
              <a:rPr lang="es-ES" sz="1800" i="1" baseline="-25000" dirty="0" err="1" smtClean="0"/>
              <a:t>m</a:t>
            </a:r>
            <a:r>
              <a:rPr lang="es-ES" sz="1800" dirty="0" smtClean="0"/>
              <a:t>=20 Hz, </a:t>
            </a:r>
            <a:r>
              <a:rPr lang="es-ES" sz="1800" dirty="0" err="1" smtClean="0"/>
              <a:t>Wn</a:t>
            </a:r>
            <a:r>
              <a:rPr lang="es-ES" sz="1800" dirty="0" smtClean="0"/>
              <a:t>=1 equivale a una frecuencia de corte de 10 Hz. Utilice el comando ‘</a:t>
            </a:r>
            <a:r>
              <a:rPr lang="es-ES" sz="1800" i="1" dirty="0" err="1" smtClean="0"/>
              <a:t>filtfilt</a:t>
            </a:r>
            <a:r>
              <a:rPr lang="es-ES" sz="1800" dirty="0" smtClean="0"/>
              <a:t>’ para realizar el filtro de fase cero de la señal.</a:t>
            </a:r>
          </a:p>
          <a:p>
            <a:pPr marL="0" indent="0" algn="just">
              <a:buClrTx/>
              <a:buNone/>
            </a:pPr>
            <a:endParaRPr lang="es-ES" sz="1800" dirty="0" smtClean="0"/>
          </a:p>
          <a:p>
            <a:pPr marL="0" indent="0" algn="just">
              <a:buClrTx/>
              <a:buNone/>
            </a:pPr>
            <a:endParaRPr lang="es-ES" sz="1800" dirty="0" smtClean="0"/>
          </a:p>
          <a:p>
            <a:pPr marL="0" indent="0" algn="just">
              <a:buClrTx/>
              <a:buNone/>
            </a:pPr>
            <a:endParaRPr lang="es-ES" sz="1800" dirty="0" smtClean="0"/>
          </a:p>
          <a:p>
            <a:pPr marL="0" indent="0" algn="just">
              <a:buClrTx/>
              <a:buNone/>
            </a:pPr>
            <a:endParaRPr lang="es-ES" sz="1800" dirty="0"/>
          </a:p>
          <a:p>
            <a:pPr marL="0" indent="0" algn="just">
              <a:buClrTx/>
              <a:buNone/>
            </a:pPr>
            <a:endParaRPr lang="es-ES" sz="1800" dirty="0" smtClean="0"/>
          </a:p>
          <a:p>
            <a:pPr marL="0" indent="0" algn="just">
              <a:buClrTx/>
              <a:buNone/>
            </a:pPr>
            <a:endParaRPr lang="es-ES" sz="1800" dirty="0" smtClean="0"/>
          </a:p>
        </p:txBody>
      </p:sp>
      <p:grpSp>
        <p:nvGrpSpPr>
          <p:cNvPr id="71" name="70 Grupo"/>
          <p:cNvGrpSpPr/>
          <p:nvPr/>
        </p:nvGrpSpPr>
        <p:grpSpPr>
          <a:xfrm>
            <a:off x="5883203" y="3841303"/>
            <a:ext cx="1167109" cy="955849"/>
            <a:chOff x="-529955" y="2369210"/>
            <a:chExt cx="1167109" cy="955849"/>
          </a:xfrm>
        </p:grpSpPr>
        <p:cxnSp>
          <p:nvCxnSpPr>
            <p:cNvPr id="72" name="71 Conector recto"/>
            <p:cNvCxnSpPr/>
            <p:nvPr/>
          </p:nvCxnSpPr>
          <p:spPr>
            <a:xfrm>
              <a:off x="-529955" y="2369210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72 Conector recto de flecha"/>
            <p:cNvCxnSpPr/>
            <p:nvPr/>
          </p:nvCxnSpPr>
          <p:spPr>
            <a:xfrm>
              <a:off x="-529955" y="3017282"/>
              <a:ext cx="8677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73 Conector recto"/>
            <p:cNvCxnSpPr/>
            <p:nvPr/>
          </p:nvCxnSpPr>
          <p:spPr>
            <a:xfrm>
              <a:off x="-529955" y="2584363"/>
              <a:ext cx="4118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>
              <a:off x="-118139" y="2590651"/>
              <a:ext cx="239898" cy="426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75 CuadroTexto"/>
            <p:cNvSpPr txBox="1"/>
            <p:nvPr/>
          </p:nvSpPr>
          <p:spPr>
            <a:xfrm>
              <a:off x="14868" y="3017282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f (Hz)</a:t>
              </a:r>
              <a:endParaRPr lang="es-ES" sz="1400" dirty="0"/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-231730" y="300433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79" name="78 Conector recto"/>
            <p:cNvCxnSpPr/>
            <p:nvPr/>
          </p:nvCxnSpPr>
          <p:spPr>
            <a:xfrm>
              <a:off x="-96086" y="2515863"/>
              <a:ext cx="0" cy="49513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90 Grupo"/>
          <p:cNvGrpSpPr/>
          <p:nvPr/>
        </p:nvGrpSpPr>
        <p:grpSpPr>
          <a:xfrm>
            <a:off x="4648796" y="3841303"/>
            <a:ext cx="1076193" cy="955849"/>
            <a:chOff x="2771800" y="2488518"/>
            <a:chExt cx="1076193" cy="955849"/>
          </a:xfrm>
        </p:grpSpPr>
        <p:grpSp>
          <p:nvGrpSpPr>
            <p:cNvPr id="92" name="91 Grupo"/>
            <p:cNvGrpSpPr/>
            <p:nvPr/>
          </p:nvGrpSpPr>
          <p:grpSpPr>
            <a:xfrm>
              <a:off x="2771800" y="2488518"/>
              <a:ext cx="1076193" cy="955849"/>
              <a:chOff x="1782054" y="2488518"/>
              <a:chExt cx="1076193" cy="955849"/>
            </a:xfrm>
          </p:grpSpPr>
          <p:cxnSp>
            <p:nvCxnSpPr>
              <p:cNvPr id="134" name="133 Conector recto"/>
              <p:cNvCxnSpPr/>
              <p:nvPr/>
            </p:nvCxnSpPr>
            <p:spPr>
              <a:xfrm>
                <a:off x="1782054" y="2488518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134 Conector recto de flecha"/>
              <p:cNvCxnSpPr/>
              <p:nvPr/>
            </p:nvCxnSpPr>
            <p:spPr>
              <a:xfrm>
                <a:off x="1782054" y="3136590"/>
                <a:ext cx="8677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135 Conector recto"/>
              <p:cNvCxnSpPr/>
              <p:nvPr/>
            </p:nvCxnSpPr>
            <p:spPr>
              <a:xfrm>
                <a:off x="2102212" y="2703671"/>
                <a:ext cx="4118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136 CuadroTexto"/>
              <p:cNvSpPr txBox="1"/>
              <p:nvPr/>
            </p:nvSpPr>
            <p:spPr>
              <a:xfrm>
                <a:off x="2235961" y="3136590"/>
                <a:ext cx="622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 smtClean="0"/>
                  <a:t>f (Hz)</a:t>
                </a:r>
                <a:endParaRPr lang="es-ES" sz="1400" dirty="0"/>
              </a:p>
            </p:txBody>
          </p:sp>
          <p:cxnSp>
            <p:nvCxnSpPr>
              <p:cNvPr id="138" name="137 Conector recto"/>
              <p:cNvCxnSpPr/>
              <p:nvPr/>
            </p:nvCxnSpPr>
            <p:spPr>
              <a:xfrm flipV="1">
                <a:off x="1877175" y="2703670"/>
                <a:ext cx="239898" cy="4266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138 CuadroTexto"/>
              <p:cNvSpPr txBox="1"/>
              <p:nvPr/>
            </p:nvSpPr>
            <p:spPr>
              <a:xfrm>
                <a:off x="1926070" y="3129930"/>
                <a:ext cx="433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 smtClean="0">
                    <a:solidFill>
                      <a:srgbClr val="C00000"/>
                    </a:solidFill>
                  </a:rPr>
                  <a:t>0.1</a:t>
                </a:r>
                <a:endParaRPr lang="es-ES" sz="1400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33" name="132 Conector recto"/>
            <p:cNvCxnSpPr/>
            <p:nvPr/>
          </p:nvCxnSpPr>
          <p:spPr>
            <a:xfrm>
              <a:off x="3059854" y="2636912"/>
              <a:ext cx="0" cy="49513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141 CuadroTexto"/>
          <p:cNvSpPr txBox="1"/>
          <p:nvPr/>
        </p:nvSpPr>
        <p:spPr>
          <a:xfrm>
            <a:off x="1518019" y="481723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M1 crudo</a:t>
            </a:r>
          </a:p>
        </p:txBody>
      </p:sp>
      <p:sp>
        <p:nvSpPr>
          <p:cNvPr id="143" name="142 CuadroTexto"/>
          <p:cNvSpPr txBox="1"/>
          <p:nvPr/>
        </p:nvSpPr>
        <p:spPr>
          <a:xfrm>
            <a:off x="3174245" y="4817236"/>
            <a:ext cx="1223412" cy="369332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Diezmado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4" name="143 CuadroTexto"/>
          <p:cNvSpPr txBox="1"/>
          <p:nvPr/>
        </p:nvSpPr>
        <p:spPr>
          <a:xfrm>
            <a:off x="4818580" y="4817236"/>
            <a:ext cx="646331" cy="369332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HPF</a:t>
            </a:r>
          </a:p>
        </p:txBody>
      </p:sp>
      <p:sp>
        <p:nvSpPr>
          <p:cNvPr id="145" name="144 Flecha derecha"/>
          <p:cNvSpPr/>
          <p:nvPr/>
        </p:nvSpPr>
        <p:spPr>
          <a:xfrm>
            <a:off x="2872623" y="4928659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145 Flecha derecha"/>
          <p:cNvSpPr/>
          <p:nvPr/>
        </p:nvSpPr>
        <p:spPr>
          <a:xfrm>
            <a:off x="4515140" y="4928659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7" name="146 Flecha derecha"/>
          <p:cNvSpPr/>
          <p:nvPr/>
        </p:nvSpPr>
        <p:spPr>
          <a:xfrm>
            <a:off x="5608927" y="4928659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8" name="147 CuadroTexto"/>
          <p:cNvSpPr txBox="1"/>
          <p:nvPr/>
        </p:nvSpPr>
        <p:spPr>
          <a:xfrm>
            <a:off x="5936622" y="4817236"/>
            <a:ext cx="607859" cy="369332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LPF</a:t>
            </a:r>
          </a:p>
        </p:txBody>
      </p:sp>
      <p:sp>
        <p:nvSpPr>
          <p:cNvPr id="149" name="148 CuadroTexto"/>
          <p:cNvSpPr txBox="1"/>
          <p:nvPr/>
        </p:nvSpPr>
        <p:spPr>
          <a:xfrm>
            <a:off x="1518019" y="532450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M2 crudo</a:t>
            </a:r>
          </a:p>
        </p:txBody>
      </p:sp>
      <p:sp>
        <p:nvSpPr>
          <p:cNvPr id="150" name="149 CuadroTexto"/>
          <p:cNvSpPr txBox="1"/>
          <p:nvPr/>
        </p:nvSpPr>
        <p:spPr>
          <a:xfrm>
            <a:off x="3174245" y="5324509"/>
            <a:ext cx="1223412" cy="369332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Diezmado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51" name="150 CuadroTexto"/>
          <p:cNvSpPr txBox="1"/>
          <p:nvPr/>
        </p:nvSpPr>
        <p:spPr>
          <a:xfrm>
            <a:off x="4818580" y="5324509"/>
            <a:ext cx="646331" cy="369332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HPF</a:t>
            </a:r>
          </a:p>
        </p:txBody>
      </p:sp>
      <p:sp>
        <p:nvSpPr>
          <p:cNvPr id="152" name="151 Flecha derecha"/>
          <p:cNvSpPr/>
          <p:nvPr/>
        </p:nvSpPr>
        <p:spPr>
          <a:xfrm>
            <a:off x="2872623" y="5435932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3" name="152 Flecha derecha"/>
          <p:cNvSpPr/>
          <p:nvPr/>
        </p:nvSpPr>
        <p:spPr>
          <a:xfrm>
            <a:off x="4515140" y="5435932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4" name="153 Flecha derecha"/>
          <p:cNvSpPr/>
          <p:nvPr/>
        </p:nvSpPr>
        <p:spPr>
          <a:xfrm>
            <a:off x="5608927" y="5435932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5" name="154 CuadroTexto"/>
          <p:cNvSpPr txBox="1"/>
          <p:nvPr/>
        </p:nvSpPr>
        <p:spPr>
          <a:xfrm>
            <a:off x="5936622" y="5324509"/>
            <a:ext cx="607859" cy="369332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LPF</a:t>
            </a:r>
          </a:p>
        </p:txBody>
      </p:sp>
      <p:sp>
        <p:nvSpPr>
          <p:cNvPr id="156" name="155 Flecha derecha"/>
          <p:cNvSpPr/>
          <p:nvPr/>
        </p:nvSpPr>
        <p:spPr>
          <a:xfrm rot="2853133">
            <a:off x="6599451" y="4966451"/>
            <a:ext cx="432048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8" name="157 Flecha derecha"/>
          <p:cNvSpPr/>
          <p:nvPr/>
        </p:nvSpPr>
        <p:spPr>
          <a:xfrm rot="18746867" flipV="1">
            <a:off x="6629961" y="5356613"/>
            <a:ext cx="432048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9" name="158 CuadroTexto"/>
          <p:cNvSpPr txBox="1"/>
          <p:nvPr/>
        </p:nvSpPr>
        <p:spPr>
          <a:xfrm>
            <a:off x="6733558" y="467643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M1p</a:t>
            </a:r>
            <a:endParaRPr lang="es-ES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6733558" y="54359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M2p</a:t>
            </a:r>
            <a:endParaRPr lang="es-ES" dirty="0"/>
          </a:p>
        </p:txBody>
      </p:sp>
      <p:grpSp>
        <p:nvGrpSpPr>
          <p:cNvPr id="3" name="2 Grupo"/>
          <p:cNvGrpSpPr/>
          <p:nvPr/>
        </p:nvGrpSpPr>
        <p:grpSpPr>
          <a:xfrm>
            <a:off x="4816839" y="4816334"/>
            <a:ext cx="1725901" cy="876605"/>
            <a:chOff x="5315297" y="3145086"/>
            <a:chExt cx="1725901" cy="876605"/>
          </a:xfrm>
        </p:grpSpPr>
        <p:sp>
          <p:nvSpPr>
            <p:cNvPr id="163" name="162 CuadroTexto"/>
            <p:cNvSpPr txBox="1"/>
            <p:nvPr/>
          </p:nvSpPr>
          <p:spPr>
            <a:xfrm>
              <a:off x="5315297" y="3145086"/>
              <a:ext cx="646331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</a:rPr>
                <a:t>HPF</a:t>
              </a:r>
            </a:p>
          </p:txBody>
        </p:sp>
        <p:sp>
          <p:nvSpPr>
            <p:cNvPr id="164" name="163 CuadroTexto"/>
            <p:cNvSpPr txBox="1"/>
            <p:nvPr/>
          </p:nvSpPr>
          <p:spPr>
            <a:xfrm>
              <a:off x="6433339" y="3145086"/>
              <a:ext cx="607859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</a:rPr>
                <a:t>LPF</a:t>
              </a:r>
            </a:p>
          </p:txBody>
        </p:sp>
        <p:sp>
          <p:nvSpPr>
            <p:cNvPr id="165" name="164 CuadroTexto"/>
            <p:cNvSpPr txBox="1"/>
            <p:nvPr/>
          </p:nvSpPr>
          <p:spPr>
            <a:xfrm>
              <a:off x="5315297" y="3652359"/>
              <a:ext cx="646331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</a:rPr>
                <a:t>HPF</a:t>
              </a:r>
            </a:p>
          </p:txBody>
        </p:sp>
        <p:sp>
          <p:nvSpPr>
            <p:cNvPr id="166" name="165 CuadroTexto"/>
            <p:cNvSpPr txBox="1"/>
            <p:nvPr/>
          </p:nvSpPr>
          <p:spPr>
            <a:xfrm>
              <a:off x="6433339" y="3652359"/>
              <a:ext cx="607859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</a:rPr>
                <a:t>LPF</a:t>
              </a: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333104" y="3262431"/>
            <a:ext cx="8631384" cy="3506447"/>
            <a:chOff x="333104" y="3262431"/>
            <a:chExt cx="8631384" cy="3506447"/>
          </a:xfrm>
        </p:grpSpPr>
        <p:sp>
          <p:nvSpPr>
            <p:cNvPr id="157" name="156 CuadroTexto"/>
            <p:cNvSpPr txBox="1"/>
            <p:nvPr/>
          </p:nvSpPr>
          <p:spPr>
            <a:xfrm>
              <a:off x="7121095" y="5075892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C00000"/>
                  </a:solidFill>
                </a:rPr>
                <a:t>Bip=M1p-M2p</a:t>
              </a:r>
              <a:endParaRPr lang="es-ES" dirty="0">
                <a:solidFill>
                  <a:srgbClr val="C00000"/>
                </a:solidFill>
              </a:endParaRPr>
            </a:p>
          </p:txBody>
        </p:sp>
        <p:pic>
          <p:nvPicPr>
            <p:cNvPr id="8" name="7 Imagen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99" b="44791"/>
            <a:stretch/>
          </p:blipFill>
          <p:spPr>
            <a:xfrm>
              <a:off x="3443454" y="5805264"/>
              <a:ext cx="5305010" cy="963614"/>
            </a:xfrm>
            <a:prstGeom prst="rect">
              <a:avLst/>
            </a:prstGeom>
          </p:spPr>
        </p:pic>
        <p:sp>
          <p:nvSpPr>
            <p:cNvPr id="167" name="2 Marcador de contenido"/>
            <p:cNvSpPr txBox="1">
              <a:spLocks/>
            </p:cNvSpPr>
            <p:nvPr/>
          </p:nvSpPr>
          <p:spPr>
            <a:xfrm>
              <a:off x="333104" y="3262431"/>
              <a:ext cx="8631384" cy="7426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828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ClrTx/>
                <a:buNone/>
              </a:pPr>
              <a:r>
                <a:rPr lang="es-ES" sz="1800" dirty="0" smtClean="0"/>
                <a:t>Paso 3c: Calcule la señal bipolar (Bip) como la señal diferencial entre la señal M1 y M2 </a:t>
              </a:r>
              <a:r>
                <a:rPr lang="es-ES" sz="1800" dirty="0" err="1" smtClean="0"/>
                <a:t>preprocesada</a:t>
              </a:r>
              <a:r>
                <a:rPr lang="es-ES" sz="1800" dirty="0" smtClean="0"/>
                <a:t>, y elimine el nivel de continua de la señal bipolar. 	</a:t>
              </a:r>
            </a:p>
          </p:txBody>
        </p:sp>
      </p:grp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13</a:t>
            </a:fld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6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7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70" y="3840386"/>
            <a:ext cx="8622000" cy="2612632"/>
          </a:xfrm>
          <a:prstGeom prst="rect">
            <a:avLst/>
          </a:prstGeom>
        </p:spPr>
      </p:pic>
      <p:pic>
        <p:nvPicPr>
          <p:cNvPr id="54" name="5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70" y="4056410"/>
            <a:ext cx="8623052" cy="2612950"/>
          </a:xfrm>
          <a:prstGeom prst="rect">
            <a:avLst/>
          </a:prstGeom>
        </p:spPr>
      </p:pic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14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sp>
        <p:nvSpPr>
          <p:cNvPr id="72" name="2 Marcador de contenido"/>
          <p:cNvSpPr txBox="1">
            <a:spLocks/>
          </p:cNvSpPr>
          <p:nvPr/>
        </p:nvSpPr>
        <p:spPr>
          <a:xfrm>
            <a:off x="333104" y="1268760"/>
            <a:ext cx="8631384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None/>
            </a:pPr>
            <a:r>
              <a:rPr lang="es-ES" sz="1800" dirty="0" smtClean="0"/>
              <a:t>Paso </a:t>
            </a:r>
            <a:r>
              <a:rPr lang="es-ES" sz="1800" dirty="0"/>
              <a:t>4</a:t>
            </a:r>
            <a:r>
              <a:rPr lang="es-ES" sz="1800" dirty="0" smtClean="0"/>
              <a:t>: Para cada contracción contenida en el registro, se obtiene el segmento de la señal bipolar asociada a las contracciones (CT) y se calcula una serie de parámetros de EHG:</a:t>
            </a:r>
          </a:p>
          <a:p>
            <a:pPr marL="0" indent="0" algn="just">
              <a:buClrTx/>
              <a:buNone/>
            </a:pPr>
            <a:r>
              <a:rPr lang="es-ES" sz="1800" dirty="0" smtClean="0"/>
              <a:t>Si el segmento de la señal extiende más allá del tamaño de vector, analice la señal hasta la última muestra.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76" name="75 Grupo"/>
          <p:cNvGrpSpPr/>
          <p:nvPr/>
        </p:nvGrpSpPr>
        <p:grpSpPr>
          <a:xfrm>
            <a:off x="1647436" y="5352554"/>
            <a:ext cx="6596972" cy="390054"/>
            <a:chOff x="1647436" y="4725144"/>
            <a:chExt cx="6596972" cy="390054"/>
          </a:xfrm>
        </p:grpSpPr>
        <p:grpSp>
          <p:nvGrpSpPr>
            <p:cNvPr id="27" name="26 Grupo"/>
            <p:cNvGrpSpPr/>
            <p:nvPr/>
          </p:nvGrpSpPr>
          <p:grpSpPr>
            <a:xfrm>
              <a:off x="1647436" y="4725144"/>
              <a:ext cx="522900" cy="384734"/>
              <a:chOff x="1616600" y="4844466"/>
              <a:chExt cx="522900" cy="384734"/>
            </a:xfrm>
          </p:grpSpPr>
          <p:cxnSp>
            <p:nvCxnSpPr>
              <p:cNvPr id="10" name="9 Conector recto de flecha"/>
              <p:cNvCxnSpPr/>
              <p:nvPr/>
            </p:nvCxnSpPr>
            <p:spPr>
              <a:xfrm>
                <a:off x="1698030" y="5157192"/>
                <a:ext cx="36004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20 Conector recto"/>
              <p:cNvCxnSpPr/>
              <p:nvPr/>
            </p:nvCxnSpPr>
            <p:spPr>
              <a:xfrm>
                <a:off x="1706960" y="5085184"/>
                <a:ext cx="0" cy="14401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25 Conector recto"/>
              <p:cNvCxnSpPr/>
              <p:nvPr/>
            </p:nvCxnSpPr>
            <p:spPr>
              <a:xfrm>
                <a:off x="2058070" y="5085184"/>
                <a:ext cx="0" cy="14401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24 CuadroTexto"/>
              <p:cNvSpPr txBox="1"/>
              <p:nvPr/>
            </p:nvSpPr>
            <p:spPr>
              <a:xfrm>
                <a:off x="1616600" y="4844466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 smtClean="0">
                    <a:solidFill>
                      <a:srgbClr val="C00000"/>
                    </a:solidFill>
                  </a:rPr>
                  <a:t>CT1</a:t>
                </a:r>
                <a:endParaRPr lang="es-ES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50" name="49 Grupo"/>
            <p:cNvGrpSpPr/>
            <p:nvPr/>
          </p:nvGrpSpPr>
          <p:grpSpPr>
            <a:xfrm>
              <a:off x="2483768" y="4725144"/>
              <a:ext cx="522900" cy="384734"/>
              <a:chOff x="2483768" y="4805987"/>
              <a:chExt cx="522900" cy="384734"/>
            </a:xfrm>
          </p:grpSpPr>
          <p:cxnSp>
            <p:nvCxnSpPr>
              <p:cNvPr id="30" name="29 Conector recto de flecha"/>
              <p:cNvCxnSpPr/>
              <p:nvPr/>
            </p:nvCxnSpPr>
            <p:spPr>
              <a:xfrm flipV="1">
                <a:off x="2565198" y="5109878"/>
                <a:ext cx="34211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30 Conector recto"/>
              <p:cNvCxnSpPr/>
              <p:nvPr/>
            </p:nvCxnSpPr>
            <p:spPr>
              <a:xfrm>
                <a:off x="2574128" y="5046705"/>
                <a:ext cx="0" cy="14401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31 Conector recto"/>
              <p:cNvCxnSpPr/>
              <p:nvPr/>
            </p:nvCxnSpPr>
            <p:spPr>
              <a:xfrm>
                <a:off x="2907308" y="5046705"/>
                <a:ext cx="0" cy="14401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32 CuadroTexto"/>
              <p:cNvSpPr txBox="1"/>
              <p:nvPr/>
            </p:nvSpPr>
            <p:spPr>
              <a:xfrm>
                <a:off x="2483768" y="4805987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 smtClean="0">
                    <a:solidFill>
                      <a:srgbClr val="C00000"/>
                    </a:solidFill>
                  </a:rPr>
                  <a:t>CT2</a:t>
                </a:r>
                <a:endParaRPr lang="es-ES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6" name="35 Grupo"/>
            <p:cNvGrpSpPr/>
            <p:nvPr/>
          </p:nvGrpSpPr>
          <p:grpSpPr>
            <a:xfrm>
              <a:off x="3257012" y="4725144"/>
              <a:ext cx="522900" cy="384734"/>
              <a:chOff x="1616600" y="4844466"/>
              <a:chExt cx="522900" cy="384734"/>
            </a:xfrm>
          </p:grpSpPr>
          <p:cxnSp>
            <p:nvCxnSpPr>
              <p:cNvPr id="37" name="36 Conector recto de flecha"/>
              <p:cNvCxnSpPr/>
              <p:nvPr/>
            </p:nvCxnSpPr>
            <p:spPr>
              <a:xfrm>
                <a:off x="1698030" y="5157192"/>
                <a:ext cx="36311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37 Conector recto"/>
              <p:cNvCxnSpPr/>
              <p:nvPr/>
            </p:nvCxnSpPr>
            <p:spPr>
              <a:xfrm>
                <a:off x="1706960" y="5085184"/>
                <a:ext cx="0" cy="14401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38 Conector recto"/>
              <p:cNvCxnSpPr/>
              <p:nvPr/>
            </p:nvCxnSpPr>
            <p:spPr>
              <a:xfrm>
                <a:off x="2061142" y="5085184"/>
                <a:ext cx="0" cy="14401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39 CuadroTexto"/>
              <p:cNvSpPr txBox="1"/>
              <p:nvPr/>
            </p:nvSpPr>
            <p:spPr>
              <a:xfrm>
                <a:off x="1616600" y="4844466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 smtClean="0">
                    <a:solidFill>
                      <a:srgbClr val="C00000"/>
                    </a:solidFill>
                  </a:rPr>
                  <a:t>CT3</a:t>
                </a:r>
                <a:endParaRPr lang="es-ES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2" name="41 Grupo"/>
            <p:cNvGrpSpPr/>
            <p:nvPr/>
          </p:nvGrpSpPr>
          <p:grpSpPr>
            <a:xfrm>
              <a:off x="4049100" y="4725144"/>
              <a:ext cx="522900" cy="384734"/>
              <a:chOff x="1616600" y="4844466"/>
              <a:chExt cx="522900" cy="384734"/>
            </a:xfrm>
          </p:grpSpPr>
          <p:cxnSp>
            <p:nvCxnSpPr>
              <p:cNvPr id="43" name="42 Conector recto de flecha"/>
              <p:cNvCxnSpPr/>
              <p:nvPr/>
            </p:nvCxnSpPr>
            <p:spPr>
              <a:xfrm>
                <a:off x="1698030" y="5157192"/>
                <a:ext cx="346220" cy="532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1706960" y="5085184"/>
                <a:ext cx="0" cy="14401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44 Conector recto"/>
              <p:cNvCxnSpPr/>
              <p:nvPr/>
            </p:nvCxnSpPr>
            <p:spPr>
              <a:xfrm>
                <a:off x="2048442" y="5085184"/>
                <a:ext cx="0" cy="14401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45 CuadroTexto"/>
              <p:cNvSpPr txBox="1"/>
              <p:nvPr/>
            </p:nvSpPr>
            <p:spPr>
              <a:xfrm>
                <a:off x="1616600" y="4844466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 smtClean="0">
                    <a:solidFill>
                      <a:srgbClr val="C00000"/>
                    </a:solidFill>
                  </a:rPr>
                  <a:t>CT4</a:t>
                </a:r>
                <a:endParaRPr lang="es-ES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55" name="54 Grupo"/>
            <p:cNvGrpSpPr/>
            <p:nvPr/>
          </p:nvGrpSpPr>
          <p:grpSpPr>
            <a:xfrm>
              <a:off x="4822138" y="4725144"/>
              <a:ext cx="522900" cy="384734"/>
              <a:chOff x="1616600" y="4844466"/>
              <a:chExt cx="522900" cy="384734"/>
            </a:xfrm>
          </p:grpSpPr>
          <p:cxnSp>
            <p:nvCxnSpPr>
              <p:cNvPr id="56" name="55 Conector recto de flecha"/>
              <p:cNvCxnSpPr/>
              <p:nvPr/>
            </p:nvCxnSpPr>
            <p:spPr>
              <a:xfrm>
                <a:off x="1698030" y="5157192"/>
                <a:ext cx="346220" cy="532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56 Conector recto"/>
              <p:cNvCxnSpPr/>
              <p:nvPr/>
            </p:nvCxnSpPr>
            <p:spPr>
              <a:xfrm>
                <a:off x="1706960" y="5085184"/>
                <a:ext cx="0" cy="14401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57 Conector recto"/>
              <p:cNvCxnSpPr/>
              <p:nvPr/>
            </p:nvCxnSpPr>
            <p:spPr>
              <a:xfrm>
                <a:off x="2048442" y="5085184"/>
                <a:ext cx="0" cy="14401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58 CuadroTexto"/>
              <p:cNvSpPr txBox="1"/>
              <p:nvPr/>
            </p:nvSpPr>
            <p:spPr>
              <a:xfrm>
                <a:off x="1616600" y="4844466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 smtClean="0">
                    <a:solidFill>
                      <a:srgbClr val="C00000"/>
                    </a:solidFill>
                  </a:rPr>
                  <a:t>CT5</a:t>
                </a:r>
                <a:endParaRPr lang="es-ES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0" name="59 Grupo"/>
            <p:cNvGrpSpPr/>
            <p:nvPr/>
          </p:nvGrpSpPr>
          <p:grpSpPr>
            <a:xfrm>
              <a:off x="7721508" y="4725144"/>
              <a:ext cx="522900" cy="390054"/>
              <a:chOff x="1616600" y="4844466"/>
              <a:chExt cx="522900" cy="390054"/>
            </a:xfrm>
          </p:grpSpPr>
          <p:cxnSp>
            <p:nvCxnSpPr>
              <p:cNvPr id="61" name="60 Conector recto de flecha"/>
              <p:cNvCxnSpPr/>
              <p:nvPr/>
            </p:nvCxnSpPr>
            <p:spPr>
              <a:xfrm>
                <a:off x="1698030" y="5157192"/>
                <a:ext cx="24347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61 Conector recto"/>
              <p:cNvCxnSpPr/>
              <p:nvPr/>
            </p:nvCxnSpPr>
            <p:spPr>
              <a:xfrm>
                <a:off x="1706960" y="5085184"/>
                <a:ext cx="0" cy="14401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62 Conector recto"/>
              <p:cNvCxnSpPr/>
              <p:nvPr/>
            </p:nvCxnSpPr>
            <p:spPr>
              <a:xfrm>
                <a:off x="1941500" y="5090504"/>
                <a:ext cx="0" cy="14401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63 CuadroTexto"/>
              <p:cNvSpPr txBox="1"/>
              <p:nvPr/>
            </p:nvSpPr>
            <p:spPr>
              <a:xfrm>
                <a:off x="1616600" y="4844466"/>
                <a:ext cx="522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 smtClean="0">
                    <a:solidFill>
                      <a:srgbClr val="C00000"/>
                    </a:solidFill>
                  </a:rPr>
                  <a:t>CT6</a:t>
                </a:r>
                <a:endParaRPr lang="es-ES" sz="14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71" name="70 CuadroTexto"/>
          <p:cNvSpPr txBox="1"/>
          <p:nvPr/>
        </p:nvSpPr>
        <p:spPr>
          <a:xfrm>
            <a:off x="5436096" y="5239395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rgbClr val="006600"/>
                </a:solidFill>
              </a:rPr>
              <a:t>Contracciones </a:t>
            </a:r>
            <a:r>
              <a:rPr lang="es-ES" sz="1400" dirty="0" err="1" smtClean="0">
                <a:solidFill>
                  <a:srgbClr val="006600"/>
                </a:solidFill>
              </a:rPr>
              <a:t>artefactadas</a:t>
            </a:r>
            <a:r>
              <a:rPr lang="es-ES" sz="1400" dirty="0" smtClean="0">
                <a:solidFill>
                  <a:srgbClr val="006600"/>
                </a:solidFill>
              </a:rPr>
              <a:t> </a:t>
            </a:r>
          </a:p>
          <a:p>
            <a:r>
              <a:rPr lang="es-ES" sz="1400" dirty="0" smtClean="0">
                <a:solidFill>
                  <a:srgbClr val="006600"/>
                </a:solidFill>
              </a:rPr>
              <a:t>no analizables</a:t>
            </a:r>
            <a:endParaRPr lang="es-ES" sz="1400" dirty="0">
              <a:solidFill>
                <a:srgbClr val="006600"/>
              </a:solidFill>
            </a:endParaRPr>
          </a:p>
        </p:txBody>
      </p:sp>
      <p:grpSp>
        <p:nvGrpSpPr>
          <p:cNvPr id="75" name="74 Grupo"/>
          <p:cNvGrpSpPr/>
          <p:nvPr/>
        </p:nvGrpSpPr>
        <p:grpSpPr>
          <a:xfrm>
            <a:off x="333104" y="3120306"/>
            <a:ext cx="8825815" cy="1157017"/>
            <a:chOff x="333104" y="2492896"/>
            <a:chExt cx="8825815" cy="1157017"/>
          </a:xfrm>
        </p:grpSpPr>
        <p:graphicFrame>
          <p:nvGraphicFramePr>
            <p:cNvPr id="15" name="14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5794001"/>
                </p:ext>
              </p:extLst>
            </p:nvPr>
          </p:nvGraphicFramePr>
          <p:xfrm>
            <a:off x="4067944" y="2852936"/>
            <a:ext cx="1752776" cy="359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4" name="Equation" r:id="rId8" imgW="1066337" imgH="215806" progId="Equation.DSMT4">
                    <p:embed/>
                  </p:oleObj>
                </mc:Choice>
                <mc:Fallback>
                  <p:oleObj name="Equation" r:id="rId8" imgW="1066337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944" y="2852936"/>
                          <a:ext cx="1752776" cy="35994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6" name="65 Imagen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2" r="8321"/>
            <a:stretch/>
          </p:blipFill>
          <p:spPr>
            <a:xfrm>
              <a:off x="5834782" y="2492896"/>
              <a:ext cx="3309218" cy="1157017"/>
            </a:xfrm>
            <a:prstGeom prst="rect">
              <a:avLst/>
            </a:prstGeom>
          </p:spPr>
        </p:pic>
        <p:sp>
          <p:nvSpPr>
            <p:cNvPr id="73" name="72 CuadroTexto"/>
            <p:cNvSpPr txBox="1"/>
            <p:nvPr/>
          </p:nvSpPr>
          <p:spPr>
            <a:xfrm>
              <a:off x="6012160" y="2533836"/>
              <a:ext cx="3146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Energy</a:t>
              </a:r>
              <a:r>
                <a:rPr lang="es-ES" sz="1400" dirty="0" smtClean="0">
                  <a:solidFill>
                    <a:schemeClr val="bg1">
                      <a:lumMod val="65000"/>
                    </a:schemeClr>
                  </a:solidFill>
                </a:rPr>
                <a:t>: </a:t>
              </a:r>
              <a:r>
                <a:rPr lang="es-ES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Area</a:t>
              </a:r>
              <a:r>
                <a:rPr lang="es-ES" sz="1400" dirty="0" smtClean="0">
                  <a:solidFill>
                    <a:schemeClr val="bg1">
                      <a:lumMod val="65000"/>
                    </a:schemeClr>
                  </a:solidFill>
                </a:rPr>
                <a:t> debajo de curva de CT</a:t>
              </a:r>
              <a:r>
                <a:rPr lang="es-ES" sz="1400" baseline="30000" dirty="0" smtClean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endParaRPr lang="es-ES" sz="1400" baseline="30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2 Marcador de contenido"/>
            <p:cNvSpPr txBox="1">
              <a:spLocks/>
            </p:cNvSpPr>
            <p:nvPr/>
          </p:nvSpPr>
          <p:spPr>
            <a:xfrm>
              <a:off x="333104" y="2780928"/>
              <a:ext cx="3797426" cy="4320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828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ClrTx/>
                <a:buNone/>
              </a:pPr>
              <a:r>
                <a:rPr lang="es-ES" sz="1800" dirty="0" smtClean="0"/>
                <a:t>p3. Energía en el dominio temporal</a:t>
              </a:r>
            </a:p>
          </p:txBody>
        </p:sp>
      </p:grpSp>
      <p:sp>
        <p:nvSpPr>
          <p:cNvPr id="77" name="2 Marcador de contenido"/>
          <p:cNvSpPr txBox="1">
            <a:spLocks/>
          </p:cNvSpPr>
          <p:nvPr/>
        </p:nvSpPr>
        <p:spPr>
          <a:xfrm>
            <a:off x="333104" y="2760266"/>
            <a:ext cx="3797426" cy="801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None/>
            </a:pPr>
            <a:r>
              <a:rPr lang="es-ES" sz="1800" dirty="0" smtClean="0"/>
              <a:t>p1. Duración de la contracción</a:t>
            </a:r>
          </a:p>
          <a:p>
            <a:pPr marL="0" indent="0" algn="just">
              <a:buClrTx/>
              <a:buNone/>
            </a:pPr>
            <a:r>
              <a:rPr lang="es-ES" sz="1800" dirty="0" smtClean="0"/>
              <a:t>p2. Valor eficaz de la señal (RMS)</a:t>
            </a:r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008189"/>
              </p:ext>
            </p:extLst>
          </p:nvPr>
        </p:nvGraphicFramePr>
        <p:xfrm>
          <a:off x="3899438" y="2884425"/>
          <a:ext cx="2112722" cy="688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11" imgW="1282700" imgH="406400" progId="Equation.DSMT4">
                  <p:embed/>
                </p:oleObj>
              </mc:Choice>
              <mc:Fallback>
                <p:oleObj name="Equation" r:id="rId11" imgW="12827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9438" y="2884425"/>
                        <a:ext cx="2112722" cy="6885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22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160451"/>
            <a:ext cx="5400040" cy="2377440"/>
          </a:xfrm>
          <a:prstGeom prst="rect">
            <a:avLst/>
          </a:prstGeom>
        </p:spPr>
      </p:pic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15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sp>
        <p:nvSpPr>
          <p:cNvPr id="72" name="2 Marcador de contenido"/>
          <p:cNvSpPr txBox="1">
            <a:spLocks/>
          </p:cNvSpPr>
          <p:nvPr/>
        </p:nvSpPr>
        <p:spPr>
          <a:xfrm>
            <a:off x="333104" y="1268760"/>
            <a:ext cx="8631384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None/>
            </a:pPr>
            <a:r>
              <a:rPr lang="es-ES" sz="1800" dirty="0" smtClean="0"/>
              <a:t>Paso </a:t>
            </a:r>
            <a:r>
              <a:rPr lang="es-ES" sz="1800" dirty="0"/>
              <a:t>4: Para cada contracción contenida en el registro, se obtiene el segmento de la señal bipolar asociada a las contracciones (CT) y se calcula una serie de parámetros de </a:t>
            </a:r>
            <a:r>
              <a:rPr lang="es-ES" sz="1800" dirty="0" smtClean="0"/>
              <a:t>EHG:</a:t>
            </a:r>
          </a:p>
          <a:p>
            <a:pPr marL="0" indent="0" algn="just">
              <a:buClrTx/>
              <a:buNone/>
            </a:pPr>
            <a:r>
              <a:rPr lang="es-ES" sz="1800" dirty="0" smtClean="0"/>
              <a:t>Utilice la función “</a:t>
            </a:r>
            <a:r>
              <a:rPr lang="es-ES" sz="1800" dirty="0" err="1" smtClean="0"/>
              <a:t>EHGparameter</a:t>
            </a:r>
            <a:r>
              <a:rPr lang="es-ES" sz="1800" dirty="0" smtClean="0"/>
              <a:t>” para obtener los parámetros </a:t>
            </a:r>
            <a:r>
              <a:rPr lang="es-ES" sz="1800" dirty="0"/>
              <a:t>espectrales </a:t>
            </a:r>
            <a:r>
              <a:rPr lang="es-ES" sz="1800" dirty="0" smtClean="0"/>
              <a:t>(p4-p10) a partir de la densidad espectral de potencia (PSD)</a:t>
            </a:r>
          </a:p>
          <a:p>
            <a:pPr marL="0" indent="0" algn="just">
              <a:buClrTx/>
              <a:buNone/>
            </a:pPr>
            <a:r>
              <a:rPr lang="es-ES" sz="1800" dirty="0" smtClean="0">
                <a:solidFill>
                  <a:srgbClr val="006666"/>
                </a:solidFill>
              </a:rPr>
              <a:t>p4. Frecuencia media (MF): </a:t>
            </a:r>
            <a:r>
              <a:rPr lang="es-ES" sz="1800" dirty="0" err="1" smtClean="0">
                <a:solidFill>
                  <a:srgbClr val="006666"/>
                </a:solidFill>
              </a:rPr>
              <a:t>centroide</a:t>
            </a:r>
            <a:r>
              <a:rPr lang="es-ES" sz="1800" dirty="0" smtClean="0">
                <a:solidFill>
                  <a:srgbClr val="006666"/>
                </a:solidFill>
              </a:rPr>
              <a:t> donde está centrada la PSD</a:t>
            </a:r>
          </a:p>
          <a:p>
            <a:pPr marL="0" indent="0" algn="just">
              <a:buClrTx/>
              <a:buNone/>
            </a:pPr>
            <a:endParaRPr lang="es-ES" sz="1800" dirty="0" smtClean="0">
              <a:solidFill>
                <a:srgbClr val="006666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88" name="309 Grupo"/>
          <p:cNvGrpSpPr/>
          <p:nvPr/>
        </p:nvGrpSpPr>
        <p:grpSpPr>
          <a:xfrm>
            <a:off x="5173897" y="4348260"/>
            <a:ext cx="3358543" cy="2145030"/>
            <a:chOff x="0" y="0"/>
            <a:chExt cx="3359093" cy="2145621"/>
          </a:xfrm>
        </p:grpSpPr>
        <p:grpSp>
          <p:nvGrpSpPr>
            <p:cNvPr id="89" name="308 Grupo"/>
            <p:cNvGrpSpPr/>
            <p:nvPr/>
          </p:nvGrpSpPr>
          <p:grpSpPr>
            <a:xfrm>
              <a:off x="0" y="0"/>
              <a:ext cx="3359093" cy="2145621"/>
              <a:chOff x="0" y="0"/>
              <a:chExt cx="3359093" cy="2145621"/>
            </a:xfrm>
          </p:grpSpPr>
          <p:sp>
            <p:nvSpPr>
              <p:cNvPr id="136" name="Cuadro de texto 2"/>
              <p:cNvSpPr txBox="1">
                <a:spLocks noChangeArrowheads="1"/>
              </p:cNvSpPr>
              <p:nvPr/>
            </p:nvSpPr>
            <p:spPr bwMode="auto">
              <a:xfrm>
                <a:off x="149382" y="1896701"/>
                <a:ext cx="434340" cy="248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Calibri"/>
                    <a:cs typeface="Times New Roman"/>
                  </a:rPr>
                  <a:t>DF1</a:t>
                </a:r>
                <a:endParaRPr kumimoji="0" lang="es-E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</p:txBody>
          </p:sp>
          <p:grpSp>
            <p:nvGrpSpPr>
              <p:cNvPr id="137" name="305 Grupo"/>
              <p:cNvGrpSpPr/>
              <p:nvPr/>
            </p:nvGrpSpPr>
            <p:grpSpPr>
              <a:xfrm>
                <a:off x="0" y="0"/>
                <a:ext cx="3359093" cy="1916802"/>
                <a:chOff x="0" y="0"/>
                <a:chExt cx="3359093" cy="1916802"/>
              </a:xfrm>
            </p:grpSpPr>
            <p:cxnSp>
              <p:nvCxnSpPr>
                <p:cNvPr id="138" name="294 Conector recto de flecha"/>
                <p:cNvCxnSpPr/>
                <p:nvPr/>
              </p:nvCxnSpPr>
              <p:spPr>
                <a:xfrm>
                  <a:off x="334262" y="260346"/>
                  <a:ext cx="0" cy="1656456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C00000"/>
                  </a:solidFill>
                  <a:prstDash val="dash"/>
                  <a:tailEnd type="arrow"/>
                </a:ln>
                <a:effectLst/>
              </p:spPr>
            </p:cxnSp>
            <p:cxnSp>
              <p:nvCxnSpPr>
                <p:cNvPr id="139" name="296 Conector recto"/>
                <p:cNvCxnSpPr/>
                <p:nvPr/>
              </p:nvCxnSpPr>
              <p:spPr>
                <a:xfrm>
                  <a:off x="0" y="0"/>
                  <a:ext cx="0" cy="189670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C00000"/>
                  </a:solidFill>
                  <a:prstDash val="dash"/>
                </a:ln>
                <a:effectLst/>
              </p:spPr>
            </p:cxnSp>
            <p:cxnSp>
              <p:nvCxnSpPr>
                <p:cNvPr id="140" name="297 Conector recto de flecha"/>
                <p:cNvCxnSpPr/>
                <p:nvPr/>
              </p:nvCxnSpPr>
              <p:spPr>
                <a:xfrm>
                  <a:off x="0" y="131276"/>
                  <a:ext cx="3359093" cy="4526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C00000"/>
                  </a:solidFill>
                  <a:prstDash val="dash"/>
                  <a:headEnd type="arrow"/>
                  <a:tailEnd type="arrow"/>
                </a:ln>
                <a:effectLst/>
              </p:spPr>
            </p:cxnSp>
            <p:cxnSp>
              <p:nvCxnSpPr>
                <p:cNvPr id="141" name="301 Conector recto de flecha"/>
                <p:cNvCxnSpPr/>
                <p:nvPr/>
              </p:nvCxnSpPr>
              <p:spPr>
                <a:xfrm flipV="1">
                  <a:off x="24897" y="246504"/>
                  <a:ext cx="309365" cy="2264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C00000"/>
                  </a:solidFill>
                  <a:prstDash val="dash"/>
                  <a:tailEnd type="none"/>
                </a:ln>
                <a:effectLst/>
              </p:spPr>
            </p:cxnSp>
          </p:grpSp>
        </p:grpSp>
        <p:grpSp>
          <p:nvGrpSpPr>
            <p:cNvPr id="90" name="306 Grupo"/>
            <p:cNvGrpSpPr/>
            <p:nvPr/>
          </p:nvGrpSpPr>
          <p:grpSpPr>
            <a:xfrm>
              <a:off x="622340" y="202783"/>
              <a:ext cx="2664734" cy="1734197"/>
              <a:chOff x="20284" y="-204623"/>
              <a:chExt cx="2664734" cy="1734197"/>
            </a:xfrm>
          </p:grpSpPr>
          <p:cxnSp>
            <p:nvCxnSpPr>
              <p:cNvPr id="91" name="298 Conector recto"/>
              <p:cNvCxnSpPr/>
              <p:nvPr/>
            </p:nvCxnSpPr>
            <p:spPr>
              <a:xfrm>
                <a:off x="20284" y="-204623"/>
                <a:ext cx="0" cy="1729819"/>
              </a:xfrm>
              <a:prstGeom prst="line">
                <a:avLst/>
              </a:prstGeom>
              <a:noFill/>
              <a:ln w="9525" cap="flat" cmpd="sng" algn="ctr">
                <a:solidFill>
                  <a:srgbClr val="1F497D"/>
                </a:solidFill>
                <a:prstDash val="dash"/>
              </a:ln>
              <a:effectLst/>
            </p:spPr>
          </p:cxnSp>
          <p:cxnSp>
            <p:nvCxnSpPr>
              <p:cNvPr id="92" name="299 Conector recto de flecha"/>
              <p:cNvCxnSpPr/>
              <p:nvPr/>
            </p:nvCxnSpPr>
            <p:spPr>
              <a:xfrm>
                <a:off x="20284" y="-111419"/>
                <a:ext cx="26647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F497D"/>
                </a:solidFill>
                <a:prstDash val="dash"/>
                <a:headEnd type="arrow"/>
                <a:tailEnd type="arrow"/>
              </a:ln>
              <a:effectLst/>
            </p:spPr>
          </p:cxnSp>
          <p:cxnSp>
            <p:nvCxnSpPr>
              <p:cNvPr id="133" name="302 Conector recto de flecha"/>
              <p:cNvCxnSpPr/>
              <p:nvPr/>
            </p:nvCxnSpPr>
            <p:spPr>
              <a:xfrm>
                <a:off x="20865" y="833916"/>
                <a:ext cx="58858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F497D"/>
                </a:solidFill>
                <a:prstDash val="dash"/>
                <a:tailEnd type="none"/>
              </a:ln>
              <a:effectLst/>
            </p:spPr>
          </p:cxnSp>
          <p:cxnSp>
            <p:nvCxnSpPr>
              <p:cNvPr id="134" name="303 Conector recto de flecha"/>
              <p:cNvCxnSpPr/>
              <p:nvPr/>
            </p:nvCxnSpPr>
            <p:spPr>
              <a:xfrm>
                <a:off x="609447" y="833916"/>
                <a:ext cx="0" cy="69565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F497D"/>
                </a:solidFill>
                <a:prstDash val="dash"/>
                <a:tailEnd type="arrow"/>
              </a:ln>
              <a:effectLst/>
            </p:spPr>
          </p:cxnSp>
          <p:sp>
            <p:nvSpPr>
              <p:cNvPr id="135" name="Cuadro de texto 2"/>
              <p:cNvSpPr txBox="1">
                <a:spLocks noChangeArrowheads="1"/>
              </p:cNvSpPr>
              <p:nvPr/>
            </p:nvSpPr>
            <p:spPr bwMode="auto">
              <a:xfrm>
                <a:off x="236344" y="1276276"/>
                <a:ext cx="434340" cy="248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Calibri"/>
                    <a:cs typeface="Times New Roman"/>
                  </a:rPr>
                  <a:t>DF2</a:t>
                </a:r>
                <a:endParaRPr kumimoji="0" lang="es-E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endParaRPr>
              </a:p>
            </p:txBody>
          </p:sp>
        </p:grpSp>
      </p:grpSp>
      <p:sp>
        <p:nvSpPr>
          <p:cNvPr id="26" name="2 Marcador de contenido"/>
          <p:cNvSpPr txBox="1">
            <a:spLocks/>
          </p:cNvSpPr>
          <p:nvPr/>
        </p:nvSpPr>
        <p:spPr>
          <a:xfrm>
            <a:off x="333104" y="3067099"/>
            <a:ext cx="8631384" cy="1443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None/>
            </a:pPr>
            <a:r>
              <a:rPr lang="es-ES" sz="1800" dirty="0" smtClean="0">
                <a:solidFill>
                  <a:srgbClr val="006666"/>
                </a:solidFill>
              </a:rPr>
              <a:t>p5</a:t>
            </a:r>
            <a:r>
              <a:rPr lang="es-ES" sz="1800" dirty="0">
                <a:solidFill>
                  <a:srgbClr val="006666"/>
                </a:solidFill>
              </a:rPr>
              <a:t>. Frecuencia dominante en el rango de 0.2 y 1 Hz (DF1)</a:t>
            </a:r>
          </a:p>
          <a:p>
            <a:pPr marL="0" indent="0" algn="just">
              <a:buClrTx/>
              <a:buNone/>
            </a:pPr>
            <a:r>
              <a:rPr lang="es-ES" sz="1800" dirty="0" smtClean="0">
                <a:solidFill>
                  <a:srgbClr val="006666"/>
                </a:solidFill>
              </a:rPr>
              <a:t>p6</a:t>
            </a:r>
            <a:r>
              <a:rPr lang="es-ES" sz="1800" dirty="0">
                <a:solidFill>
                  <a:srgbClr val="006666"/>
                </a:solidFill>
              </a:rPr>
              <a:t>. Frecuencia dominante en el rango de 0.34 y 1 Hz (DF2</a:t>
            </a:r>
            <a:r>
              <a:rPr lang="es-ES" sz="1800" dirty="0" smtClean="0">
                <a:solidFill>
                  <a:srgbClr val="006666"/>
                </a:solidFill>
              </a:rPr>
              <a:t>) </a:t>
            </a:r>
          </a:p>
        </p:txBody>
      </p:sp>
      <p:grpSp>
        <p:nvGrpSpPr>
          <p:cNvPr id="10" name="9 Grupo"/>
          <p:cNvGrpSpPr/>
          <p:nvPr/>
        </p:nvGrpSpPr>
        <p:grpSpPr>
          <a:xfrm>
            <a:off x="5917523" y="4043036"/>
            <a:ext cx="518091" cy="2201403"/>
            <a:chOff x="3362955" y="3789040"/>
            <a:chExt cx="518091" cy="2201403"/>
          </a:xfrm>
        </p:grpSpPr>
        <p:cxnSp>
          <p:nvCxnSpPr>
            <p:cNvPr id="3" name="2 Conector recto"/>
            <p:cNvCxnSpPr/>
            <p:nvPr/>
          </p:nvCxnSpPr>
          <p:spPr>
            <a:xfrm>
              <a:off x="3419872" y="4005064"/>
              <a:ext cx="0" cy="1985379"/>
            </a:xfrm>
            <a:prstGeom prst="line">
              <a:avLst/>
            </a:prstGeom>
            <a:ln w="25400">
              <a:solidFill>
                <a:srgbClr val="0066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CuadroTexto"/>
            <p:cNvSpPr txBox="1"/>
            <p:nvPr/>
          </p:nvSpPr>
          <p:spPr>
            <a:xfrm>
              <a:off x="3362955" y="378904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006600"/>
                  </a:solidFill>
                </a:rPr>
                <a:t>MF</a:t>
              </a:r>
              <a:endParaRPr lang="es-ES" dirty="0">
                <a:solidFill>
                  <a:srgbClr val="006600"/>
                </a:solidFill>
              </a:endParaRPr>
            </a:p>
          </p:txBody>
        </p:sp>
      </p:grpSp>
      <p:sp>
        <p:nvSpPr>
          <p:cNvPr id="36" name="35 CuadroTexto"/>
          <p:cNvSpPr txBox="1"/>
          <p:nvPr/>
        </p:nvSpPr>
        <p:spPr>
          <a:xfrm>
            <a:off x="396555" y="4109246"/>
            <a:ext cx="51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CT</a:t>
            </a:r>
            <a:r>
              <a:rPr lang="es-ES" baseline="-25000" dirty="0" err="1" smtClean="0"/>
              <a:t>i</a:t>
            </a:r>
            <a:endParaRPr lang="es-ES" baseline="-25000" dirty="0" smtClean="0"/>
          </a:p>
        </p:txBody>
      </p:sp>
      <p:sp>
        <p:nvSpPr>
          <p:cNvPr id="37" name="36 CuadroTexto"/>
          <p:cNvSpPr txBox="1"/>
          <p:nvPr/>
        </p:nvSpPr>
        <p:spPr>
          <a:xfrm>
            <a:off x="1248926" y="4006805"/>
            <a:ext cx="1980029" cy="646331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Análisis espectral</a:t>
            </a:r>
          </a:p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Periodograma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8" name="37 Flecha derecha"/>
          <p:cNvSpPr/>
          <p:nvPr/>
        </p:nvSpPr>
        <p:spPr>
          <a:xfrm>
            <a:off x="947304" y="4238480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Flecha derecha"/>
          <p:cNvSpPr/>
          <p:nvPr/>
        </p:nvSpPr>
        <p:spPr>
          <a:xfrm>
            <a:off x="3408789" y="4254800"/>
            <a:ext cx="216024" cy="15863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190272" y="381761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PSD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33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sp>
        <p:nvSpPr>
          <p:cNvPr id="72" name="2 Marcador de contenido"/>
          <p:cNvSpPr txBox="1">
            <a:spLocks/>
          </p:cNvSpPr>
          <p:nvPr/>
        </p:nvSpPr>
        <p:spPr>
          <a:xfrm>
            <a:off x="333104" y="1268760"/>
            <a:ext cx="8631384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None/>
            </a:pPr>
            <a:r>
              <a:rPr lang="es-ES" sz="1800" dirty="0" smtClean="0"/>
              <a:t>Paso </a:t>
            </a:r>
            <a:r>
              <a:rPr lang="es-ES" sz="1800" dirty="0"/>
              <a:t>4: Para cada contracción contenida en el registro, se obtiene el segmento de la señal bipolar asociada a las contracciones (CT) y se calcula una serie de parámetros de </a:t>
            </a:r>
            <a:r>
              <a:rPr lang="es-ES" sz="1800" dirty="0" smtClean="0"/>
              <a:t>EHG:</a:t>
            </a:r>
          </a:p>
          <a:p>
            <a:pPr marL="0" indent="0" algn="just">
              <a:buClrTx/>
              <a:buNone/>
            </a:pPr>
            <a:r>
              <a:rPr lang="es-ES" sz="1800" dirty="0"/>
              <a:t>Utilice la función “</a:t>
            </a:r>
            <a:r>
              <a:rPr lang="es-ES" sz="1800" dirty="0" err="1"/>
              <a:t>EHGparameter</a:t>
            </a:r>
            <a:r>
              <a:rPr lang="es-ES" sz="1800" dirty="0"/>
              <a:t>” para obtener los parámetros espectrales </a:t>
            </a:r>
            <a:r>
              <a:rPr lang="es-ES" sz="1800" dirty="0" smtClean="0"/>
              <a:t>(p4-p10</a:t>
            </a:r>
            <a:r>
              <a:rPr lang="es-ES" sz="1800" dirty="0"/>
              <a:t>) a partir de la densidad espectral de potencia (PSD)</a:t>
            </a:r>
          </a:p>
          <a:p>
            <a:pPr marL="0" indent="0" algn="just">
              <a:buClrTx/>
              <a:buNone/>
            </a:pPr>
            <a:r>
              <a:rPr lang="es-ES" sz="1800" dirty="0" smtClean="0">
                <a:solidFill>
                  <a:srgbClr val="006666"/>
                </a:solidFill>
              </a:rPr>
              <a:t>p7-9. Energía por </a:t>
            </a:r>
            <a:r>
              <a:rPr lang="es-ES" sz="1800" dirty="0" err="1" smtClean="0">
                <a:solidFill>
                  <a:srgbClr val="006666"/>
                </a:solidFill>
              </a:rPr>
              <a:t>subbandas</a:t>
            </a:r>
            <a:r>
              <a:rPr lang="es-ES" sz="1800" dirty="0" smtClean="0">
                <a:solidFill>
                  <a:srgbClr val="006666"/>
                </a:solidFill>
              </a:rPr>
              <a:t> de frecuencia: NE1 (0.2-0.34 Hz), NE2 (0.34-0.6 Hz), NE3 (0.6-1 Hz): Porcentaje de energía en un determinado rango de frecuencia respecto a la energía total (0.2-1 Hz)</a:t>
            </a:r>
          </a:p>
          <a:p>
            <a:pPr marL="0" indent="0" algn="just">
              <a:buClrTx/>
              <a:buNone/>
            </a:pPr>
            <a:r>
              <a:rPr lang="es-ES" sz="1800" dirty="0" smtClean="0">
                <a:solidFill>
                  <a:srgbClr val="006666"/>
                </a:solidFill>
              </a:rPr>
              <a:t>p10</a:t>
            </a:r>
            <a:r>
              <a:rPr lang="es-ES" sz="1800" dirty="0">
                <a:solidFill>
                  <a:srgbClr val="006666"/>
                </a:solidFill>
              </a:rPr>
              <a:t>. H/L ratio: Energía de altas frecuencias en el rango de 0.34 y 1 Hz respecto a la energía de baja frecuencia (0.2-0.34 Hz)</a:t>
            </a:r>
          </a:p>
          <a:p>
            <a:pPr marL="0" indent="0" algn="just">
              <a:buClrTx/>
              <a:buNone/>
            </a:pPr>
            <a:endParaRPr lang="es-ES" sz="1800" dirty="0" smtClean="0">
              <a:solidFill>
                <a:srgbClr val="006666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66" name="65 Imagen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" r="8493"/>
          <a:stretch/>
        </p:blipFill>
        <p:spPr>
          <a:xfrm>
            <a:off x="1821976" y="4489720"/>
            <a:ext cx="6598693" cy="2323656"/>
          </a:xfrm>
          <a:prstGeom prst="rect">
            <a:avLst/>
          </a:prstGeom>
        </p:spPr>
      </p:pic>
      <p:sp>
        <p:nvSpPr>
          <p:cNvPr id="67" name="66 CuadroTexto"/>
          <p:cNvSpPr txBox="1"/>
          <p:nvPr/>
        </p:nvSpPr>
        <p:spPr>
          <a:xfrm>
            <a:off x="3631090" y="58052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NE1</a:t>
            </a:r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930325" y="583020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00FF"/>
                </a:solidFill>
              </a:rPr>
              <a:t>NE2</a:t>
            </a:r>
            <a:endParaRPr lang="es-ES" dirty="0">
              <a:solidFill>
                <a:srgbClr val="0000FF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6084168" y="57907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NE3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9" name="6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8085"/>
              </p:ext>
            </p:extLst>
          </p:nvPr>
        </p:nvGraphicFramePr>
        <p:xfrm>
          <a:off x="4860032" y="4005064"/>
          <a:ext cx="219233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7" imgW="1333440" imgH="355320" progId="Equation.DSMT4">
                  <p:embed/>
                </p:oleObj>
              </mc:Choice>
              <mc:Fallback>
                <p:oleObj name="Equation" r:id="rId7" imgW="1333440" imgH="355320" progId="Equation.DSMT4">
                  <p:embed/>
                  <p:pic>
                    <p:nvPicPr>
                      <p:cNvPr id="0" name="1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005064"/>
                        <a:ext cx="219233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16</a:t>
            </a:fld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17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sp>
        <p:nvSpPr>
          <p:cNvPr id="72" name="2 Marcador de contenido"/>
          <p:cNvSpPr txBox="1">
            <a:spLocks/>
          </p:cNvSpPr>
          <p:nvPr/>
        </p:nvSpPr>
        <p:spPr>
          <a:xfrm>
            <a:off x="333104" y="1268760"/>
            <a:ext cx="8631384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None/>
            </a:pPr>
            <a:r>
              <a:rPr lang="es-ES" sz="1800" dirty="0" smtClean="0"/>
              <a:t>Paso </a:t>
            </a:r>
            <a:r>
              <a:rPr lang="es-ES" sz="1800" dirty="0"/>
              <a:t>4: Para cada contracción contenida en el registro, se obtiene el segmento de la señal bipolar asociada a las contracciones (CT) y se calcula una serie de parámetros de </a:t>
            </a:r>
            <a:r>
              <a:rPr lang="es-ES" sz="1800" dirty="0" smtClean="0"/>
              <a:t>EHG:</a:t>
            </a:r>
          </a:p>
          <a:p>
            <a:pPr marL="0" indent="0" algn="just">
              <a:buClrTx/>
              <a:buNone/>
            </a:pPr>
            <a:r>
              <a:rPr lang="es-ES" sz="1800" dirty="0" smtClean="0"/>
              <a:t>p11. Calcule el ratio de la frecuencia dominante en el rango de 0.34 y 1 Hz  y la duración de la contracción (DF2/D ratio).</a:t>
            </a:r>
          </a:p>
          <a:p>
            <a:pPr marL="0" indent="0" algn="just">
              <a:buClrTx/>
              <a:buNone/>
            </a:pPr>
            <a:endParaRPr lang="es-ES" sz="1800" dirty="0"/>
          </a:p>
          <a:p>
            <a:pPr marL="0" indent="0" algn="just">
              <a:buClrTx/>
              <a:buNone/>
            </a:pPr>
            <a:endParaRPr lang="es-ES" sz="1800" dirty="0" smtClean="0"/>
          </a:p>
          <a:p>
            <a:pPr marL="0" indent="0" algn="just">
              <a:buClrTx/>
              <a:buNone/>
            </a:pPr>
            <a:r>
              <a:rPr lang="es-ES" sz="1800" b="1" dirty="0" smtClean="0"/>
              <a:t>Sólo es necesario guardar los parámetros de EHG estimados de cada contracción, no guarden los segmentos de señal EHG asociados a cada contracción. </a:t>
            </a:r>
            <a:endParaRPr lang="es-ES" sz="1800" b="1" dirty="0"/>
          </a:p>
          <a:p>
            <a:pPr marL="0" indent="0" algn="just">
              <a:buClrTx/>
              <a:buNone/>
            </a:pPr>
            <a:endParaRPr lang="es-ES" sz="1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2" name="2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876581"/>
              </p:ext>
            </p:extLst>
          </p:nvPr>
        </p:nvGraphicFramePr>
        <p:xfrm>
          <a:off x="3203848" y="2798304"/>
          <a:ext cx="3458603" cy="594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6" imgW="2094591" imgH="355446" progId="Equation.DSMT4">
                  <p:embed/>
                </p:oleObj>
              </mc:Choice>
              <mc:Fallback>
                <p:oleObj name="Equation" r:id="rId6" imgW="2094591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798304"/>
                        <a:ext cx="3458603" cy="5946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2 Marcador de contenido"/>
          <p:cNvSpPr txBox="1">
            <a:spLocks/>
          </p:cNvSpPr>
          <p:nvPr/>
        </p:nvSpPr>
        <p:spPr>
          <a:xfrm>
            <a:off x="333104" y="4365104"/>
            <a:ext cx="8631384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None/>
            </a:pPr>
            <a:r>
              <a:rPr lang="es-ES" sz="1800" dirty="0" smtClean="0"/>
              <a:t>Paso 5: Calcule el valor mediana de los parámetros de EHG de las M contracciones de cada paciente</a:t>
            </a:r>
          </a:p>
        </p:txBody>
      </p:sp>
    </p:spTree>
    <p:extLst>
      <p:ext uri="{BB962C8B-B14F-4D97-AF65-F5344CB8AC3E}">
        <p14:creationId xmlns:p14="http://schemas.microsoft.com/office/powerpoint/2010/main" val="26532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18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996952"/>
            <a:ext cx="8280920" cy="1296144"/>
          </a:xfrm>
        </p:spPr>
        <p:txBody>
          <a:bodyPr>
            <a:normAutofit/>
          </a:bodyPr>
          <a:lstStyle/>
          <a:p>
            <a:pPr algn="ctr"/>
            <a:r>
              <a:rPr lang="es-ES" sz="4400" dirty="0" smtClean="0">
                <a:latin typeface="Gill Sans MT" panose="020B0502020104020203" pitchFamily="34" charset="0"/>
              </a:rPr>
              <a:t>GRACIAS POR SU ATENCIÓN</a:t>
            </a:r>
            <a:endParaRPr lang="es-ES" sz="4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2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064" y="3238390"/>
            <a:ext cx="2191101" cy="1671034"/>
          </a:xfrm>
          <a:prstGeom prst="rect">
            <a:avLst/>
          </a:prstGeom>
        </p:spPr>
      </p:pic>
      <p:sp>
        <p:nvSpPr>
          <p:cNvPr id="28" name="2 Marcador de contenido"/>
          <p:cNvSpPr txBox="1">
            <a:spLocks/>
          </p:cNvSpPr>
          <p:nvPr/>
        </p:nvSpPr>
        <p:spPr>
          <a:xfrm>
            <a:off x="333104" y="1340768"/>
            <a:ext cx="6327128" cy="2563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ClrTx/>
              <a:buFont typeface="Wingdings" panose="05000000000000000000" pitchFamily="2" charset="2"/>
              <a:buChar char="§"/>
            </a:pPr>
            <a:r>
              <a:rPr lang="es-ES" dirty="0" smtClean="0"/>
              <a:t>Parto prematuro</a:t>
            </a:r>
          </a:p>
          <a:p>
            <a:pPr lvl="2" algn="just">
              <a:buClrTx/>
              <a:buFont typeface="Wingdings" panose="05000000000000000000" pitchFamily="2" charset="2"/>
              <a:buChar char="§"/>
            </a:pPr>
            <a:r>
              <a:rPr lang="es-ES" dirty="0" smtClean="0"/>
              <a:t>Es la complicación más habitual en obstetricia</a:t>
            </a:r>
          </a:p>
          <a:p>
            <a:pPr marL="548640" lvl="2" indent="0" algn="just">
              <a:buClrTx/>
              <a:buNone/>
            </a:pPr>
            <a:r>
              <a:rPr lang="es-ES" dirty="0" smtClean="0"/>
              <a:t>   En USA, 12.7</a:t>
            </a:r>
            <a:r>
              <a:rPr lang="es-ES" dirty="0"/>
              <a:t>% son partos prematuros (&lt;37 </a:t>
            </a:r>
            <a:r>
              <a:rPr lang="es-ES" dirty="0" err="1" smtClean="0"/>
              <a:t>wog</a:t>
            </a:r>
            <a:r>
              <a:rPr lang="es-ES" dirty="0" smtClean="0"/>
              <a:t>)</a:t>
            </a:r>
          </a:p>
          <a:p>
            <a:pPr marL="822960" lvl="3" indent="0" algn="just">
              <a:buClrTx/>
              <a:buNone/>
            </a:pPr>
            <a:r>
              <a:rPr lang="es-ES" dirty="0" smtClean="0"/>
              <a:t>2% muy prematuros (&lt;32 </a:t>
            </a:r>
            <a:r>
              <a:rPr lang="es-ES" dirty="0" err="1" smtClean="0"/>
              <a:t>wog</a:t>
            </a:r>
            <a:r>
              <a:rPr lang="es-ES" dirty="0" smtClean="0"/>
              <a:t>)</a:t>
            </a:r>
          </a:p>
          <a:p>
            <a:pPr lvl="2" algn="just">
              <a:buClrTx/>
              <a:buFont typeface="Wingdings" panose="05000000000000000000" pitchFamily="2" charset="2"/>
              <a:buChar char="§"/>
            </a:pPr>
            <a:r>
              <a:rPr lang="es-ES" dirty="0" smtClean="0"/>
              <a:t>Asociado al 85% de la mortalidad infantil, y al 50% de los desórdenes neurológicos infantiles</a:t>
            </a:r>
          </a:p>
          <a:p>
            <a:pPr lvl="2" algn="just">
              <a:buClrTx/>
              <a:buFont typeface="Wingdings" panose="05000000000000000000" pitchFamily="2" charset="2"/>
              <a:buChar char="§"/>
            </a:pPr>
            <a:r>
              <a:rPr lang="es-ES" dirty="0" smtClean="0"/>
              <a:t>Supone prolongadas estancias hospitalarias, y un coste económico muy elevado</a:t>
            </a:r>
          </a:p>
          <a:p>
            <a:pPr marL="548640" lvl="2" indent="0" algn="just">
              <a:buClrTx/>
              <a:buNone/>
            </a:pPr>
            <a:r>
              <a:rPr lang="es-ES" dirty="0"/>
              <a:t> </a:t>
            </a:r>
            <a:r>
              <a:rPr lang="es-ES" dirty="0" smtClean="0"/>
              <a:t>  </a:t>
            </a: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20460"/>
            <a:ext cx="2339293" cy="1824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5 Grupo"/>
          <p:cNvGrpSpPr>
            <a:grpSpLocks/>
          </p:cNvGrpSpPr>
          <p:nvPr/>
        </p:nvGrpSpPr>
        <p:grpSpPr bwMode="auto">
          <a:xfrm>
            <a:off x="753225" y="4251669"/>
            <a:ext cx="4676771" cy="2241176"/>
            <a:chOff x="1365674" y="2800350"/>
            <a:chExt cx="6183767" cy="3854495"/>
          </a:xfrm>
        </p:grpSpPr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2029829" y="2800350"/>
              <a:ext cx="5368901" cy="27411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V="1">
              <a:off x="2029829" y="2800350"/>
              <a:ext cx="1773" cy="2741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 flipV="1">
              <a:off x="3104318" y="2800350"/>
              <a:ext cx="0" cy="2741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V="1">
              <a:off x="4178807" y="2800350"/>
              <a:ext cx="1773" cy="2741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5251523" y="2800350"/>
              <a:ext cx="1774" cy="2741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flipV="1">
              <a:off x="6326012" y="2800350"/>
              <a:ext cx="1774" cy="2741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7398729" y="2800350"/>
              <a:ext cx="1773" cy="2741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4714279" y="4170900"/>
              <a:ext cx="1773" cy="2135"/>
            </a:xfrm>
            <a:prstGeom prst="rect">
              <a:avLst/>
            </a:prstGeom>
            <a:solidFill>
              <a:srgbClr val="BF2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2029829" y="3622254"/>
              <a:ext cx="3383046" cy="192133"/>
            </a:xfrm>
            <a:prstGeom prst="rect">
              <a:avLst/>
            </a:prstGeom>
            <a:solidFill>
              <a:srgbClr val="BF2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2035147" y="3626523"/>
              <a:ext cx="3374181" cy="183594"/>
            </a:xfrm>
            <a:prstGeom prst="rect">
              <a:avLst/>
            </a:prstGeom>
            <a:noFill/>
            <a:ln w="9525">
              <a:solidFill>
                <a:srgbClr val="BF2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2029829" y="4170900"/>
              <a:ext cx="4563920" cy="192133"/>
            </a:xfrm>
            <a:prstGeom prst="rect">
              <a:avLst/>
            </a:prstGeom>
            <a:solidFill>
              <a:srgbClr val="BF2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2035147" y="4177305"/>
              <a:ext cx="4555055" cy="181458"/>
            </a:xfrm>
            <a:prstGeom prst="rect">
              <a:avLst/>
            </a:prstGeom>
            <a:noFill/>
            <a:ln w="9525">
              <a:solidFill>
                <a:srgbClr val="BF2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2029829" y="4719547"/>
              <a:ext cx="4404343" cy="192133"/>
            </a:xfrm>
            <a:prstGeom prst="rect">
              <a:avLst/>
            </a:prstGeom>
            <a:solidFill>
              <a:srgbClr val="BF2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2035147" y="4723817"/>
              <a:ext cx="4391932" cy="183594"/>
            </a:xfrm>
            <a:prstGeom prst="rect">
              <a:avLst/>
            </a:prstGeom>
            <a:noFill/>
            <a:ln w="9525">
              <a:solidFill>
                <a:srgbClr val="BF2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2029829" y="5268194"/>
              <a:ext cx="4563920" cy="192133"/>
            </a:xfrm>
            <a:prstGeom prst="rect">
              <a:avLst/>
            </a:prstGeom>
            <a:solidFill>
              <a:srgbClr val="BF2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>
              <a:off x="2035147" y="5272463"/>
              <a:ext cx="4555055" cy="181460"/>
            </a:xfrm>
            <a:prstGeom prst="rect">
              <a:avLst/>
            </a:prstGeom>
            <a:noFill/>
            <a:ln w="9525">
              <a:solidFill>
                <a:srgbClr val="BF2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2029829" y="2883608"/>
              <a:ext cx="3920290" cy="192133"/>
            </a:xfrm>
            <a:prstGeom prst="rect">
              <a:avLst/>
            </a:prstGeom>
            <a:solidFill>
              <a:srgbClr val="004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8" name="Rectangle 29"/>
            <p:cNvSpPr>
              <a:spLocks noChangeArrowheads="1"/>
            </p:cNvSpPr>
            <p:nvPr/>
          </p:nvSpPr>
          <p:spPr bwMode="auto">
            <a:xfrm>
              <a:off x="2035147" y="2887878"/>
              <a:ext cx="3909653" cy="1814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9" name="Rectangle 30"/>
            <p:cNvSpPr>
              <a:spLocks noChangeArrowheads="1"/>
            </p:cNvSpPr>
            <p:nvPr/>
          </p:nvSpPr>
          <p:spPr bwMode="auto">
            <a:xfrm>
              <a:off x="2029829" y="3430120"/>
              <a:ext cx="2900767" cy="192133"/>
            </a:xfrm>
            <a:prstGeom prst="rect">
              <a:avLst/>
            </a:prstGeom>
            <a:solidFill>
              <a:srgbClr val="004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2035147" y="3434390"/>
              <a:ext cx="2890128" cy="1835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>
              <a:off x="2029829" y="3980902"/>
              <a:ext cx="2202171" cy="189998"/>
            </a:xfrm>
            <a:prstGeom prst="rect">
              <a:avLst/>
            </a:prstGeom>
            <a:solidFill>
              <a:srgbClr val="004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2035147" y="3985172"/>
              <a:ext cx="2191533" cy="1814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>
              <a:off x="2029829" y="4527414"/>
              <a:ext cx="1719892" cy="194267"/>
            </a:xfrm>
            <a:prstGeom prst="rect">
              <a:avLst/>
            </a:prstGeom>
            <a:solidFill>
              <a:srgbClr val="004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>
              <a:off x="2035147" y="4531684"/>
              <a:ext cx="1707481" cy="1835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>
              <a:off x="2029829" y="5076060"/>
              <a:ext cx="484052" cy="192133"/>
            </a:xfrm>
            <a:prstGeom prst="rect">
              <a:avLst/>
            </a:prstGeom>
            <a:solidFill>
              <a:srgbClr val="004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>
              <a:off x="2035147" y="5082466"/>
              <a:ext cx="473414" cy="179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>
              <a:off x="6029908" y="2907091"/>
              <a:ext cx="170216" cy="183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73</a:t>
              </a:r>
              <a:endParaRPr lang="es-E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>
              <a:off x="5010384" y="3455738"/>
              <a:ext cx="170216" cy="185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54</a:t>
              </a:r>
              <a:endParaRPr lang="es-E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>
              <a:off x="4311788" y="4004384"/>
              <a:ext cx="170216" cy="183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41</a:t>
              </a:r>
              <a:endParaRPr lang="es-E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>
              <a:off x="3829509" y="4550897"/>
              <a:ext cx="170216" cy="185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32</a:t>
              </a:r>
              <a:endParaRPr lang="es-E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>
              <a:off x="2593670" y="5101678"/>
              <a:ext cx="85108" cy="183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9</a:t>
              </a:r>
              <a:endParaRPr lang="es-E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>
              <a:off x="5492663" y="3645736"/>
              <a:ext cx="170216" cy="185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63</a:t>
              </a:r>
              <a:endParaRPr lang="es-E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>
              <a:off x="6673537" y="4194383"/>
              <a:ext cx="170216" cy="183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85</a:t>
              </a:r>
              <a:endParaRPr lang="es-E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>
              <a:off x="6513959" y="4743030"/>
              <a:ext cx="170216" cy="185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82</a:t>
              </a:r>
              <a:endParaRPr lang="es-E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>
              <a:off x="6673537" y="5291677"/>
              <a:ext cx="170216" cy="185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85</a:t>
              </a:r>
              <a:endParaRPr lang="es-E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6" name="Line 47"/>
            <p:cNvSpPr>
              <a:spLocks noChangeShapeType="1"/>
            </p:cNvSpPr>
            <p:nvPr/>
          </p:nvSpPr>
          <p:spPr bwMode="auto">
            <a:xfrm>
              <a:off x="2029829" y="5541450"/>
              <a:ext cx="5368901" cy="2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7" name="Line 48"/>
            <p:cNvSpPr>
              <a:spLocks noChangeShapeType="1"/>
            </p:cNvSpPr>
            <p:nvPr/>
          </p:nvSpPr>
          <p:spPr bwMode="auto">
            <a:xfrm flipV="1">
              <a:off x="7398729" y="2800350"/>
              <a:ext cx="1773" cy="274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8" name="Line 49"/>
            <p:cNvSpPr>
              <a:spLocks noChangeShapeType="1"/>
            </p:cNvSpPr>
            <p:nvPr/>
          </p:nvSpPr>
          <p:spPr bwMode="auto">
            <a:xfrm flipH="1">
              <a:off x="2029829" y="2800350"/>
              <a:ext cx="5368901" cy="2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9" name="Line 50"/>
            <p:cNvSpPr>
              <a:spLocks noChangeShapeType="1"/>
            </p:cNvSpPr>
            <p:nvPr/>
          </p:nvSpPr>
          <p:spPr bwMode="auto">
            <a:xfrm>
              <a:off x="2029829" y="2800350"/>
              <a:ext cx="1773" cy="274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>
              <a:off x="1769185" y="3001022"/>
              <a:ext cx="200359" cy="21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23</a:t>
              </a:r>
              <a:endParaRPr lang="es-E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>
              <a:off x="1769185" y="3551804"/>
              <a:ext cx="200359" cy="21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24</a:t>
              </a:r>
              <a:endParaRPr lang="es-E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>
              <a:off x="1769185" y="4098316"/>
              <a:ext cx="200359" cy="21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25</a:t>
              </a:r>
              <a:endParaRPr lang="es-E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>
              <a:off x="1769185" y="4649098"/>
              <a:ext cx="200359" cy="213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26</a:t>
              </a:r>
              <a:endParaRPr lang="es-E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>
              <a:off x="1769185" y="5195610"/>
              <a:ext cx="200359" cy="21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27</a:t>
              </a:r>
              <a:endParaRPr lang="es-E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rot="16200000">
              <a:off x="509965" y="5017073"/>
              <a:ext cx="1927734" cy="216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Edad gestacional </a:t>
              </a:r>
              <a:r>
                <a:rPr lang="es-ES" sz="14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sem</a:t>
              </a:r>
              <a:r>
                <a:rPr lang="es-E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.</a:t>
              </a:r>
              <a:endPara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>
              <a:off x="1996139" y="5626842"/>
              <a:ext cx="85108" cy="183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0</a:t>
              </a:r>
              <a:endParaRPr lang="es-E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>
              <a:off x="3033395" y="5626842"/>
              <a:ext cx="170216" cy="183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20</a:t>
              </a:r>
              <a:endParaRPr lang="es-E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>
              <a:off x="4107884" y="5626842"/>
              <a:ext cx="170216" cy="183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40</a:t>
              </a:r>
              <a:endParaRPr lang="es-E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>
              <a:off x="5182373" y="5626842"/>
              <a:ext cx="140073" cy="153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60</a:t>
              </a: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>
              <a:off x="6255089" y="5626842"/>
              <a:ext cx="170216" cy="183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80</a:t>
              </a:r>
              <a:endParaRPr lang="es-E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>
              <a:off x="7294117" y="5626842"/>
              <a:ext cx="255324" cy="183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100</a:t>
              </a:r>
              <a:endParaRPr lang="es-E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>
              <a:off x="4648674" y="5639651"/>
              <a:ext cx="202132" cy="273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%</a:t>
              </a:r>
              <a:endParaRPr lang="es-E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>
              <a:off x="2361395" y="6096501"/>
              <a:ext cx="4485905" cy="1899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4" name="Rectangle 66"/>
            <p:cNvSpPr>
              <a:spLocks noChangeArrowheads="1"/>
            </p:cNvSpPr>
            <p:nvPr/>
          </p:nvSpPr>
          <p:spPr bwMode="auto">
            <a:xfrm>
              <a:off x="2210683" y="6019648"/>
              <a:ext cx="849307" cy="185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s-ES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  </a:t>
              </a:r>
              <a:r>
                <a:rPr lang="es-ES" sz="12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Mortalidad</a:t>
              </a:r>
              <a:endParaRPr lang="es-E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5" name="Rectangle 67"/>
            <p:cNvSpPr>
              <a:spLocks noChangeArrowheads="1"/>
            </p:cNvSpPr>
            <p:nvPr/>
          </p:nvSpPr>
          <p:spPr bwMode="auto">
            <a:xfrm>
              <a:off x="3581277" y="6019648"/>
              <a:ext cx="3567957" cy="635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es-E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  Supervivencia sin secuelas moderadas o severas</a:t>
              </a:r>
              <a:endPara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6" name="Rectangle 68"/>
            <p:cNvSpPr>
              <a:spLocks noChangeArrowheads="1"/>
            </p:cNvSpPr>
            <p:nvPr/>
          </p:nvSpPr>
          <p:spPr bwMode="auto">
            <a:xfrm>
              <a:off x="1981955" y="6096501"/>
              <a:ext cx="113477" cy="74719"/>
            </a:xfrm>
            <a:prstGeom prst="rect">
              <a:avLst/>
            </a:prstGeom>
            <a:solidFill>
              <a:srgbClr val="004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7" name="Rectangle 70"/>
            <p:cNvSpPr>
              <a:spLocks noChangeArrowheads="1"/>
            </p:cNvSpPr>
            <p:nvPr/>
          </p:nvSpPr>
          <p:spPr bwMode="auto">
            <a:xfrm>
              <a:off x="3352550" y="6096501"/>
              <a:ext cx="115250" cy="74719"/>
            </a:xfrm>
            <a:prstGeom prst="rect">
              <a:avLst/>
            </a:prstGeom>
            <a:solidFill>
              <a:srgbClr val="BF2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98" name="64 Rectángulo"/>
          <p:cNvSpPr>
            <a:spLocks noChangeArrowheads="1"/>
          </p:cNvSpPr>
          <p:nvPr/>
        </p:nvSpPr>
        <p:spPr bwMode="auto">
          <a:xfrm>
            <a:off x="758112" y="3904630"/>
            <a:ext cx="53101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" altLang="es-ES" sz="1600" b="1" dirty="0"/>
              <a:t>Prematuridad extrema H.U. La FE. 2000 – 2004</a:t>
            </a:r>
            <a:endParaRPr lang="es-ES" altLang="es-ES" sz="1600" dirty="0"/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536072"/>
              </p:ext>
            </p:extLst>
          </p:nvPr>
        </p:nvGraphicFramePr>
        <p:xfrm>
          <a:off x="5724128" y="4073907"/>
          <a:ext cx="2914824" cy="233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Imagen" r:id="rId8" imgW="5352585" imgH="4282068" progId="StaticMetafile">
                  <p:embed/>
                </p:oleObj>
              </mc:Choice>
              <mc:Fallback>
                <p:oleObj name="Imagen" r:id="rId8" imgW="5352585" imgH="4282068" progId="StaticMetafil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073907"/>
                        <a:ext cx="2914824" cy="2331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02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3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064" y="3238390"/>
            <a:ext cx="2191101" cy="1671034"/>
          </a:xfrm>
          <a:prstGeom prst="rect">
            <a:avLst/>
          </a:prstGeom>
        </p:spPr>
      </p:pic>
      <p:sp>
        <p:nvSpPr>
          <p:cNvPr id="13" name="2 Marcador de contenido"/>
          <p:cNvSpPr>
            <a:spLocks/>
          </p:cNvSpPr>
          <p:nvPr/>
        </p:nvSpPr>
        <p:spPr bwMode="auto">
          <a:xfrm>
            <a:off x="333104" y="1340768"/>
            <a:ext cx="8229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>
                <a:latin typeface="+mn-lt"/>
              </a:rPr>
              <a:t>Monitorización de la Dinámica Uterina </a:t>
            </a:r>
            <a:r>
              <a:rPr lang="es-ES_tradnl" altLang="es-ES" sz="1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[Garfield, 2007]</a:t>
            </a:r>
            <a:endParaRPr lang="es-ES" altLang="es-ES" sz="1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>
                <a:latin typeface="+mn-lt"/>
              </a:rPr>
              <a:t> Presión Intrauterina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>
                <a:latin typeface="+mn-lt"/>
              </a:rPr>
              <a:t>Medida directa y precisa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>
                <a:latin typeface="+mn-lt"/>
              </a:rPr>
              <a:t>‘Libre’ de interferencias fisiológicas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>
                <a:latin typeface="+mn-lt"/>
              </a:rPr>
              <a:t>Necesaria ruptura de membranas</a:t>
            </a:r>
          </a:p>
        </p:txBody>
      </p:sp>
      <p:sp>
        <p:nvSpPr>
          <p:cNvPr id="14" name="13 Cerrar llave"/>
          <p:cNvSpPr/>
          <p:nvPr/>
        </p:nvSpPr>
        <p:spPr>
          <a:xfrm>
            <a:off x="5868144" y="2204864"/>
            <a:ext cx="73025" cy="79216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 sz="1800"/>
          </a:p>
        </p:txBody>
      </p: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300192" y="2372345"/>
            <a:ext cx="212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" altLang="es-ES" b="1" dirty="0">
                <a:solidFill>
                  <a:srgbClr val="CC0000"/>
                </a:solidFill>
              </a:rPr>
              <a:t>Gold </a:t>
            </a:r>
            <a:r>
              <a:rPr lang="es-ES" altLang="es-ES" b="1" dirty="0" err="1">
                <a:solidFill>
                  <a:srgbClr val="CC0000"/>
                </a:solidFill>
              </a:rPr>
              <a:t>Stándard</a:t>
            </a:r>
            <a:endParaRPr lang="es-ES" altLang="es-ES" b="1" dirty="0">
              <a:solidFill>
                <a:srgbClr val="CC0000"/>
              </a:solidFill>
            </a:endParaRPr>
          </a:p>
        </p:txBody>
      </p:sp>
      <p:pic>
        <p:nvPicPr>
          <p:cNvPr id="18" name="Picture 4" descr="Internal Fetal Monitor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4"/>
          <a:stretch>
            <a:fillRect/>
          </a:stretch>
        </p:blipFill>
        <p:spPr bwMode="auto">
          <a:xfrm>
            <a:off x="958007" y="3486944"/>
            <a:ext cx="3527425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 descr="http://www.kentecmedical.com/img/ClinicalInnKoalaIUPCwKoala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157" y="4575969"/>
            <a:ext cx="201612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55" b="38576"/>
          <a:stretch>
            <a:fillRect/>
          </a:stretch>
        </p:blipFill>
        <p:spPr bwMode="auto">
          <a:xfrm>
            <a:off x="5171232" y="3456781"/>
            <a:ext cx="313055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80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5.18039E-7 L -0.34652 -0.04232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6" y="-2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67345E-6 L -0.38003 0.12304 " pathEditMode="relative" rAng="0" ptsTypes="AA">
                                      <p:cBhvr>
                                        <p:cTn id="47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61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4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064" y="3238390"/>
            <a:ext cx="2191101" cy="1671034"/>
          </a:xfrm>
          <a:prstGeom prst="rect">
            <a:avLst/>
          </a:prstGeom>
        </p:spPr>
      </p:pic>
      <p:sp>
        <p:nvSpPr>
          <p:cNvPr id="13" name="2 Marcador de contenido"/>
          <p:cNvSpPr>
            <a:spLocks/>
          </p:cNvSpPr>
          <p:nvPr/>
        </p:nvSpPr>
        <p:spPr bwMode="auto">
          <a:xfrm>
            <a:off x="333104" y="1340768"/>
            <a:ext cx="8229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>
                <a:latin typeface="+mn-lt"/>
              </a:rPr>
              <a:t>Monitorización de la Dinámica Uterina </a:t>
            </a:r>
            <a:r>
              <a:rPr lang="es-ES_tradnl" altLang="es-ES" sz="1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[Garfield, 2007]</a:t>
            </a:r>
            <a:endParaRPr lang="es-ES" altLang="es-ES" sz="1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 smtClean="0">
                <a:latin typeface="+mn-lt"/>
              </a:rPr>
              <a:t>TOCO externo</a:t>
            </a:r>
            <a:endParaRPr lang="es-ES" altLang="es-ES" sz="2000" dirty="0">
              <a:latin typeface="+mn-lt"/>
            </a:endParaRPr>
          </a:p>
          <a:p>
            <a:pPr marL="1257300" lvl="2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>
                <a:latin typeface="+mn-lt"/>
              </a:rPr>
              <a:t>Medida </a:t>
            </a:r>
            <a:r>
              <a:rPr lang="es-ES" altLang="es-ES" sz="2000" dirty="0" smtClean="0">
                <a:latin typeface="+mn-lt"/>
              </a:rPr>
              <a:t>no-invasiva</a:t>
            </a:r>
            <a:endParaRPr lang="es-ES" altLang="es-ES" sz="2000" dirty="0">
              <a:latin typeface="+mn-lt"/>
            </a:endParaRPr>
          </a:p>
          <a:p>
            <a:pPr marL="1257300" lvl="2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 smtClean="0">
                <a:latin typeface="+mn-lt"/>
              </a:rPr>
              <a:t>Permite determinar ritmos contracciones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 smtClean="0">
                <a:latin typeface="+mn-lt"/>
              </a:rPr>
              <a:t>Afectado por movimientos del feto o madre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 smtClean="0">
                <a:latin typeface="+mn-lt"/>
              </a:rPr>
              <a:t>Influencia de presión al colocar la sonda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 smtClean="0">
                <a:latin typeface="+mn-lt"/>
              </a:rPr>
              <a:t>No se distinguen contracciones </a:t>
            </a:r>
            <a:r>
              <a:rPr lang="es-ES" altLang="es-ES" sz="2000" i="1" dirty="0" smtClean="0">
                <a:latin typeface="+mn-lt"/>
              </a:rPr>
              <a:t>efectivas</a:t>
            </a:r>
            <a:r>
              <a:rPr lang="es-ES" altLang="es-ES" sz="2000" dirty="0" smtClean="0">
                <a:latin typeface="+mn-lt"/>
              </a:rPr>
              <a:t> de </a:t>
            </a:r>
            <a:r>
              <a:rPr lang="es-ES" altLang="es-ES" sz="2000" i="1" dirty="0" smtClean="0">
                <a:latin typeface="+mn-lt"/>
              </a:rPr>
              <a:t>no-efectivas</a:t>
            </a:r>
            <a:endParaRPr lang="es-ES" altLang="es-ES" sz="2000" i="1" dirty="0">
              <a:latin typeface="+mn-lt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70" r="11246"/>
          <a:stretch/>
        </p:blipFill>
        <p:spPr bwMode="auto">
          <a:xfrm>
            <a:off x="6011863" y="1701056"/>
            <a:ext cx="313213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http://smlpx.mobi/_tn/std/medicine/_more2005/_more12/foetal-fetal-monitoring-CTG-cardiotocograph-heartbeat-heart-beat-uterine-activity-chart-antenatal-antepartum-session-in-examination-room-transducers-on-abdomen-handheld-foetal-activity-button-for-mother-BPM-and-TOCO-display-3-DH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58" y="4873267"/>
            <a:ext cx="1776413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http://www.foremostequipment.com/thumb.cgi?w=100&amp;h=110&amp;img=graphics/BionetFC-700-Doppler-Probe-UC-TOCO-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559" y="5108217"/>
            <a:ext cx="10795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68"/>
          <a:stretch>
            <a:fillRect/>
          </a:stretch>
        </p:blipFill>
        <p:spPr bwMode="auto">
          <a:xfrm>
            <a:off x="4932040" y="4757380"/>
            <a:ext cx="374332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99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42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5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Adquisición de datos</a:t>
            </a:r>
            <a:endParaRPr lang="es-ES" sz="3200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064" y="3238390"/>
            <a:ext cx="2191101" cy="1671034"/>
          </a:xfrm>
          <a:prstGeom prst="rect">
            <a:avLst/>
          </a:prstGeom>
        </p:spPr>
      </p:pic>
      <p:sp>
        <p:nvSpPr>
          <p:cNvPr id="14" name="2 Marcador de contenido"/>
          <p:cNvSpPr>
            <a:spLocks/>
          </p:cNvSpPr>
          <p:nvPr/>
        </p:nvSpPr>
        <p:spPr bwMode="auto">
          <a:xfrm>
            <a:off x="333104" y="1340768"/>
            <a:ext cx="881089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>
                <a:latin typeface="+mn-lt"/>
              </a:rPr>
              <a:t>Monitorización de la Dinámica Uterina </a:t>
            </a:r>
            <a:r>
              <a:rPr lang="es-ES_tradnl" altLang="es-ES" sz="1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[Garfield, 2007]</a:t>
            </a:r>
            <a:endParaRPr lang="es-ES" altLang="es-ES" sz="1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 err="1" smtClean="0">
                <a:latin typeface="+mn-lt"/>
              </a:rPr>
              <a:t>Electrohisterograma</a:t>
            </a:r>
            <a:r>
              <a:rPr lang="es-ES" altLang="es-ES" sz="2000" dirty="0" smtClean="0">
                <a:latin typeface="+mn-lt"/>
              </a:rPr>
              <a:t> (EHG): actividad eléctrica uterina en superficie</a:t>
            </a:r>
            <a:endParaRPr lang="es-ES" altLang="es-ES" sz="2000" dirty="0">
              <a:latin typeface="+mn-lt"/>
            </a:endParaRPr>
          </a:p>
          <a:p>
            <a:pPr marL="1257300" lvl="2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>
                <a:latin typeface="+mn-lt"/>
              </a:rPr>
              <a:t>Medida </a:t>
            </a:r>
            <a:r>
              <a:rPr lang="es-ES" altLang="es-ES" sz="2000" dirty="0" smtClean="0">
                <a:latin typeface="+mn-lt"/>
              </a:rPr>
              <a:t>no-invasiva</a:t>
            </a:r>
            <a:endParaRPr lang="es-ES" altLang="es-ES" sz="2000" dirty="0">
              <a:latin typeface="+mn-lt"/>
            </a:endParaRPr>
          </a:p>
          <a:p>
            <a:pPr marL="1257300" lvl="2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 smtClean="0">
                <a:latin typeface="+mn-lt"/>
              </a:rPr>
              <a:t>Permite determinar ritmos contracciones</a:t>
            </a:r>
          </a:p>
          <a:p>
            <a:pPr marL="1714500" lvl="3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 smtClean="0">
                <a:latin typeface="+mn-lt"/>
              </a:rPr>
              <a:t>Afectado por movimientos del feto o madre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 smtClean="0">
                <a:solidFill>
                  <a:srgbClr val="C00000"/>
                </a:solidFill>
                <a:latin typeface="+mn-lt"/>
              </a:rPr>
              <a:t>SI</a:t>
            </a:r>
            <a:r>
              <a:rPr lang="es-ES" altLang="es-ES" sz="2000" dirty="0" smtClean="0">
                <a:latin typeface="+mn-lt"/>
              </a:rPr>
              <a:t> se distinguen contracciones </a:t>
            </a:r>
            <a:r>
              <a:rPr lang="es-ES" altLang="es-ES" sz="2000" i="1" dirty="0" smtClean="0">
                <a:latin typeface="+mn-lt"/>
              </a:rPr>
              <a:t>efectivas</a:t>
            </a:r>
            <a:r>
              <a:rPr lang="es-ES" altLang="es-ES" sz="2000" dirty="0" smtClean="0">
                <a:latin typeface="+mn-lt"/>
              </a:rPr>
              <a:t> de </a:t>
            </a:r>
            <a:r>
              <a:rPr lang="es-ES" altLang="es-ES" sz="2000" i="1" dirty="0" smtClean="0">
                <a:latin typeface="+mn-lt"/>
              </a:rPr>
              <a:t>no-efectivas</a:t>
            </a:r>
            <a:endParaRPr lang="es-ES" altLang="es-ES" sz="2000" i="1" dirty="0">
              <a:latin typeface="+mn-lt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24"/>
          <a:stretch>
            <a:fillRect/>
          </a:stretch>
        </p:blipFill>
        <p:spPr bwMode="auto">
          <a:xfrm>
            <a:off x="4932040" y="3591555"/>
            <a:ext cx="3529012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" b="40247"/>
          <a:stretch>
            <a:fillRect/>
          </a:stretch>
        </p:blipFill>
        <p:spPr bwMode="auto">
          <a:xfrm>
            <a:off x="1854101" y="3606388"/>
            <a:ext cx="140335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5 Grupo"/>
          <p:cNvGrpSpPr/>
          <p:nvPr/>
        </p:nvGrpSpPr>
        <p:grpSpPr>
          <a:xfrm>
            <a:off x="611560" y="4813750"/>
            <a:ext cx="3743325" cy="1660949"/>
            <a:chOff x="1403648" y="4681186"/>
            <a:chExt cx="3743325" cy="1660949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839" b="7956"/>
            <a:stretch/>
          </p:blipFill>
          <p:spPr bwMode="auto">
            <a:xfrm>
              <a:off x="1403648" y="4704715"/>
              <a:ext cx="3743325" cy="163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1 Rectángulo"/>
            <p:cNvSpPr/>
            <p:nvPr/>
          </p:nvSpPr>
          <p:spPr>
            <a:xfrm>
              <a:off x="3059832" y="4681186"/>
              <a:ext cx="57606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68"/>
          <a:stretch>
            <a:fillRect/>
          </a:stretch>
        </p:blipFill>
        <p:spPr bwMode="auto">
          <a:xfrm>
            <a:off x="4932040" y="4909424"/>
            <a:ext cx="374332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33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6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Introducción</a:t>
            </a:r>
            <a:endParaRPr lang="es-ES" sz="3200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064" y="3238390"/>
            <a:ext cx="2191101" cy="1671034"/>
          </a:xfrm>
          <a:prstGeom prst="rect">
            <a:avLst/>
          </a:prstGeom>
        </p:spPr>
      </p:pic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1888074" y="1844824"/>
            <a:ext cx="5072062" cy="1852612"/>
            <a:chOff x="930" y="803"/>
            <a:chExt cx="3195" cy="1167"/>
          </a:xfrm>
        </p:grpSpPr>
        <p:pic>
          <p:nvPicPr>
            <p:cNvPr id="20" name="Picture 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915" r="-1204" b="62808"/>
            <a:stretch>
              <a:fillRect/>
            </a:stretch>
          </p:blipFill>
          <p:spPr bwMode="auto">
            <a:xfrm>
              <a:off x="930" y="803"/>
              <a:ext cx="3195" cy="8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283" r="-983" b="-1367"/>
            <a:stretch>
              <a:fillRect/>
            </a:stretch>
          </p:blipFill>
          <p:spPr bwMode="auto">
            <a:xfrm>
              <a:off x="930" y="1661"/>
              <a:ext cx="3188" cy="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2 Marcador de contenido"/>
          <p:cNvSpPr txBox="1">
            <a:spLocks/>
          </p:cNvSpPr>
          <p:nvPr/>
        </p:nvSpPr>
        <p:spPr>
          <a:xfrm>
            <a:off x="333104" y="1340768"/>
            <a:ext cx="8055320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ClrTx/>
              <a:buFont typeface="Wingdings" panose="05000000000000000000" pitchFamily="2" charset="2"/>
              <a:buChar char="§"/>
            </a:pPr>
            <a:r>
              <a:rPr lang="es-ES" dirty="0" smtClean="0"/>
              <a:t>Evolución a lo largo del embarazo</a:t>
            </a:r>
          </a:p>
          <a:p>
            <a:pPr lvl="1" algn="just">
              <a:buClrTx/>
              <a:buFont typeface="Wingdings" panose="05000000000000000000" pitchFamily="2" charset="2"/>
              <a:buChar char="§"/>
            </a:pPr>
            <a:endParaRPr lang="es-ES" dirty="0"/>
          </a:p>
          <a:p>
            <a:pPr lvl="1" algn="just">
              <a:buClrTx/>
              <a:buFont typeface="Wingdings" panose="05000000000000000000" pitchFamily="2" charset="2"/>
              <a:buChar char="§"/>
            </a:pPr>
            <a:endParaRPr lang="es-ES" dirty="0" smtClean="0"/>
          </a:p>
          <a:p>
            <a:pPr lvl="1" algn="just">
              <a:buClrTx/>
              <a:buFont typeface="Wingdings" panose="05000000000000000000" pitchFamily="2" charset="2"/>
              <a:buChar char="§"/>
            </a:pPr>
            <a:endParaRPr lang="es-ES" dirty="0"/>
          </a:p>
          <a:p>
            <a:pPr lvl="1" algn="just">
              <a:buClrTx/>
              <a:buFont typeface="Wingdings" panose="05000000000000000000" pitchFamily="2" charset="2"/>
              <a:buChar char="§"/>
            </a:pPr>
            <a:endParaRPr lang="es-ES" dirty="0" smtClean="0"/>
          </a:p>
          <a:p>
            <a:pPr lvl="1" algn="just">
              <a:buClrTx/>
              <a:buFont typeface="Wingdings" panose="05000000000000000000" pitchFamily="2" charset="2"/>
              <a:buChar char="§"/>
            </a:pPr>
            <a:endParaRPr lang="es-ES" dirty="0"/>
          </a:p>
          <a:p>
            <a:pPr lvl="1" algn="just">
              <a:buClrTx/>
              <a:buFont typeface="Wingdings" panose="05000000000000000000" pitchFamily="2" charset="2"/>
              <a:buChar char="§"/>
            </a:pPr>
            <a:endParaRPr lang="es-ES" dirty="0" smtClean="0"/>
          </a:p>
          <a:p>
            <a:pPr lvl="1" algn="just">
              <a:buClrTx/>
              <a:buFont typeface="Wingdings" panose="05000000000000000000" pitchFamily="2" charset="2"/>
              <a:buChar char="§"/>
            </a:pPr>
            <a:r>
              <a:rPr lang="es-ES" dirty="0" smtClean="0"/>
              <a:t>Cambios fisiológicos en las señales EHG</a:t>
            </a:r>
          </a:p>
          <a:p>
            <a:pPr lvl="2" algn="just">
              <a:buClrTx/>
              <a:buFont typeface="Wingdings" panose="05000000000000000000" pitchFamily="2" charset="2"/>
              <a:buChar char="§"/>
            </a:pPr>
            <a:r>
              <a:rPr lang="es-ES" dirty="0" smtClean="0">
                <a:sym typeface="Symbol"/>
              </a:rPr>
              <a:t> Amplitud</a:t>
            </a:r>
          </a:p>
          <a:p>
            <a:pPr lvl="2" algn="just">
              <a:buClrTx/>
              <a:buFont typeface="Wingdings" panose="05000000000000000000" pitchFamily="2" charset="2"/>
              <a:buChar char="§"/>
            </a:pPr>
            <a:r>
              <a:rPr lang="es-ES" dirty="0" smtClean="0">
                <a:sym typeface="Symbol"/>
              </a:rPr>
              <a:t> Duración de contracciones</a:t>
            </a:r>
          </a:p>
          <a:p>
            <a:pPr lvl="2" algn="just">
              <a:buClrTx/>
              <a:buFont typeface="Wingdings" panose="05000000000000000000" pitchFamily="2" charset="2"/>
              <a:buChar char="§"/>
            </a:pPr>
            <a:r>
              <a:rPr lang="es-ES" dirty="0" smtClean="0">
                <a:sym typeface="Symbol"/>
              </a:rPr>
              <a:t> nº de CT/h (0.5-6 CT/h durante el embarazo vs. Máximo de 18 CT/h durante el parto)</a:t>
            </a:r>
          </a:p>
          <a:p>
            <a:pPr lvl="2" algn="just">
              <a:buClrTx/>
              <a:buFont typeface="Wingdings" panose="05000000000000000000" pitchFamily="2" charset="2"/>
              <a:buChar char="§"/>
            </a:pPr>
            <a:r>
              <a:rPr lang="es-ES" dirty="0" smtClean="0">
                <a:sym typeface="Symbol"/>
              </a:rPr>
              <a:t>Desplazamiento del contenido espectral hacia altas frecuencias</a:t>
            </a:r>
            <a:endParaRPr lang="es-ES" dirty="0" smtClean="0"/>
          </a:p>
          <a:p>
            <a:pPr marL="548640" lvl="2" indent="0" algn="just">
              <a:buClrTx/>
              <a:buNone/>
            </a:pPr>
            <a:r>
              <a:rPr lang="es-ES" dirty="0" smtClean="0"/>
              <a:t>   </a:t>
            </a:r>
          </a:p>
        </p:txBody>
      </p:sp>
      <p:sp>
        <p:nvSpPr>
          <p:cNvPr id="2" name="1 Rectángulo redondeado"/>
          <p:cNvSpPr/>
          <p:nvPr/>
        </p:nvSpPr>
        <p:spPr>
          <a:xfrm>
            <a:off x="4572000" y="2525861"/>
            <a:ext cx="1080120" cy="61510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7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Adquisición de datos</a:t>
            </a:r>
            <a:endParaRPr lang="es-ES" sz="3200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064" y="3238390"/>
            <a:ext cx="2191101" cy="1671034"/>
          </a:xfrm>
          <a:prstGeom prst="rect">
            <a:avLst/>
          </a:prstGeom>
        </p:spPr>
      </p:pic>
      <p:sp>
        <p:nvSpPr>
          <p:cNvPr id="16" name="5 Marcador de contenido"/>
          <p:cNvSpPr>
            <a:spLocks/>
          </p:cNvSpPr>
          <p:nvPr/>
        </p:nvSpPr>
        <p:spPr bwMode="auto">
          <a:xfrm>
            <a:off x="683568" y="1349653"/>
            <a:ext cx="8229600" cy="132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lvl="1" indent="-342900"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 smtClean="0">
                <a:latin typeface="+mn-lt"/>
              </a:rPr>
              <a:t>Registro simultáneo de la presión intrauterina y la actividad eléctrica del útero en superficie e interno </a:t>
            </a:r>
            <a:r>
              <a:rPr lang="es-ES" altLang="es-E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[</a:t>
            </a:r>
            <a:r>
              <a:rPr lang="es-ES" altLang="es-ES" sz="1400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Buhischi</a:t>
            </a:r>
            <a:r>
              <a:rPr lang="es-ES" altLang="es-E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1996</a:t>
            </a:r>
            <a:r>
              <a:rPr lang="es-ES" altLang="es-ES" sz="14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]</a:t>
            </a:r>
            <a:endParaRPr lang="es-ES" altLang="es-ES" sz="2000" dirty="0" smtClean="0">
              <a:latin typeface="+mn-lt"/>
            </a:endParaRP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 smtClean="0">
                <a:latin typeface="+mn-lt"/>
                <a:sym typeface="Symbol"/>
              </a:rPr>
              <a:t> Amplitud, contracciones más intensas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>
                <a:latin typeface="+mn-lt"/>
                <a:sym typeface="Symbol"/>
              </a:rPr>
              <a:t> </a:t>
            </a:r>
            <a:r>
              <a:rPr lang="es-ES" altLang="es-ES" sz="2000" dirty="0" smtClean="0">
                <a:latin typeface="+mn-lt"/>
                <a:sym typeface="Symbol"/>
              </a:rPr>
              <a:t>nº de CT/h, contracciones regulares durante el parto</a:t>
            </a:r>
            <a:endParaRPr lang="es-ES" altLang="es-ES" sz="2000" dirty="0">
              <a:latin typeface="+mn-lt"/>
              <a:sym typeface="Symbol"/>
            </a:endParaRPr>
          </a:p>
          <a:p>
            <a:pPr marL="457200" lvl="1" indent="0" eaLnBrk="1" hangingPunct="1">
              <a:buClr>
                <a:schemeClr val="tx1"/>
              </a:buClr>
            </a:pPr>
            <a:r>
              <a:rPr lang="es-ES" altLang="es-ES" sz="2000" dirty="0" smtClean="0">
                <a:latin typeface="+mn-lt"/>
              </a:rPr>
              <a:t> </a:t>
            </a:r>
            <a:r>
              <a:rPr lang="es-ES" altLang="es-ES" sz="2800" dirty="0" smtClean="0">
                <a:latin typeface="+mj-lt"/>
              </a:rPr>
              <a:t>  </a:t>
            </a:r>
            <a:endParaRPr lang="es-ES" altLang="es-E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1221730" y="2673746"/>
            <a:ext cx="7691438" cy="4211638"/>
            <a:chOff x="394" y="1165"/>
            <a:chExt cx="4845" cy="2653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" y="1165"/>
              <a:ext cx="4085" cy="2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10 CuadroTexto"/>
            <p:cNvSpPr txBox="1">
              <a:spLocks noChangeArrowheads="1"/>
            </p:cNvSpPr>
            <p:nvPr/>
          </p:nvSpPr>
          <p:spPr bwMode="auto">
            <a:xfrm>
              <a:off x="709" y="1425"/>
              <a:ext cx="5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" altLang="es-ES" sz="1600"/>
                <a:t>Uterus</a:t>
              </a:r>
            </a:p>
          </p:txBody>
        </p:sp>
        <p:sp>
          <p:nvSpPr>
            <p:cNvPr id="26" name="11 CuadroTexto"/>
            <p:cNvSpPr txBox="1">
              <a:spLocks noChangeArrowheads="1"/>
            </p:cNvSpPr>
            <p:nvPr/>
          </p:nvSpPr>
          <p:spPr bwMode="auto">
            <a:xfrm>
              <a:off x="619" y="1695"/>
              <a:ext cx="67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" altLang="es-ES" sz="1600"/>
                <a:t>Surface</a:t>
              </a:r>
            </a:p>
          </p:txBody>
        </p:sp>
        <p:sp>
          <p:nvSpPr>
            <p:cNvPr id="27" name="13 CuadroTexto"/>
            <p:cNvSpPr txBox="1">
              <a:spLocks noChangeArrowheads="1"/>
            </p:cNvSpPr>
            <p:nvPr/>
          </p:nvSpPr>
          <p:spPr bwMode="auto">
            <a:xfrm>
              <a:off x="394" y="1965"/>
              <a:ext cx="9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" altLang="es-ES" sz="1600"/>
                <a:t>Intrauterine pressure</a:t>
              </a:r>
            </a:p>
          </p:txBody>
        </p:sp>
        <p:sp>
          <p:nvSpPr>
            <p:cNvPr id="28" name="14 CuadroTexto"/>
            <p:cNvSpPr txBox="1">
              <a:spLocks noChangeArrowheads="1"/>
            </p:cNvSpPr>
            <p:nvPr/>
          </p:nvSpPr>
          <p:spPr bwMode="auto">
            <a:xfrm>
              <a:off x="4105" y="2331"/>
              <a:ext cx="11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" altLang="es-ES" sz="1400" dirty="0" err="1"/>
                <a:t>Induced</a:t>
              </a:r>
              <a:r>
                <a:rPr lang="es-ES" altLang="es-ES" sz="1400" dirty="0"/>
                <a:t> </a:t>
              </a:r>
              <a:r>
                <a:rPr lang="es-ES" altLang="es-ES" sz="1400" dirty="0" err="1"/>
                <a:t>by</a:t>
              </a:r>
              <a:r>
                <a:rPr lang="es-ES" altLang="es-ES" sz="1400" dirty="0"/>
                <a:t> ZK 98299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85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8</a:t>
            </a:fld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Adquisición de datos</a:t>
            </a:r>
            <a:endParaRPr lang="es-ES" sz="3200" b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064" y="3238390"/>
            <a:ext cx="2191101" cy="1671034"/>
          </a:xfrm>
          <a:prstGeom prst="rect">
            <a:avLst/>
          </a:prstGeom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19" y="1412776"/>
            <a:ext cx="3378128" cy="228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96" y="3698275"/>
            <a:ext cx="3529013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1" y="3501008"/>
            <a:ext cx="4478337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 rot="16200000">
            <a:off x="-815860" y="4603399"/>
            <a:ext cx="24117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Frecuencia dominante FWH (Hz)</a:t>
            </a:r>
            <a:endParaRPr lang="es-ES" sz="1200" dirty="0"/>
          </a:p>
        </p:txBody>
      </p:sp>
      <p:sp>
        <p:nvSpPr>
          <p:cNvPr id="16" name="5 Marcador de contenido"/>
          <p:cNvSpPr>
            <a:spLocks/>
          </p:cNvSpPr>
          <p:nvPr/>
        </p:nvSpPr>
        <p:spPr bwMode="auto">
          <a:xfrm>
            <a:off x="683568" y="1349653"/>
            <a:ext cx="5058531" cy="188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 smtClean="0">
                <a:latin typeface="+mn-lt"/>
              </a:rPr>
              <a:t>EHG está compuesto por </a:t>
            </a:r>
            <a:r>
              <a:rPr lang="es-ES" altLang="es-ES" sz="2000" dirty="0" err="1" smtClean="0">
                <a:latin typeface="+mn-lt"/>
              </a:rPr>
              <a:t>Fast</a:t>
            </a:r>
            <a:r>
              <a:rPr lang="es-ES" altLang="es-ES" sz="2000" dirty="0" smtClean="0">
                <a:latin typeface="+mn-lt"/>
              </a:rPr>
              <a:t> Wave </a:t>
            </a:r>
            <a:r>
              <a:rPr lang="es-ES" altLang="es-ES" sz="2000" dirty="0" err="1" smtClean="0">
                <a:latin typeface="+mn-lt"/>
              </a:rPr>
              <a:t>Low</a:t>
            </a:r>
            <a:r>
              <a:rPr lang="es-ES" altLang="es-ES" sz="2000" dirty="0" smtClean="0">
                <a:latin typeface="+mn-lt"/>
              </a:rPr>
              <a:t> (FWL-asociado a la propagación) y </a:t>
            </a:r>
            <a:r>
              <a:rPr lang="es-ES" altLang="es-ES" sz="2000" dirty="0" err="1" smtClean="0">
                <a:latin typeface="+mn-lt"/>
              </a:rPr>
              <a:t>Fast</a:t>
            </a:r>
            <a:r>
              <a:rPr lang="es-ES" altLang="es-ES" sz="2000" dirty="0" smtClean="0">
                <a:latin typeface="+mn-lt"/>
              </a:rPr>
              <a:t> Wave High (FWH-asociado al ratio de disparo de los potenciales de acción)</a:t>
            </a:r>
          </a:p>
          <a:p>
            <a:pPr algn="just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" altLang="es-ES" sz="2000" dirty="0" smtClean="0">
                <a:latin typeface="+mn-lt"/>
              </a:rPr>
              <a:t>Desplazamiento del contenido espectral hacia altas frecuencias </a:t>
            </a:r>
            <a:r>
              <a:rPr lang="es-ES" altLang="es-ES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[J. </a:t>
            </a:r>
            <a:r>
              <a:rPr lang="es-ES" altLang="es-ES" sz="1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Terrien</a:t>
            </a:r>
            <a:r>
              <a:rPr lang="es-ES" altLang="es-ES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2009]</a:t>
            </a:r>
            <a:endParaRPr lang="es-ES" altLang="es-E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29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98" y="520971"/>
            <a:ext cx="1512167" cy="531129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971"/>
            <a:ext cx="1512168" cy="479576"/>
          </a:xfrm>
          <a:prstGeom prst="rect">
            <a:avLst/>
          </a:prstGeom>
        </p:spPr>
      </p:pic>
      <p:cxnSp>
        <p:nvCxnSpPr>
          <p:cNvPr id="7" name="6 Conector recto"/>
          <p:cNvCxnSpPr/>
          <p:nvPr/>
        </p:nvCxnSpPr>
        <p:spPr>
          <a:xfrm>
            <a:off x="179512" y="1196752"/>
            <a:ext cx="87849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 txBox="1">
            <a:spLocks/>
          </p:cNvSpPr>
          <p:nvPr/>
        </p:nvSpPr>
        <p:spPr>
          <a:xfrm>
            <a:off x="0" y="359053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/>
              <a:t>Adquisición de datos</a:t>
            </a:r>
            <a:endParaRPr lang="es-ES" sz="3200" b="1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340767"/>
            <a:ext cx="8424862" cy="259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AF37"/>
              </a:buClr>
              <a:buFont typeface="Courier New" pitchFamily="49" charset="0"/>
              <a:buChar char="o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AF37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AF37"/>
              </a:buClr>
              <a:buSzPct val="12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ES_tradnl" alt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Adquisición de datos</a:t>
            </a:r>
            <a:endParaRPr lang="es-ES_tradnl" altLang="es-ES" sz="2000" kern="0" dirty="0" smtClean="0">
              <a:solidFill>
                <a:srgbClr val="000000"/>
              </a:solidFill>
              <a:latin typeface="Arial"/>
            </a:endParaRP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es-ES_tradnl" altLang="es-ES" sz="2000" kern="0" dirty="0" smtClean="0">
                <a:solidFill>
                  <a:srgbClr val="000000"/>
                </a:solidFill>
                <a:latin typeface="Arial"/>
              </a:rPr>
              <a:t>Registro simultáneo de EHG y TOCO realizado por Grupo </a:t>
            </a:r>
            <a:r>
              <a:rPr lang="es-ES_tradnl" altLang="es-ES" sz="2000" kern="0" dirty="0" err="1" smtClean="0">
                <a:solidFill>
                  <a:srgbClr val="000000"/>
                </a:solidFill>
                <a:latin typeface="Arial"/>
              </a:rPr>
              <a:t>Bioelectrónica</a:t>
            </a:r>
            <a:r>
              <a:rPr lang="es-ES_tradnl" altLang="es-ES" sz="2000" kern="0" dirty="0" smtClean="0">
                <a:solidFill>
                  <a:srgbClr val="000000"/>
                </a:solidFill>
                <a:latin typeface="Arial"/>
              </a:rPr>
              <a:t> (Ci2B)</a:t>
            </a:r>
          </a:p>
          <a:p>
            <a:pPr lvl="1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kumimoji="0" lang="es-ES_tradnl" alt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Mujeres sanas con embarazos</a:t>
            </a:r>
            <a:r>
              <a:rPr kumimoji="0" lang="es-ES_tradnl" altLang="es-E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simples y una edad gestacional estimada entre 37-42 semanas</a:t>
            </a:r>
          </a:p>
          <a:p>
            <a:pPr lvl="1" algn="just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es-ES_tradnl" altLang="es-ES" sz="2000" kern="0" baseline="0" dirty="0" smtClean="0">
                <a:solidFill>
                  <a:srgbClr val="000000"/>
                </a:solidFill>
                <a:latin typeface="Arial"/>
              </a:rPr>
              <a:t>5 registros</a:t>
            </a:r>
            <a:r>
              <a:rPr lang="es-ES_tradnl" altLang="es-ES" sz="2000" kern="0" dirty="0" smtClean="0">
                <a:solidFill>
                  <a:srgbClr val="000000"/>
                </a:solidFill>
                <a:latin typeface="Arial"/>
              </a:rPr>
              <a:t> de EHG adquiridos en </a:t>
            </a:r>
            <a:r>
              <a:rPr lang="es-ES_tradnl" altLang="es-ES" sz="2000" kern="0" dirty="0" err="1" smtClean="0">
                <a:solidFill>
                  <a:srgbClr val="000000"/>
                </a:solidFill>
                <a:latin typeface="Arial"/>
              </a:rPr>
              <a:t>anteparto</a:t>
            </a:r>
            <a:r>
              <a:rPr lang="es-ES_tradnl" altLang="es-ES" sz="2000" kern="0" dirty="0" smtClean="0">
                <a:solidFill>
                  <a:srgbClr val="000000"/>
                </a:solidFill>
                <a:latin typeface="Arial"/>
              </a:rPr>
              <a:t> (no dan lugar al parto en 24 horas) y 5 registros adquiridos en </a:t>
            </a:r>
            <a:r>
              <a:rPr lang="es-ES_tradnl" altLang="es-ES" sz="2000" kern="0" dirty="0" err="1" smtClean="0">
                <a:solidFill>
                  <a:srgbClr val="000000"/>
                </a:solidFill>
                <a:latin typeface="Arial"/>
              </a:rPr>
              <a:t>intraparto</a:t>
            </a:r>
            <a:r>
              <a:rPr lang="es-ES_tradnl" altLang="es-ES" sz="2000" kern="0" dirty="0" smtClean="0">
                <a:solidFill>
                  <a:srgbClr val="000000"/>
                </a:solidFill>
                <a:latin typeface="Arial"/>
              </a:rPr>
              <a:t> (parto en menos de 24 horas)</a:t>
            </a:r>
            <a:endParaRPr kumimoji="0" lang="es-ES_tradnl" altLang="es-E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12360" y="6381328"/>
            <a:ext cx="1066800" cy="329184"/>
          </a:xfrm>
        </p:spPr>
        <p:txBody>
          <a:bodyPr/>
          <a:lstStyle/>
          <a:p>
            <a:pPr algn="r"/>
            <a:fld id="{B1A74B48-EE57-4124-A97F-6DB684FF3A25}" type="slidenum">
              <a:rPr lang="es-ES" smtClean="0">
                <a:solidFill>
                  <a:srgbClr val="C00000"/>
                </a:solidFill>
              </a:rPr>
              <a:pPr algn="r"/>
              <a:t>9</a:t>
            </a:fld>
            <a:endParaRPr lang="es-ES" dirty="0">
              <a:solidFill>
                <a:srgbClr val="C00000"/>
              </a:solidFill>
            </a:endParaRPr>
          </a:p>
        </p:txBody>
      </p:sp>
      <p:grpSp>
        <p:nvGrpSpPr>
          <p:cNvPr id="19" name="18 Grupo"/>
          <p:cNvGrpSpPr/>
          <p:nvPr/>
        </p:nvGrpSpPr>
        <p:grpSpPr>
          <a:xfrm>
            <a:off x="453445" y="4144521"/>
            <a:ext cx="8406680" cy="1372711"/>
            <a:chOff x="755576" y="1643405"/>
            <a:chExt cx="8406680" cy="1372711"/>
          </a:xfrm>
        </p:grpSpPr>
        <p:grpSp>
          <p:nvGrpSpPr>
            <p:cNvPr id="20" name="19 Grupo"/>
            <p:cNvGrpSpPr/>
            <p:nvPr/>
          </p:nvGrpSpPr>
          <p:grpSpPr>
            <a:xfrm>
              <a:off x="2088232" y="1643405"/>
              <a:ext cx="7074024" cy="1372711"/>
              <a:chOff x="1835696" y="2723525"/>
              <a:chExt cx="7074024" cy="1372711"/>
            </a:xfrm>
          </p:grpSpPr>
          <p:sp>
            <p:nvSpPr>
              <p:cNvPr id="22" name="21 CuadroTexto"/>
              <p:cNvSpPr txBox="1"/>
              <p:nvPr/>
            </p:nvSpPr>
            <p:spPr>
              <a:xfrm>
                <a:off x="2588568" y="2986632"/>
                <a:ext cx="1544012" cy="646331"/>
              </a:xfrm>
              <a:prstGeom prst="rect">
                <a:avLst/>
              </a:prstGeom>
              <a:solidFill>
                <a:srgbClr val="0066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 smtClean="0">
                    <a:solidFill>
                      <a:schemeClr val="bg1"/>
                    </a:solidFill>
                  </a:rPr>
                  <a:t>Amplificación</a:t>
                </a:r>
              </a:p>
              <a:p>
                <a:pPr algn="ctr"/>
                <a:r>
                  <a:rPr lang="es-ES" dirty="0" smtClean="0">
                    <a:solidFill>
                      <a:schemeClr val="bg1"/>
                    </a:solidFill>
                  </a:rPr>
                  <a:t>Filtrado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3" name="Picture 81" descr="NI AT-232I/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4" t="3690" r="5103" b="17279"/>
              <a:stretch>
                <a:fillRect/>
              </a:stretch>
            </p:blipFill>
            <p:spPr bwMode="auto">
              <a:xfrm>
                <a:off x="5076056" y="2926537"/>
                <a:ext cx="828675" cy="603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25 Flecha derecha"/>
              <p:cNvSpPr/>
              <p:nvPr/>
            </p:nvSpPr>
            <p:spPr>
              <a:xfrm>
                <a:off x="1835696" y="3109088"/>
                <a:ext cx="504056" cy="297324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28 Flecha derecha"/>
              <p:cNvSpPr/>
              <p:nvPr/>
            </p:nvSpPr>
            <p:spPr>
              <a:xfrm>
                <a:off x="4411268" y="3109088"/>
                <a:ext cx="504056" cy="297324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29 CuadroTexto"/>
              <p:cNvSpPr txBox="1"/>
              <p:nvPr/>
            </p:nvSpPr>
            <p:spPr>
              <a:xfrm>
                <a:off x="5097396" y="3582607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DAQ</a:t>
                </a:r>
                <a:endParaRPr lang="es-ES" dirty="0"/>
              </a:p>
            </p:txBody>
          </p:sp>
          <p:sp>
            <p:nvSpPr>
              <p:cNvPr id="31" name="30 Flecha derecha"/>
              <p:cNvSpPr/>
              <p:nvPr/>
            </p:nvSpPr>
            <p:spPr>
              <a:xfrm>
                <a:off x="6228184" y="3109088"/>
                <a:ext cx="504056" cy="297324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2" name="31 Imagen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6256" y="2762290"/>
                <a:ext cx="1162394" cy="870673"/>
              </a:xfrm>
              <a:prstGeom prst="rect">
                <a:avLst/>
              </a:prstGeom>
            </p:spPr>
          </p:pic>
          <p:sp>
            <p:nvSpPr>
              <p:cNvPr id="33" name="32 CuadroTexto"/>
              <p:cNvSpPr txBox="1"/>
              <p:nvPr/>
            </p:nvSpPr>
            <p:spPr>
              <a:xfrm>
                <a:off x="6497960" y="3573016"/>
                <a:ext cx="2411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 smtClean="0"/>
                  <a:t>Visualización y almacenamiento de datos</a:t>
                </a:r>
                <a:endParaRPr lang="es-ES" sz="1400" dirty="0"/>
              </a:p>
            </p:txBody>
          </p:sp>
          <p:sp>
            <p:nvSpPr>
              <p:cNvPr id="34" name="33 CuadroTexto"/>
              <p:cNvSpPr txBox="1"/>
              <p:nvPr/>
            </p:nvSpPr>
            <p:spPr>
              <a:xfrm>
                <a:off x="5940152" y="2723525"/>
                <a:ext cx="11506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 err="1" smtClean="0"/>
                  <a:t>f</a:t>
                </a:r>
                <a:r>
                  <a:rPr lang="es-ES" sz="1400" baseline="-25000" dirty="0" err="1" smtClean="0"/>
                  <a:t>m</a:t>
                </a:r>
                <a:r>
                  <a:rPr lang="es-ES" sz="1400" dirty="0" smtClean="0"/>
                  <a:t>=500 Hz</a:t>
                </a:r>
                <a:endParaRPr lang="es-ES" sz="1400" dirty="0"/>
              </a:p>
            </p:txBody>
          </p:sp>
        </p:grpSp>
        <p:pic>
          <p:nvPicPr>
            <p:cNvPr id="21" name="20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692995"/>
              <a:ext cx="1101442" cy="969269"/>
            </a:xfrm>
            <a:prstGeom prst="rect">
              <a:avLst/>
            </a:prstGeom>
          </p:spPr>
        </p:pic>
      </p:grpSp>
      <p:graphicFrame>
        <p:nvGraphicFramePr>
          <p:cNvPr id="35" name="3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977316"/>
              </p:ext>
            </p:extLst>
          </p:nvPr>
        </p:nvGraphicFramePr>
        <p:xfrm>
          <a:off x="2941389" y="5536922"/>
          <a:ext cx="1864043" cy="122682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35623"/>
                <a:gridCol w="586423"/>
                <a:gridCol w="741997"/>
              </a:tblGrid>
              <a:tr h="55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Lead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M1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M2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r>
                        <a:rPr lang="es-ES" sz="1000" dirty="0" smtClean="0">
                          <a:effectLst/>
                          <a:latin typeface="+mj-lt"/>
                        </a:rPr>
                        <a:t>t</a:t>
                      </a:r>
                      <a:r>
                        <a:rPr lang="es-ES" sz="1000" baseline="-25000" dirty="0" smtClean="0">
                          <a:effectLst/>
                          <a:latin typeface="+mj-lt"/>
                        </a:rPr>
                        <a:t>0</a:t>
                      </a:r>
                      <a:endParaRPr lang="es-ES" sz="1000" baseline="-25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r>
                        <a:rPr lang="es-ES" sz="1000" dirty="0" smtClean="0">
                          <a:effectLst/>
                          <a:latin typeface="+mj-lt"/>
                        </a:rPr>
                        <a:t>t</a:t>
                      </a:r>
                      <a:r>
                        <a:rPr lang="es-ES" sz="1000" b="0" baseline="-25000" dirty="0" smtClean="0">
                          <a:effectLst/>
                          <a:latin typeface="+mj-lt"/>
                        </a:rPr>
                        <a:t>1</a:t>
                      </a:r>
                      <a:endParaRPr lang="es-ES" sz="1000" b="0" baseline="-25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r>
                        <a:rPr lang="es-ES" sz="1000" dirty="0" smtClean="0">
                          <a:effectLst/>
                          <a:latin typeface="+mj-lt"/>
                        </a:rPr>
                        <a:t>t</a:t>
                      </a:r>
                      <a:r>
                        <a:rPr lang="es-ES" sz="1000" baseline="-25000" dirty="0" smtClean="0">
                          <a:effectLst/>
                          <a:latin typeface="+mj-lt"/>
                        </a:rPr>
                        <a:t>2</a:t>
                      </a:r>
                      <a:endParaRPr lang="es-ES" sz="1000" baseline="-25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es-ES" sz="1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.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+mj-lt"/>
                        </a:rPr>
                        <a:t> </a:t>
                      </a:r>
                      <a:endParaRPr lang="es-E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r>
                        <a:rPr lang="es-ES" sz="1000" dirty="0" smtClean="0">
                          <a:effectLst/>
                          <a:latin typeface="+mj-lt"/>
                        </a:rPr>
                        <a:t> .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+mj-lt"/>
                        </a:rPr>
                        <a:t> </a:t>
                      </a:r>
                      <a:endParaRPr lang="es-E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+mj-lt"/>
                        </a:rPr>
                        <a:t> </a:t>
                      </a:r>
                      <a:endParaRPr lang="es-E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r>
                        <a:rPr lang="es-ES" sz="1000" dirty="0" err="1" smtClean="0">
                          <a:effectLst/>
                          <a:latin typeface="+mj-lt"/>
                        </a:rPr>
                        <a:t>t</a:t>
                      </a:r>
                      <a:r>
                        <a:rPr lang="es-ES" sz="1000" baseline="-25000" dirty="0" err="1" smtClean="0">
                          <a:effectLst/>
                          <a:latin typeface="+mj-lt"/>
                        </a:rPr>
                        <a:t>n</a:t>
                      </a:r>
                      <a:endParaRPr lang="es-ES" sz="1000" baseline="-25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+mj-lt"/>
                        </a:rPr>
                        <a:t> </a:t>
                      </a:r>
                      <a:endParaRPr lang="es-E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6" name="35 CuadroTexto"/>
          <p:cNvSpPr txBox="1"/>
          <p:nvPr/>
        </p:nvSpPr>
        <p:spPr>
          <a:xfrm>
            <a:off x="2670660" y="5323885"/>
            <a:ext cx="2157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 Columna: 	 1              2</a:t>
            </a:r>
            <a:endParaRPr lang="es-ES" sz="1200" dirty="0"/>
          </a:p>
        </p:txBody>
      </p:sp>
      <p:sp>
        <p:nvSpPr>
          <p:cNvPr id="2" name="1 CuadroTexto"/>
          <p:cNvSpPr txBox="1"/>
          <p:nvPr/>
        </p:nvSpPr>
        <p:spPr>
          <a:xfrm>
            <a:off x="5076056" y="5600884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 smtClean="0"/>
              <a:t>Ctseg_id.txt contiene la información sobre el inicio y final de las contracciones.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119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3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5988</TotalTime>
  <Words>1595</Words>
  <Application>Microsoft Office PowerPoint</Application>
  <PresentationFormat>Presentación en pantalla (4:3)</PresentationFormat>
  <Paragraphs>316</Paragraphs>
  <Slides>18</Slides>
  <Notes>18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Claridad</vt:lpstr>
      <vt:lpstr>Imagen</vt:lpstr>
      <vt:lpstr>Equation</vt:lpstr>
      <vt:lpstr>Práctica 4B. Señales electrohisterográficas (eHg): Análisis y parametrización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YIYAO YE .</cp:lastModifiedBy>
  <cp:revision>396</cp:revision>
  <dcterms:created xsi:type="dcterms:W3CDTF">2014-10-01T13:51:52Z</dcterms:created>
  <dcterms:modified xsi:type="dcterms:W3CDTF">2017-01-26T11:00:36Z</dcterms:modified>
</cp:coreProperties>
</file>