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8" r:id="rId3"/>
    <p:sldId id="350" r:id="rId4"/>
    <p:sldId id="348" r:id="rId5"/>
    <p:sldId id="349" r:id="rId6"/>
    <p:sldId id="338" r:id="rId7"/>
    <p:sldId id="341" r:id="rId8"/>
    <p:sldId id="351" r:id="rId9"/>
    <p:sldId id="344" r:id="rId10"/>
    <p:sldId id="354" r:id="rId11"/>
    <p:sldId id="355" r:id="rId12"/>
    <p:sldId id="352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IYAO YE ." initials="YY.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006666"/>
    <a:srgbClr val="CC0099"/>
    <a:srgbClr val="0C0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5025" autoAdjust="0"/>
  </p:normalViewPr>
  <p:slideViewPr>
    <p:cSldViewPr>
      <p:cViewPr>
        <p:scale>
          <a:sx n="120" d="100"/>
          <a:sy n="120" d="100"/>
        </p:scale>
        <p:origin x="-1530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FD001-6054-4064-84E7-62783A535D57}" type="datetimeFigureOut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05F15-F221-4939-BFBE-A6F738A6C30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97044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92315-A18C-4CBC-BC50-F2BFC6F70E69}" type="datetimeFigureOut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21F38-FDD9-475F-A194-3141D0447FF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277966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482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E787-DBB6-487F-BA7D-4B93DCC2689B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86916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27E5-F9B1-4507-BB87-0112EF3796FF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3959-97C6-4606-A10D-57A2CE9E3175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408-1AE0-464E-A8D3-141F15577F1E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7 Marcador de pie de página"/>
          <p:cNvSpPr txBox="1">
            <a:spLocks/>
          </p:cNvSpPr>
          <p:nvPr userDrawn="1"/>
        </p:nvSpPr>
        <p:spPr>
          <a:xfrm>
            <a:off x="25508" y="638132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>
                <a:solidFill>
                  <a:srgbClr val="C00000"/>
                </a:solidFill>
              </a:rPr>
              <a:t>Prácticas Señales</a:t>
            </a:r>
            <a:r>
              <a:rPr lang="es-ES" baseline="0" dirty="0" smtClean="0">
                <a:solidFill>
                  <a:srgbClr val="C00000"/>
                </a:solidFill>
              </a:rPr>
              <a:t> Biomédicas</a:t>
            </a:r>
            <a:r>
              <a:rPr lang="es-ES" dirty="0" smtClean="0">
                <a:solidFill>
                  <a:srgbClr val="C00000"/>
                </a:solidFill>
              </a:rPr>
              <a:t> </a:t>
            </a:r>
            <a:endParaRPr lang="es-E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71EA-BB18-4609-AEEA-029B9F17FE6D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5704-73B4-4D78-8070-4E070787C187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3D51-8245-4DCD-B627-8135A7314504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EEC1-0967-43B2-9703-603F828965CD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AF7-5661-44FB-B385-B3CAFCA6D499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F42-7432-4F66-9DD6-7752085DD578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11F8-7BE8-4E2D-AFB1-57BB63C0BA45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147B6E-1A5B-4C76-AD5E-D6C598FBB0DC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0" y="97795"/>
            <a:ext cx="390203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ES" sz="1100" dirty="0" smtClean="0">
                <a:solidFill>
                  <a:schemeClr val="bg1"/>
                </a:solidFill>
              </a:rPr>
              <a:t>Señales</a:t>
            </a:r>
            <a:r>
              <a:rPr lang="es-ES" sz="1100" baseline="0" dirty="0" smtClean="0">
                <a:solidFill>
                  <a:schemeClr val="bg1"/>
                </a:solidFill>
              </a:rPr>
              <a:t> </a:t>
            </a:r>
            <a:r>
              <a:rPr lang="es-ES" sz="1100" baseline="0" dirty="0" err="1" smtClean="0">
                <a:solidFill>
                  <a:schemeClr val="bg1"/>
                </a:solidFill>
              </a:rPr>
              <a:t>electroencefalográficas</a:t>
            </a:r>
            <a:r>
              <a:rPr lang="es-ES" sz="1100" baseline="0" dirty="0" smtClean="0">
                <a:solidFill>
                  <a:schemeClr val="bg1"/>
                </a:solidFill>
              </a:rPr>
              <a:t>. Análisis y parametrización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6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2.png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image" Target="../media/image3.png"/><Relationship Id="rId10" Type="http://schemas.openxmlformats.org/officeDocument/2006/relationships/image" Target="../media/image20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6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2.png"/><Relationship Id="rId9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6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.png"/><Relationship Id="rId9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9768" y="2132856"/>
            <a:ext cx="8344720" cy="1800201"/>
          </a:xfrm>
        </p:spPr>
        <p:txBody>
          <a:bodyPr/>
          <a:lstStyle/>
          <a:p>
            <a:r>
              <a:rPr lang="es-ES" sz="2600" u="sng" smtClean="0">
                <a:solidFill>
                  <a:schemeClr val="tx1"/>
                </a:solidFill>
                <a:latin typeface="+mn-lt"/>
              </a:rPr>
              <a:t>Práctica </a:t>
            </a:r>
            <a:r>
              <a:rPr lang="es-ES" sz="2600" u="sng" smtClean="0">
                <a:solidFill>
                  <a:schemeClr val="tx1"/>
                </a:solidFill>
                <a:latin typeface="+mn-lt"/>
              </a:rPr>
              <a:t>5</a:t>
            </a:r>
            <a:r>
              <a:rPr lang="es-ES" sz="2600" smtClean="0">
                <a:solidFill>
                  <a:schemeClr val="tx1"/>
                </a:solidFill>
                <a:latin typeface="+mn-lt"/>
              </a:rPr>
              <a:t>. </a:t>
            </a:r>
            <a:r>
              <a:rPr lang="es-ES" sz="2600" dirty="0" smtClean="0">
                <a:solidFill>
                  <a:schemeClr val="tx1"/>
                </a:solidFill>
                <a:latin typeface="+mn-lt"/>
              </a:rPr>
              <a:t>ANÁLISIS ESPECTRAL DE LA SEÑAL ELECTROENCEFALOGRÁFICA (EEG) COMO HERRAMIENTA DE AYUDA AL DIAGNÓSTICO DE LA EPILEPSIA</a:t>
            </a:r>
            <a:endParaRPr lang="es-ES" sz="2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02390" y="5013176"/>
            <a:ext cx="7902058" cy="132055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Profesores (Departamento Ingeniería Electrónica):</a:t>
            </a:r>
          </a:p>
          <a:p>
            <a:r>
              <a:rPr lang="es-ES" dirty="0" smtClean="0"/>
              <a:t>Gema Prats Boluda (geprabo@eln.upv.es)</a:t>
            </a:r>
          </a:p>
          <a:p>
            <a:r>
              <a:rPr lang="es-ES" dirty="0" smtClean="0"/>
              <a:t>Yiyao Ye </a:t>
            </a:r>
            <a:r>
              <a:rPr lang="es-ES" dirty="0" err="1" smtClean="0"/>
              <a:t>Lin</a:t>
            </a:r>
            <a:r>
              <a:rPr lang="es-ES" dirty="0" smtClean="0"/>
              <a:t> (yiye@eln.upv.es)</a:t>
            </a:r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5508" y="6381328"/>
            <a:ext cx="4114800" cy="329184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C00000"/>
                </a:solidFill>
              </a:rPr>
              <a:t>Prácticas Señales Biomédicas 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9" name="3 Marcador de contenid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11" name="10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3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10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Introducción</a:t>
            </a:r>
            <a:endParaRPr lang="es-ES" sz="3200" b="1" dirty="0"/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333104" y="1268760"/>
            <a:ext cx="8919416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Tx/>
              <a:buNone/>
            </a:pPr>
            <a:r>
              <a:rPr lang="es-ES" sz="1800" dirty="0"/>
              <a:t>Paso 1: Leer la señal de EEG mediante la función “</a:t>
            </a:r>
            <a:r>
              <a:rPr lang="es-ES" sz="1800" dirty="0" err="1"/>
              <a:t>edfread.m</a:t>
            </a:r>
            <a:r>
              <a:rPr lang="es-ES" sz="1800" dirty="0"/>
              <a:t>” y el fichero </a:t>
            </a:r>
            <a:r>
              <a:rPr lang="es-ES" sz="1800" i="1" dirty="0"/>
              <a:t>Pacienteid_seg.txt</a:t>
            </a:r>
            <a:r>
              <a:rPr lang="es-ES" sz="1800" dirty="0"/>
              <a:t> mediante el comando “</a:t>
            </a:r>
            <a:r>
              <a:rPr lang="es-ES" sz="1800" dirty="0" err="1"/>
              <a:t>importdata</a:t>
            </a:r>
            <a:r>
              <a:rPr lang="es-ES" sz="1800" dirty="0"/>
              <a:t>”. </a:t>
            </a:r>
          </a:p>
          <a:p>
            <a:pPr marL="0" indent="0" algn="just">
              <a:buClrTx/>
              <a:buNone/>
            </a:pPr>
            <a:r>
              <a:rPr lang="es-ES" sz="1800" dirty="0"/>
              <a:t>Paso 2: </a:t>
            </a:r>
            <a:r>
              <a:rPr lang="es-ES" sz="1800" dirty="0" err="1"/>
              <a:t>Preprocesado</a:t>
            </a:r>
            <a:r>
              <a:rPr lang="es-ES" sz="1800" dirty="0"/>
              <a:t> de señal de EEG mediante el filtro </a:t>
            </a:r>
            <a:r>
              <a:rPr lang="es-ES" sz="1800" dirty="0" err="1"/>
              <a:t>notch</a:t>
            </a:r>
            <a:r>
              <a:rPr lang="es-ES" sz="1800" dirty="0"/>
              <a:t> de 60 Hz</a:t>
            </a:r>
            <a:r>
              <a:rPr lang="es-ES" sz="1800" dirty="0" smtClean="0"/>
              <a:t>.</a:t>
            </a:r>
            <a:endParaRPr lang="es-ES" sz="1800" i="1" dirty="0" smtClean="0"/>
          </a:p>
          <a:p>
            <a:pPr marL="0" indent="0" algn="just">
              <a:buClrTx/>
              <a:buNone/>
            </a:pPr>
            <a:r>
              <a:rPr lang="es-ES" sz="1800" i="1" dirty="0" smtClean="0"/>
              <a:t>Para cada crisis, extraiga las señales EEG durante el periodo </a:t>
            </a:r>
            <a:r>
              <a:rPr lang="es-ES" sz="1800" i="1" dirty="0" err="1" smtClean="0"/>
              <a:t>preictal</a:t>
            </a:r>
            <a:r>
              <a:rPr lang="es-ES" sz="1800" i="1" dirty="0" smtClean="0"/>
              <a:t>, </a:t>
            </a:r>
            <a:r>
              <a:rPr lang="es-ES" sz="1800" i="1" dirty="0" err="1" smtClean="0"/>
              <a:t>ictal</a:t>
            </a:r>
            <a:r>
              <a:rPr lang="es-ES" sz="1800" i="1" dirty="0" smtClean="0"/>
              <a:t>, post-</a:t>
            </a:r>
            <a:r>
              <a:rPr lang="es-ES" sz="1800" i="1" dirty="0" err="1" smtClean="0"/>
              <a:t>ictal</a:t>
            </a:r>
            <a:endParaRPr lang="es-ES" sz="1800" i="1" dirty="0" smtClean="0"/>
          </a:p>
          <a:p>
            <a:pPr marL="0" indent="0" algn="just">
              <a:buClrTx/>
              <a:buNone/>
            </a:pPr>
            <a:r>
              <a:rPr lang="es-ES" sz="1800" dirty="0" smtClean="0"/>
              <a:t>Paso 3: Análisis espectral de cada canal de EEG durante el periodo </a:t>
            </a:r>
            <a:r>
              <a:rPr lang="es-ES" sz="1800" dirty="0" err="1" smtClean="0"/>
              <a:t>preictal</a:t>
            </a:r>
            <a:r>
              <a:rPr lang="es-ES" sz="1800" dirty="0" smtClean="0"/>
              <a:t> mediante el </a:t>
            </a:r>
            <a:r>
              <a:rPr lang="es-ES" sz="1800" dirty="0" err="1" smtClean="0"/>
              <a:t>periodograma</a:t>
            </a:r>
            <a:r>
              <a:rPr lang="es-ES" sz="1800" dirty="0" smtClean="0"/>
              <a:t> de </a:t>
            </a:r>
            <a:r>
              <a:rPr lang="es-ES" sz="1800" dirty="0" err="1" smtClean="0"/>
              <a:t>Welch</a:t>
            </a:r>
            <a:r>
              <a:rPr lang="es-ES" sz="1800" dirty="0" smtClean="0"/>
              <a:t> y calculen los parámetros espectrales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22" name="21 Grupo"/>
          <p:cNvGrpSpPr/>
          <p:nvPr/>
        </p:nvGrpSpPr>
        <p:grpSpPr>
          <a:xfrm>
            <a:off x="2588874" y="3924287"/>
            <a:ext cx="750014" cy="2002067"/>
            <a:chOff x="2588874" y="3924287"/>
            <a:chExt cx="750014" cy="2002067"/>
          </a:xfrm>
        </p:grpSpPr>
        <p:sp>
          <p:nvSpPr>
            <p:cNvPr id="156" name="155 CuadroTexto"/>
            <p:cNvSpPr txBox="1"/>
            <p:nvPr/>
          </p:nvSpPr>
          <p:spPr>
            <a:xfrm>
              <a:off x="2588874" y="3924287"/>
              <a:ext cx="750014" cy="338554"/>
            </a:xfrm>
            <a:prstGeom prst="rect">
              <a:avLst/>
            </a:prstGeom>
            <a:solidFill>
              <a:srgbClr val="006600"/>
            </a:solidFill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>
                  <a:solidFill>
                    <a:schemeClr val="bg1"/>
                  </a:solidFill>
                </a:rPr>
                <a:t>Welch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  <p:sp>
          <p:nvSpPr>
            <p:cNvPr id="157" name="156 CuadroTexto"/>
            <p:cNvSpPr txBox="1"/>
            <p:nvPr/>
          </p:nvSpPr>
          <p:spPr>
            <a:xfrm>
              <a:off x="2588874" y="4496708"/>
              <a:ext cx="750014" cy="338554"/>
            </a:xfrm>
            <a:prstGeom prst="rect">
              <a:avLst/>
            </a:prstGeom>
            <a:solidFill>
              <a:srgbClr val="006600"/>
            </a:solidFill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>
                  <a:solidFill>
                    <a:schemeClr val="bg1"/>
                  </a:solidFill>
                </a:rPr>
                <a:t>Welch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  <p:sp>
          <p:nvSpPr>
            <p:cNvPr id="158" name="157 CuadroTexto"/>
            <p:cNvSpPr txBox="1"/>
            <p:nvPr/>
          </p:nvSpPr>
          <p:spPr>
            <a:xfrm>
              <a:off x="2588874" y="5587800"/>
              <a:ext cx="750014" cy="338554"/>
            </a:xfrm>
            <a:prstGeom prst="rect">
              <a:avLst/>
            </a:prstGeom>
            <a:solidFill>
              <a:srgbClr val="006600"/>
            </a:solidFill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>
                  <a:solidFill>
                    <a:schemeClr val="bg1"/>
                  </a:solidFill>
                </a:rPr>
                <a:t>Welch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9" name="158 Flecha derecha"/>
          <p:cNvSpPr/>
          <p:nvPr/>
        </p:nvSpPr>
        <p:spPr>
          <a:xfrm>
            <a:off x="2324608" y="4060413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0" name="159 Flecha derecha"/>
          <p:cNvSpPr/>
          <p:nvPr/>
        </p:nvSpPr>
        <p:spPr>
          <a:xfrm>
            <a:off x="2324608" y="4620565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1" name="160 Flecha derecha"/>
          <p:cNvSpPr/>
          <p:nvPr/>
        </p:nvSpPr>
        <p:spPr>
          <a:xfrm>
            <a:off x="2324608" y="5693148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2" name="161 CuadroTexto"/>
          <p:cNvSpPr txBox="1"/>
          <p:nvPr/>
        </p:nvSpPr>
        <p:spPr>
          <a:xfrm>
            <a:off x="1331640" y="3941939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Canal 1</a:t>
            </a:r>
            <a:endParaRPr lang="es-ES" sz="1600" dirty="0">
              <a:solidFill>
                <a:srgbClr val="C00000"/>
              </a:solidFill>
            </a:endParaRPr>
          </a:p>
        </p:txBody>
      </p:sp>
      <p:sp>
        <p:nvSpPr>
          <p:cNvPr id="165" name="164 Flecha derecha"/>
          <p:cNvSpPr/>
          <p:nvPr/>
        </p:nvSpPr>
        <p:spPr>
          <a:xfrm>
            <a:off x="3429211" y="4060413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6" name="165 Flecha derecha"/>
          <p:cNvSpPr/>
          <p:nvPr/>
        </p:nvSpPr>
        <p:spPr>
          <a:xfrm>
            <a:off x="3449840" y="4620565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7" name="166 Flecha derecha"/>
          <p:cNvSpPr/>
          <p:nvPr/>
        </p:nvSpPr>
        <p:spPr>
          <a:xfrm>
            <a:off x="3425986" y="5693148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1" name="170 CuadroTexto"/>
          <p:cNvSpPr txBox="1"/>
          <p:nvPr/>
        </p:nvSpPr>
        <p:spPr>
          <a:xfrm rot="16200000">
            <a:off x="6347677" y="4688460"/>
            <a:ext cx="1858539" cy="369332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Promediar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2" name="171 Flecha derecha"/>
          <p:cNvSpPr/>
          <p:nvPr/>
        </p:nvSpPr>
        <p:spPr>
          <a:xfrm>
            <a:off x="7524328" y="4737192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73" name="17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50556"/>
              </p:ext>
            </p:extLst>
          </p:nvPr>
        </p:nvGraphicFramePr>
        <p:xfrm>
          <a:off x="3303588" y="4289425"/>
          <a:ext cx="6048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6" imgW="330120" imgH="190440" progId="Equation.DSMT4">
                  <p:embed/>
                </p:oleObj>
              </mc:Choice>
              <mc:Fallback>
                <p:oleObj name="Equation" r:id="rId6" imgW="3301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4289425"/>
                        <a:ext cx="604837" cy="35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" name="210 CuadroTexto"/>
          <p:cNvSpPr txBox="1"/>
          <p:nvPr/>
        </p:nvSpPr>
        <p:spPr>
          <a:xfrm>
            <a:off x="1331640" y="4530606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Canal 2</a:t>
            </a:r>
            <a:endParaRPr lang="es-ES" sz="1600" dirty="0">
              <a:solidFill>
                <a:srgbClr val="C00000"/>
              </a:solidFill>
            </a:endParaRPr>
          </a:p>
        </p:txBody>
      </p:sp>
      <p:sp>
        <p:nvSpPr>
          <p:cNvPr id="212" name="211 CuadroTexto"/>
          <p:cNvSpPr txBox="1"/>
          <p:nvPr/>
        </p:nvSpPr>
        <p:spPr>
          <a:xfrm>
            <a:off x="1354439" y="5603189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Canal 23</a:t>
            </a:r>
            <a:endParaRPr lang="es-ES" sz="1600" dirty="0">
              <a:solidFill>
                <a:srgbClr val="C00000"/>
              </a:solidFill>
            </a:endParaRPr>
          </a:p>
        </p:txBody>
      </p:sp>
      <p:graphicFrame>
        <p:nvGraphicFramePr>
          <p:cNvPr id="213" name="21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124616"/>
              </p:ext>
            </p:extLst>
          </p:nvPr>
        </p:nvGraphicFramePr>
        <p:xfrm>
          <a:off x="3316288" y="3744913"/>
          <a:ext cx="5810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8" imgW="317160" imgH="190440" progId="Equation.DSMT4">
                  <p:embed/>
                </p:oleObj>
              </mc:Choice>
              <mc:Fallback>
                <p:oleObj name="Equation" r:id="rId8" imgW="3171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3744913"/>
                        <a:ext cx="581025" cy="35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" name="21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716949"/>
              </p:ext>
            </p:extLst>
          </p:nvPr>
        </p:nvGraphicFramePr>
        <p:xfrm>
          <a:off x="3268663" y="5324475"/>
          <a:ext cx="6746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10" imgW="368280" imgH="190440" progId="Equation.DSMT4">
                  <p:embed/>
                </p:oleObj>
              </mc:Choice>
              <mc:Fallback>
                <p:oleObj name="Equation" r:id="rId10" imgW="3682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5324475"/>
                        <a:ext cx="674687" cy="35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2 Grupo"/>
          <p:cNvGrpSpPr/>
          <p:nvPr/>
        </p:nvGrpSpPr>
        <p:grpSpPr>
          <a:xfrm>
            <a:off x="3910703" y="3924287"/>
            <a:ext cx="1689779" cy="2002067"/>
            <a:chOff x="3910703" y="3924287"/>
            <a:chExt cx="1689779" cy="2002067"/>
          </a:xfrm>
        </p:grpSpPr>
        <p:sp>
          <p:nvSpPr>
            <p:cNvPr id="215" name="214 CuadroTexto"/>
            <p:cNvSpPr txBox="1"/>
            <p:nvPr/>
          </p:nvSpPr>
          <p:spPr>
            <a:xfrm>
              <a:off x="3923928" y="3924287"/>
              <a:ext cx="1665841" cy="338554"/>
            </a:xfrm>
            <a:prstGeom prst="rect">
              <a:avLst/>
            </a:prstGeom>
            <a:solidFill>
              <a:srgbClr val="006600"/>
            </a:solidFill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</a:rPr>
                <a:t>Parametrización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  <p:sp>
          <p:nvSpPr>
            <p:cNvPr id="216" name="215 CuadroTexto"/>
            <p:cNvSpPr txBox="1"/>
            <p:nvPr/>
          </p:nvSpPr>
          <p:spPr>
            <a:xfrm>
              <a:off x="3910703" y="4496708"/>
              <a:ext cx="1665841" cy="338554"/>
            </a:xfrm>
            <a:prstGeom prst="rect">
              <a:avLst/>
            </a:prstGeom>
            <a:solidFill>
              <a:srgbClr val="006600"/>
            </a:solidFill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</a:rPr>
                <a:t>Parametrización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  <p:sp>
          <p:nvSpPr>
            <p:cNvPr id="217" name="216 CuadroTexto"/>
            <p:cNvSpPr txBox="1"/>
            <p:nvPr/>
          </p:nvSpPr>
          <p:spPr>
            <a:xfrm>
              <a:off x="3934641" y="5587800"/>
              <a:ext cx="1665841" cy="338554"/>
            </a:xfrm>
            <a:prstGeom prst="rect">
              <a:avLst/>
            </a:prstGeom>
            <a:solidFill>
              <a:srgbClr val="006600"/>
            </a:solidFill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</a:rPr>
                <a:t>Parametrización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8" name="217 Flecha derecha"/>
          <p:cNvSpPr/>
          <p:nvPr/>
        </p:nvSpPr>
        <p:spPr>
          <a:xfrm>
            <a:off x="5724128" y="4050475"/>
            <a:ext cx="648072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9" name="218 Flecha derecha"/>
          <p:cNvSpPr/>
          <p:nvPr/>
        </p:nvSpPr>
        <p:spPr>
          <a:xfrm>
            <a:off x="5724128" y="4604318"/>
            <a:ext cx="648072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0" name="219 Flecha derecha"/>
          <p:cNvSpPr/>
          <p:nvPr/>
        </p:nvSpPr>
        <p:spPr>
          <a:xfrm>
            <a:off x="5724128" y="5699132"/>
            <a:ext cx="648072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1" name="220 CuadroTexto"/>
          <p:cNvSpPr txBox="1"/>
          <p:nvPr/>
        </p:nvSpPr>
        <p:spPr>
          <a:xfrm>
            <a:off x="5572690" y="3641227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Parámetros_ch1</a:t>
            </a:r>
            <a:endParaRPr lang="es-ES" sz="1400" dirty="0"/>
          </a:p>
        </p:txBody>
      </p:sp>
      <p:sp>
        <p:nvSpPr>
          <p:cNvPr id="222" name="221 CuadroTexto"/>
          <p:cNvSpPr txBox="1"/>
          <p:nvPr/>
        </p:nvSpPr>
        <p:spPr>
          <a:xfrm>
            <a:off x="5600482" y="4280493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Parámetros_ch2</a:t>
            </a:r>
            <a:endParaRPr lang="es-ES" sz="1400" dirty="0"/>
          </a:p>
        </p:txBody>
      </p:sp>
      <p:sp>
        <p:nvSpPr>
          <p:cNvPr id="223" name="222 CuadroTexto"/>
          <p:cNvSpPr txBox="1"/>
          <p:nvPr/>
        </p:nvSpPr>
        <p:spPr>
          <a:xfrm>
            <a:off x="5631032" y="5380111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Parámetros_ch23</a:t>
            </a:r>
            <a:endParaRPr lang="es-ES" sz="1400" dirty="0"/>
          </a:p>
        </p:txBody>
      </p:sp>
      <p:sp>
        <p:nvSpPr>
          <p:cNvPr id="224" name="223 CuadroTexto"/>
          <p:cNvSpPr txBox="1"/>
          <p:nvPr/>
        </p:nvSpPr>
        <p:spPr>
          <a:xfrm>
            <a:off x="7459225" y="4203851"/>
            <a:ext cx="123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Parámetros_promediados</a:t>
            </a:r>
            <a:endParaRPr lang="es-ES" sz="14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403648" y="3244334"/>
            <a:ext cx="603963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Periodo pre-</a:t>
            </a:r>
            <a:r>
              <a:rPr lang="es-ES" dirty="0" err="1" smtClean="0">
                <a:solidFill>
                  <a:schemeClr val="bg1"/>
                </a:solidFill>
              </a:rPr>
              <a:t>ictal</a:t>
            </a:r>
            <a:endParaRPr lang="es-ES" dirty="0">
              <a:solidFill>
                <a:schemeClr val="bg1"/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3910703" y="3924287"/>
            <a:ext cx="1689779" cy="2002067"/>
            <a:chOff x="8668462" y="3809051"/>
            <a:chExt cx="1689779" cy="2002067"/>
          </a:xfrm>
        </p:grpSpPr>
        <p:sp>
          <p:nvSpPr>
            <p:cNvPr id="42" name="41 CuadroTexto"/>
            <p:cNvSpPr txBox="1"/>
            <p:nvPr/>
          </p:nvSpPr>
          <p:spPr>
            <a:xfrm>
              <a:off x="8681687" y="3809051"/>
              <a:ext cx="1665841" cy="33855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</a:rPr>
                <a:t>Parametrización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8668462" y="4381472"/>
              <a:ext cx="1665841" cy="33855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</a:rPr>
                <a:t>Parametrización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8692400" y="5472564"/>
              <a:ext cx="1665841" cy="33855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</a:rPr>
                <a:t>Parametrización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68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11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Introducción</a:t>
            </a:r>
            <a:endParaRPr lang="es-ES" sz="3200" b="1" dirty="0"/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333104" y="1268760"/>
            <a:ext cx="8919416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Tx/>
              <a:buNone/>
            </a:pPr>
            <a:endParaRPr lang="es-ES" sz="1800" dirty="0" smtClean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2044949" y="1403484"/>
            <a:ext cx="5119339" cy="369332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Parametrización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0" y="3826210"/>
            <a:ext cx="7788103" cy="2576774"/>
          </a:xfrm>
          <a:prstGeom prst="rect">
            <a:avLst/>
          </a:prstGeom>
        </p:spPr>
      </p:pic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7" name="2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802749"/>
              </p:ext>
            </p:extLst>
          </p:nvPr>
        </p:nvGraphicFramePr>
        <p:xfrm>
          <a:off x="6218492" y="2580271"/>
          <a:ext cx="1499676" cy="1227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7" imgW="939800" imgH="749300" progId="Equation.DSMT4">
                  <p:embed/>
                </p:oleObj>
              </mc:Choice>
              <mc:Fallback>
                <p:oleObj name="Equation" r:id="rId7" imgW="939800" imgH="749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492" y="2580271"/>
                        <a:ext cx="1499676" cy="12270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27 Grupo"/>
          <p:cNvGrpSpPr/>
          <p:nvPr/>
        </p:nvGrpSpPr>
        <p:grpSpPr>
          <a:xfrm>
            <a:off x="1486671" y="4015094"/>
            <a:ext cx="5930076" cy="2040526"/>
            <a:chOff x="1486671" y="4015094"/>
            <a:chExt cx="5930076" cy="2040526"/>
          </a:xfrm>
        </p:grpSpPr>
        <p:sp>
          <p:nvSpPr>
            <p:cNvPr id="13" name="12 Rectángulo"/>
            <p:cNvSpPr/>
            <p:nvPr/>
          </p:nvSpPr>
          <p:spPr>
            <a:xfrm>
              <a:off x="1576148" y="4015094"/>
              <a:ext cx="424097" cy="204052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98 Rectángulo"/>
            <p:cNvSpPr/>
            <p:nvPr/>
          </p:nvSpPr>
          <p:spPr>
            <a:xfrm>
              <a:off x="2008196" y="4015094"/>
              <a:ext cx="591966" cy="204052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99 Rectángulo"/>
            <p:cNvSpPr/>
            <p:nvPr/>
          </p:nvSpPr>
          <p:spPr>
            <a:xfrm>
              <a:off x="2594279" y="4015094"/>
              <a:ext cx="591966" cy="2040526"/>
            </a:xfrm>
            <a:prstGeom prst="rect">
              <a:avLst/>
            </a:prstGeom>
            <a:solidFill>
              <a:srgbClr val="0066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5" name="134 Rectángulo"/>
            <p:cNvSpPr/>
            <p:nvPr/>
          </p:nvSpPr>
          <p:spPr>
            <a:xfrm>
              <a:off x="3186245" y="4015094"/>
              <a:ext cx="2718334" cy="2040526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6" name="135 Rectángulo"/>
            <p:cNvSpPr/>
            <p:nvPr/>
          </p:nvSpPr>
          <p:spPr>
            <a:xfrm>
              <a:off x="5904579" y="4015094"/>
              <a:ext cx="1512168" cy="2040526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1486671" y="4015094"/>
              <a:ext cx="6030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smtClean="0"/>
                <a:t>Delta</a:t>
              </a:r>
            </a:p>
            <a:p>
              <a:pPr algn="ctr"/>
              <a:r>
                <a:rPr lang="es-ES" sz="1400" dirty="0" smtClean="0"/>
                <a:t>(</a:t>
              </a:r>
              <a:r>
                <a:rPr lang="es-ES" sz="1400" dirty="0" smtClean="0">
                  <a:sym typeface="Symbol"/>
                </a:rPr>
                <a:t>)</a:t>
              </a:r>
              <a:endParaRPr lang="es-ES" sz="1400" dirty="0"/>
            </a:p>
          </p:txBody>
        </p:sp>
        <p:sp>
          <p:nvSpPr>
            <p:cNvPr id="137" name="136 CuadroTexto"/>
            <p:cNvSpPr txBox="1"/>
            <p:nvPr/>
          </p:nvSpPr>
          <p:spPr>
            <a:xfrm>
              <a:off x="1977877" y="4015094"/>
              <a:ext cx="641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smtClean="0"/>
                <a:t>Theta</a:t>
              </a:r>
            </a:p>
            <a:p>
              <a:pPr algn="ctr"/>
              <a:r>
                <a:rPr lang="es-ES" sz="1400" dirty="0" smtClean="0"/>
                <a:t>(</a:t>
              </a:r>
              <a:r>
                <a:rPr lang="es-ES" sz="1400" dirty="0">
                  <a:sym typeface="Symbol"/>
                </a:rPr>
                <a:t></a:t>
              </a:r>
              <a:r>
                <a:rPr lang="es-ES" sz="1400" dirty="0" smtClean="0">
                  <a:sym typeface="Symbol"/>
                </a:rPr>
                <a:t>)</a:t>
              </a:r>
              <a:endParaRPr lang="es-ES" sz="1400" dirty="0"/>
            </a:p>
          </p:txBody>
        </p:sp>
        <p:sp>
          <p:nvSpPr>
            <p:cNvPr id="138" name="137 CuadroTexto"/>
            <p:cNvSpPr txBox="1"/>
            <p:nvPr/>
          </p:nvSpPr>
          <p:spPr>
            <a:xfrm>
              <a:off x="2568700" y="4015094"/>
              <a:ext cx="643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 smtClean="0"/>
                <a:t>Alpha</a:t>
              </a:r>
              <a:endParaRPr lang="es-ES" sz="1400" dirty="0" smtClean="0"/>
            </a:p>
            <a:p>
              <a:pPr algn="ctr"/>
              <a:r>
                <a:rPr lang="es-ES" sz="1400" dirty="0" smtClean="0"/>
                <a:t>(</a:t>
              </a:r>
              <a:r>
                <a:rPr lang="es-ES" sz="1400" dirty="0" smtClean="0">
                  <a:sym typeface="Symbol"/>
                </a:rPr>
                <a:t>)</a:t>
              </a:r>
              <a:endParaRPr lang="es-ES" sz="1400" dirty="0"/>
            </a:p>
          </p:txBody>
        </p:sp>
        <p:sp>
          <p:nvSpPr>
            <p:cNvPr id="139" name="138 CuadroTexto"/>
            <p:cNvSpPr txBox="1"/>
            <p:nvPr/>
          </p:nvSpPr>
          <p:spPr>
            <a:xfrm>
              <a:off x="4086240" y="4015094"/>
              <a:ext cx="553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smtClean="0"/>
                <a:t>Beta</a:t>
              </a:r>
            </a:p>
            <a:p>
              <a:pPr algn="ctr"/>
              <a:r>
                <a:rPr lang="es-ES" sz="1400" dirty="0" smtClean="0"/>
                <a:t>(</a:t>
              </a:r>
              <a:r>
                <a:rPr lang="es-ES" sz="1400" dirty="0" smtClean="0">
                  <a:sym typeface="Symbol"/>
                </a:rPr>
                <a:t>)</a:t>
              </a:r>
              <a:endParaRPr lang="es-ES" sz="1400" dirty="0"/>
            </a:p>
          </p:txBody>
        </p:sp>
        <p:sp>
          <p:nvSpPr>
            <p:cNvPr id="140" name="139 CuadroTexto"/>
            <p:cNvSpPr txBox="1"/>
            <p:nvPr/>
          </p:nvSpPr>
          <p:spPr>
            <a:xfrm>
              <a:off x="6250134" y="4015094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smtClean="0"/>
                <a:t>Gamma</a:t>
              </a:r>
            </a:p>
            <a:p>
              <a:pPr algn="ctr"/>
              <a:r>
                <a:rPr lang="es-ES" sz="1400" dirty="0" smtClean="0"/>
                <a:t>(</a:t>
              </a:r>
              <a:r>
                <a:rPr lang="es-ES" sz="1400" dirty="0" smtClean="0">
                  <a:sym typeface="Symbol"/>
                </a:rPr>
                <a:t>)</a:t>
              </a:r>
              <a:endParaRPr lang="es-ES" sz="1400" dirty="0"/>
            </a:p>
          </p:txBody>
        </p:sp>
      </p:grpSp>
      <p:graphicFrame>
        <p:nvGraphicFramePr>
          <p:cNvPr id="25" name="2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622385"/>
              </p:ext>
            </p:extLst>
          </p:nvPr>
        </p:nvGraphicFramePr>
        <p:xfrm>
          <a:off x="4069161" y="2276872"/>
          <a:ext cx="1514825" cy="60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9" imgW="952087" imgH="368140" progId="Equation.DSMT4">
                  <p:embed/>
                </p:oleObj>
              </mc:Choice>
              <mc:Fallback>
                <p:oleObj name="Equation" r:id="rId9" imgW="952087" imgH="3681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9161" y="2276872"/>
                        <a:ext cx="1514825" cy="6059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" name="Rectangle 3"/>
          <p:cNvSpPr txBox="1">
            <a:spLocks noChangeArrowheads="1"/>
          </p:cNvSpPr>
          <p:nvPr/>
        </p:nvSpPr>
        <p:spPr bwMode="auto">
          <a:xfrm>
            <a:off x="580381" y="1895353"/>
            <a:ext cx="8424862" cy="64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AF37"/>
              </a:buClr>
              <a:buFont typeface="Courier New" pitchFamily="49" charset="0"/>
              <a:buChar char="o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AF37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AF37"/>
              </a:buClr>
              <a:buSzPct val="12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ES_tradnl" altLang="es-ES" sz="2400" kern="0" dirty="0" smtClean="0">
                <a:solidFill>
                  <a:srgbClr val="000000"/>
                </a:solidFill>
                <a:latin typeface="Arial"/>
              </a:rPr>
              <a:t>Potencia por </a:t>
            </a:r>
            <a:r>
              <a:rPr lang="es-ES_tradnl" altLang="es-ES" sz="2400" kern="0" dirty="0" err="1" smtClean="0">
                <a:solidFill>
                  <a:srgbClr val="000000"/>
                </a:solidFill>
                <a:latin typeface="Arial"/>
              </a:rPr>
              <a:t>subbanda</a:t>
            </a:r>
            <a:endParaRPr lang="es-ES_tradnl" altLang="es-ES" sz="2400" kern="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141 Rectángulo"/>
          <p:cNvSpPr/>
          <p:nvPr/>
        </p:nvSpPr>
        <p:spPr>
          <a:xfrm>
            <a:off x="1576148" y="4941168"/>
            <a:ext cx="5840599" cy="1114452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" name="142 CuadroTexto"/>
          <p:cNvSpPr txBox="1"/>
          <p:nvPr/>
        </p:nvSpPr>
        <p:spPr>
          <a:xfrm>
            <a:off x="6146848" y="4941168"/>
            <a:ext cx="1269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Potencia total</a:t>
            </a:r>
          </a:p>
        </p:txBody>
      </p:sp>
      <p:sp>
        <p:nvSpPr>
          <p:cNvPr id="145" name="Rectangle 3"/>
          <p:cNvSpPr txBox="1">
            <a:spLocks noChangeArrowheads="1"/>
          </p:cNvSpPr>
          <p:nvPr/>
        </p:nvSpPr>
        <p:spPr bwMode="auto">
          <a:xfrm>
            <a:off x="580381" y="2924944"/>
            <a:ext cx="5431779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AF37"/>
              </a:buClr>
              <a:buFont typeface="Courier New" pitchFamily="49" charset="0"/>
              <a:buChar char="o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AF37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AF37"/>
              </a:buClr>
              <a:buSzPct val="12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ES_tradnl" altLang="es-ES" sz="2400" kern="0" dirty="0" smtClean="0">
                <a:solidFill>
                  <a:srgbClr val="000000"/>
                </a:solidFill>
                <a:latin typeface="Arial"/>
              </a:rPr>
              <a:t>Energía normalizada por </a:t>
            </a:r>
            <a:r>
              <a:rPr lang="es-ES_tradnl" altLang="es-ES" sz="2400" kern="0" dirty="0" err="1" smtClean="0">
                <a:solidFill>
                  <a:srgbClr val="000000"/>
                </a:solidFill>
                <a:latin typeface="Arial"/>
              </a:rPr>
              <a:t>subbanda</a:t>
            </a:r>
            <a:endParaRPr lang="es-ES_tradnl" altLang="es-ES" sz="2000" kern="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7452320" y="364576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Potencia total</a:t>
            </a:r>
            <a:endParaRPr lang="es-ES" dirty="0"/>
          </a:p>
        </p:txBody>
      </p:sp>
      <p:sp>
        <p:nvSpPr>
          <p:cNvPr id="45" name="44 Elipse"/>
          <p:cNvSpPr/>
          <p:nvPr/>
        </p:nvSpPr>
        <p:spPr>
          <a:xfrm>
            <a:off x="6372201" y="3176972"/>
            <a:ext cx="1512168" cy="649238"/>
          </a:xfrm>
          <a:prstGeom prst="ellipse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145 CuadroTexto"/>
          <p:cNvSpPr txBox="1"/>
          <p:nvPr/>
        </p:nvSpPr>
        <p:spPr>
          <a:xfrm>
            <a:off x="7476418" y="2350909"/>
            <a:ext cx="166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Potencia por </a:t>
            </a:r>
            <a:r>
              <a:rPr lang="es-ES" dirty="0" err="1" smtClean="0"/>
              <a:t>subbanda</a:t>
            </a:r>
            <a:endParaRPr lang="es-ES" dirty="0"/>
          </a:p>
        </p:txBody>
      </p:sp>
      <p:sp>
        <p:nvSpPr>
          <p:cNvPr id="147" name="146 Elipse"/>
          <p:cNvSpPr/>
          <p:nvPr/>
        </p:nvSpPr>
        <p:spPr>
          <a:xfrm>
            <a:off x="6408204" y="2535575"/>
            <a:ext cx="1512168" cy="649238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9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2" grpId="0" animBg="1"/>
      <p:bldP spid="143" grpId="0"/>
      <p:bldP spid="145" grpId="0"/>
      <p:bldP spid="30" grpId="0"/>
      <p:bldP spid="45" grpId="0" animBg="1"/>
      <p:bldP spid="146" grpId="0"/>
      <p:bldP spid="1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12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Introducción</a:t>
            </a:r>
            <a:endParaRPr lang="es-ES" sz="3200" b="1" dirty="0"/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333104" y="1268760"/>
            <a:ext cx="8703392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Tx/>
              <a:buNone/>
            </a:pPr>
            <a:r>
              <a:rPr lang="es-ES" sz="1800" dirty="0"/>
              <a:t>Paso </a:t>
            </a:r>
            <a:r>
              <a:rPr lang="es-ES" sz="1800" dirty="0" smtClean="0"/>
              <a:t>4: Repetir el análisis </a:t>
            </a:r>
            <a:r>
              <a:rPr lang="es-ES" sz="1800" dirty="0"/>
              <a:t>espectral de cada canal de EEG durante el periodo </a:t>
            </a:r>
            <a:r>
              <a:rPr lang="es-ES" sz="1800" dirty="0" err="1" smtClean="0"/>
              <a:t>ictal</a:t>
            </a:r>
            <a:r>
              <a:rPr lang="es-ES" sz="1800" dirty="0" smtClean="0"/>
              <a:t> </a:t>
            </a:r>
            <a:r>
              <a:rPr lang="es-ES" sz="1800" dirty="0"/>
              <a:t>mediante el </a:t>
            </a:r>
            <a:r>
              <a:rPr lang="es-ES" sz="1800" dirty="0" err="1"/>
              <a:t>periodograma</a:t>
            </a:r>
            <a:r>
              <a:rPr lang="es-ES" sz="1800" dirty="0"/>
              <a:t> de </a:t>
            </a:r>
            <a:r>
              <a:rPr lang="es-ES" sz="1800" dirty="0" err="1"/>
              <a:t>Welch</a:t>
            </a:r>
            <a:r>
              <a:rPr lang="es-ES" sz="1800" dirty="0"/>
              <a:t> y calculen los parámetros espectrales</a:t>
            </a:r>
          </a:p>
          <a:p>
            <a:pPr marL="0" indent="0" algn="just">
              <a:buClrTx/>
              <a:buNone/>
            </a:pPr>
            <a:r>
              <a:rPr lang="es-ES" sz="1800" dirty="0"/>
              <a:t>Paso </a:t>
            </a:r>
            <a:r>
              <a:rPr lang="es-ES" sz="1800" dirty="0" smtClean="0"/>
              <a:t>5: </a:t>
            </a:r>
            <a:r>
              <a:rPr lang="es-ES" sz="1800" dirty="0"/>
              <a:t>Repetir el análisis espectral de cada canal de EEG durante el periodo </a:t>
            </a:r>
            <a:r>
              <a:rPr lang="es-ES" sz="1800" dirty="0" smtClean="0"/>
              <a:t>post-</a:t>
            </a:r>
            <a:r>
              <a:rPr lang="es-ES" sz="1800" dirty="0" err="1" smtClean="0"/>
              <a:t>ictal</a:t>
            </a:r>
            <a:r>
              <a:rPr lang="es-ES" sz="1800" dirty="0" smtClean="0"/>
              <a:t> </a:t>
            </a:r>
            <a:r>
              <a:rPr lang="es-ES" sz="1800" dirty="0"/>
              <a:t>mediante el </a:t>
            </a:r>
            <a:r>
              <a:rPr lang="es-ES" sz="1800" dirty="0" err="1"/>
              <a:t>periodograma</a:t>
            </a:r>
            <a:r>
              <a:rPr lang="es-ES" sz="1800" dirty="0"/>
              <a:t> de </a:t>
            </a:r>
            <a:r>
              <a:rPr lang="es-ES" sz="1800" dirty="0" err="1"/>
              <a:t>Welch</a:t>
            </a:r>
            <a:r>
              <a:rPr lang="es-ES" sz="1800" dirty="0"/>
              <a:t> y calculen los parámetros </a:t>
            </a:r>
            <a:r>
              <a:rPr lang="es-ES" sz="1800" dirty="0" smtClean="0"/>
              <a:t>espectrales</a:t>
            </a:r>
          </a:p>
          <a:p>
            <a:pPr marL="0" indent="0" algn="just">
              <a:buClrTx/>
              <a:buNone/>
            </a:pPr>
            <a:r>
              <a:rPr lang="es-ES" sz="1800" dirty="0" smtClean="0"/>
              <a:t>Paso 6: Ordena las variables de salida en el formato requerido si fuese necesario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22" name="21 Grupo"/>
          <p:cNvGrpSpPr/>
          <p:nvPr/>
        </p:nvGrpSpPr>
        <p:grpSpPr>
          <a:xfrm>
            <a:off x="2588874" y="3924287"/>
            <a:ext cx="750014" cy="2002067"/>
            <a:chOff x="2588874" y="3924287"/>
            <a:chExt cx="750014" cy="2002067"/>
          </a:xfrm>
        </p:grpSpPr>
        <p:sp>
          <p:nvSpPr>
            <p:cNvPr id="156" name="155 CuadroTexto"/>
            <p:cNvSpPr txBox="1"/>
            <p:nvPr/>
          </p:nvSpPr>
          <p:spPr>
            <a:xfrm>
              <a:off x="2588874" y="3924287"/>
              <a:ext cx="750014" cy="338554"/>
            </a:xfrm>
            <a:prstGeom prst="rect">
              <a:avLst/>
            </a:prstGeom>
            <a:solidFill>
              <a:srgbClr val="006600"/>
            </a:solidFill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>
                  <a:solidFill>
                    <a:schemeClr val="bg1"/>
                  </a:solidFill>
                </a:rPr>
                <a:t>Welch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  <p:sp>
          <p:nvSpPr>
            <p:cNvPr id="157" name="156 CuadroTexto"/>
            <p:cNvSpPr txBox="1"/>
            <p:nvPr/>
          </p:nvSpPr>
          <p:spPr>
            <a:xfrm>
              <a:off x="2588874" y="4496708"/>
              <a:ext cx="750014" cy="338554"/>
            </a:xfrm>
            <a:prstGeom prst="rect">
              <a:avLst/>
            </a:prstGeom>
            <a:solidFill>
              <a:srgbClr val="006600"/>
            </a:solidFill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>
                  <a:solidFill>
                    <a:schemeClr val="bg1"/>
                  </a:solidFill>
                </a:rPr>
                <a:t>Welch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  <p:sp>
          <p:nvSpPr>
            <p:cNvPr id="158" name="157 CuadroTexto"/>
            <p:cNvSpPr txBox="1"/>
            <p:nvPr/>
          </p:nvSpPr>
          <p:spPr>
            <a:xfrm>
              <a:off x="2588874" y="5587800"/>
              <a:ext cx="750014" cy="338554"/>
            </a:xfrm>
            <a:prstGeom prst="rect">
              <a:avLst/>
            </a:prstGeom>
            <a:solidFill>
              <a:srgbClr val="006600"/>
            </a:solidFill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>
                  <a:solidFill>
                    <a:schemeClr val="bg1"/>
                  </a:solidFill>
                </a:rPr>
                <a:t>Welch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9" name="158 Flecha derecha"/>
          <p:cNvSpPr/>
          <p:nvPr/>
        </p:nvSpPr>
        <p:spPr>
          <a:xfrm>
            <a:off x="2324608" y="4060413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0" name="159 Flecha derecha"/>
          <p:cNvSpPr/>
          <p:nvPr/>
        </p:nvSpPr>
        <p:spPr>
          <a:xfrm>
            <a:off x="2324608" y="4620565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1" name="160 Flecha derecha"/>
          <p:cNvSpPr/>
          <p:nvPr/>
        </p:nvSpPr>
        <p:spPr>
          <a:xfrm>
            <a:off x="2324608" y="5693148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2" name="161 CuadroTexto"/>
          <p:cNvSpPr txBox="1"/>
          <p:nvPr/>
        </p:nvSpPr>
        <p:spPr>
          <a:xfrm>
            <a:off x="1331640" y="3941939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Canal 1</a:t>
            </a:r>
            <a:endParaRPr lang="es-ES" sz="1600" dirty="0">
              <a:solidFill>
                <a:srgbClr val="C00000"/>
              </a:solidFill>
            </a:endParaRPr>
          </a:p>
        </p:txBody>
      </p:sp>
      <p:sp>
        <p:nvSpPr>
          <p:cNvPr id="165" name="164 Flecha derecha"/>
          <p:cNvSpPr/>
          <p:nvPr/>
        </p:nvSpPr>
        <p:spPr>
          <a:xfrm>
            <a:off x="3429211" y="4060413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6" name="165 Flecha derecha"/>
          <p:cNvSpPr/>
          <p:nvPr/>
        </p:nvSpPr>
        <p:spPr>
          <a:xfrm>
            <a:off x="3449840" y="4620565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7" name="166 Flecha derecha"/>
          <p:cNvSpPr/>
          <p:nvPr/>
        </p:nvSpPr>
        <p:spPr>
          <a:xfrm>
            <a:off x="3425986" y="5693148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1" name="170 CuadroTexto"/>
          <p:cNvSpPr txBox="1"/>
          <p:nvPr/>
        </p:nvSpPr>
        <p:spPr>
          <a:xfrm rot="16200000">
            <a:off x="6347677" y="4688460"/>
            <a:ext cx="1858539" cy="369332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Promediar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2" name="171 Flecha derecha"/>
          <p:cNvSpPr/>
          <p:nvPr/>
        </p:nvSpPr>
        <p:spPr>
          <a:xfrm>
            <a:off x="7524328" y="4737192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73" name="17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334708"/>
              </p:ext>
            </p:extLst>
          </p:nvPr>
        </p:nvGraphicFramePr>
        <p:xfrm>
          <a:off x="3303588" y="4289425"/>
          <a:ext cx="6048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6" imgW="330120" imgH="190440" progId="Equation.DSMT4">
                  <p:embed/>
                </p:oleObj>
              </mc:Choice>
              <mc:Fallback>
                <p:oleObj name="Equation" r:id="rId6" imgW="3301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4289425"/>
                        <a:ext cx="604837" cy="35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" name="210 CuadroTexto"/>
          <p:cNvSpPr txBox="1"/>
          <p:nvPr/>
        </p:nvSpPr>
        <p:spPr>
          <a:xfrm>
            <a:off x="1331640" y="4530606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Canal 2</a:t>
            </a:r>
            <a:endParaRPr lang="es-ES" sz="1600" dirty="0">
              <a:solidFill>
                <a:srgbClr val="C00000"/>
              </a:solidFill>
            </a:endParaRPr>
          </a:p>
        </p:txBody>
      </p:sp>
      <p:sp>
        <p:nvSpPr>
          <p:cNvPr id="212" name="211 CuadroTexto"/>
          <p:cNvSpPr txBox="1"/>
          <p:nvPr/>
        </p:nvSpPr>
        <p:spPr>
          <a:xfrm>
            <a:off x="1354439" y="5603189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Canal 23</a:t>
            </a:r>
            <a:endParaRPr lang="es-ES" sz="1600" dirty="0">
              <a:solidFill>
                <a:srgbClr val="C00000"/>
              </a:solidFill>
            </a:endParaRPr>
          </a:p>
        </p:txBody>
      </p:sp>
      <p:graphicFrame>
        <p:nvGraphicFramePr>
          <p:cNvPr id="213" name="21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657049"/>
              </p:ext>
            </p:extLst>
          </p:nvPr>
        </p:nvGraphicFramePr>
        <p:xfrm>
          <a:off x="3316288" y="3744913"/>
          <a:ext cx="5810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8" imgW="317160" imgH="190440" progId="Equation.DSMT4">
                  <p:embed/>
                </p:oleObj>
              </mc:Choice>
              <mc:Fallback>
                <p:oleObj name="Equation" r:id="rId8" imgW="3171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3744913"/>
                        <a:ext cx="581025" cy="35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" name="21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798458"/>
              </p:ext>
            </p:extLst>
          </p:nvPr>
        </p:nvGraphicFramePr>
        <p:xfrm>
          <a:off x="3268663" y="5324475"/>
          <a:ext cx="6746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10" imgW="368280" imgH="190440" progId="Equation.DSMT4">
                  <p:embed/>
                </p:oleObj>
              </mc:Choice>
              <mc:Fallback>
                <p:oleObj name="Equation" r:id="rId10" imgW="3682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5324475"/>
                        <a:ext cx="674687" cy="35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214 CuadroTexto"/>
          <p:cNvSpPr txBox="1"/>
          <p:nvPr/>
        </p:nvSpPr>
        <p:spPr>
          <a:xfrm>
            <a:off x="3923928" y="3924287"/>
            <a:ext cx="1665841" cy="338554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Parametrización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216" name="215 CuadroTexto"/>
          <p:cNvSpPr txBox="1"/>
          <p:nvPr/>
        </p:nvSpPr>
        <p:spPr>
          <a:xfrm>
            <a:off x="3910703" y="4496708"/>
            <a:ext cx="1665841" cy="338554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Parametrización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217" name="216 CuadroTexto"/>
          <p:cNvSpPr txBox="1"/>
          <p:nvPr/>
        </p:nvSpPr>
        <p:spPr>
          <a:xfrm>
            <a:off x="3934641" y="5587800"/>
            <a:ext cx="1665841" cy="338554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Parametrización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218" name="217 Flecha derecha"/>
          <p:cNvSpPr/>
          <p:nvPr/>
        </p:nvSpPr>
        <p:spPr>
          <a:xfrm>
            <a:off x="5724128" y="4050475"/>
            <a:ext cx="648072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9" name="218 Flecha derecha"/>
          <p:cNvSpPr/>
          <p:nvPr/>
        </p:nvSpPr>
        <p:spPr>
          <a:xfrm>
            <a:off x="5724128" y="4604318"/>
            <a:ext cx="648072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0" name="219 Flecha derecha"/>
          <p:cNvSpPr/>
          <p:nvPr/>
        </p:nvSpPr>
        <p:spPr>
          <a:xfrm>
            <a:off x="5724128" y="5699132"/>
            <a:ext cx="648072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1" name="220 CuadroTexto"/>
          <p:cNvSpPr txBox="1"/>
          <p:nvPr/>
        </p:nvSpPr>
        <p:spPr>
          <a:xfrm>
            <a:off x="5572690" y="3641227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Parámetros_ch1</a:t>
            </a:r>
            <a:endParaRPr lang="es-ES" sz="1400" dirty="0"/>
          </a:p>
        </p:txBody>
      </p:sp>
      <p:sp>
        <p:nvSpPr>
          <p:cNvPr id="222" name="221 CuadroTexto"/>
          <p:cNvSpPr txBox="1"/>
          <p:nvPr/>
        </p:nvSpPr>
        <p:spPr>
          <a:xfrm>
            <a:off x="5600482" y="4280493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Parámetros_ch2</a:t>
            </a:r>
            <a:endParaRPr lang="es-ES" sz="1400" dirty="0"/>
          </a:p>
        </p:txBody>
      </p:sp>
      <p:sp>
        <p:nvSpPr>
          <p:cNvPr id="223" name="222 CuadroTexto"/>
          <p:cNvSpPr txBox="1"/>
          <p:nvPr/>
        </p:nvSpPr>
        <p:spPr>
          <a:xfrm>
            <a:off x="5631032" y="5380111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Parámetros_ch23</a:t>
            </a:r>
            <a:endParaRPr lang="es-ES" sz="1400" dirty="0"/>
          </a:p>
        </p:txBody>
      </p:sp>
      <p:sp>
        <p:nvSpPr>
          <p:cNvPr id="224" name="223 CuadroTexto"/>
          <p:cNvSpPr txBox="1"/>
          <p:nvPr/>
        </p:nvSpPr>
        <p:spPr>
          <a:xfrm>
            <a:off x="7459225" y="4203851"/>
            <a:ext cx="123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Parámetros_promediados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751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13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996952"/>
            <a:ext cx="8280920" cy="1296144"/>
          </a:xfrm>
        </p:spPr>
        <p:txBody>
          <a:bodyPr>
            <a:normAutofit/>
          </a:bodyPr>
          <a:lstStyle/>
          <a:p>
            <a:pPr algn="ctr"/>
            <a:r>
              <a:rPr lang="es-ES" sz="4400" dirty="0" smtClean="0">
                <a:latin typeface="Gill Sans MT" panose="020B0502020104020203" pitchFamily="34" charset="0"/>
              </a:rPr>
              <a:t>GRACIAS POR SU ATENCIÓN</a:t>
            </a:r>
            <a:endParaRPr lang="es-ES" sz="4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0 Imagen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449596" y="3068960"/>
            <a:ext cx="714692" cy="1143000"/>
          </a:xfrm>
          <a:prstGeom prst="rect">
            <a:avLst/>
          </a:prstGeom>
        </p:spPr>
      </p:pic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2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Introducción</a:t>
            </a:r>
            <a:endParaRPr lang="es-ES" sz="3200" b="1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064" y="3238390"/>
            <a:ext cx="2191101" cy="1671034"/>
          </a:xfrm>
          <a:prstGeom prst="rect">
            <a:avLst/>
          </a:prstGeom>
        </p:spPr>
      </p:pic>
      <p:sp>
        <p:nvSpPr>
          <p:cNvPr id="28" name="2 Marcador de contenido"/>
          <p:cNvSpPr txBox="1">
            <a:spLocks/>
          </p:cNvSpPr>
          <p:nvPr/>
        </p:nvSpPr>
        <p:spPr>
          <a:xfrm>
            <a:off x="333104" y="1340768"/>
            <a:ext cx="8775400" cy="2563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ClrTx/>
              <a:buFont typeface="Wingdings" panose="05000000000000000000" pitchFamily="2" charset="2"/>
              <a:buChar char="§"/>
            </a:pPr>
            <a:r>
              <a:rPr lang="es-ES" dirty="0" smtClean="0"/>
              <a:t>Epilepsia</a:t>
            </a:r>
          </a:p>
          <a:p>
            <a:pPr lvl="2" algn="just">
              <a:buClrTx/>
              <a:buFont typeface="Wingdings" panose="05000000000000000000" pitchFamily="2" charset="2"/>
              <a:buChar char="§"/>
            </a:pPr>
            <a:r>
              <a:rPr lang="es-ES" dirty="0" smtClean="0"/>
              <a:t>Trastorno provocado por un desequilibrio en la actividad eléctrica de las neuronas de alguna zona del cerebro</a:t>
            </a:r>
          </a:p>
          <a:p>
            <a:pPr lvl="2" algn="just">
              <a:buClrTx/>
              <a:buFont typeface="Wingdings" panose="05000000000000000000" pitchFamily="2" charset="2"/>
              <a:buChar char="§"/>
            </a:pPr>
            <a:r>
              <a:rPr lang="es-ES" dirty="0" smtClean="0"/>
              <a:t>Convulsión epiléptica: se caracteriza por un anormal y excesiva de la actividad neuronal sincronizada en el cerebro.</a:t>
            </a:r>
          </a:p>
          <a:p>
            <a:pPr marL="548640" lvl="2" indent="0" algn="just">
              <a:buClrTx/>
              <a:buNone/>
            </a:pPr>
            <a:r>
              <a:rPr lang="es-ES" dirty="0" smtClean="0"/>
              <a:t>   </a:t>
            </a:r>
          </a:p>
        </p:txBody>
      </p:sp>
      <p:grpSp>
        <p:nvGrpSpPr>
          <p:cNvPr id="107" name="106 Grupo"/>
          <p:cNvGrpSpPr/>
          <p:nvPr/>
        </p:nvGrpSpPr>
        <p:grpSpPr>
          <a:xfrm>
            <a:off x="2205910" y="4213830"/>
            <a:ext cx="1937490" cy="576064"/>
            <a:chOff x="7951839" y="4522440"/>
            <a:chExt cx="1937490" cy="576064"/>
          </a:xfrm>
        </p:grpSpPr>
        <p:sp>
          <p:nvSpPr>
            <p:cNvPr id="145" name="144 Rectángulo"/>
            <p:cNvSpPr/>
            <p:nvPr/>
          </p:nvSpPr>
          <p:spPr>
            <a:xfrm>
              <a:off x="7951839" y="4522440"/>
              <a:ext cx="1824523" cy="576064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6" name="145 CuadroTexto"/>
            <p:cNvSpPr txBox="1"/>
            <p:nvPr/>
          </p:nvSpPr>
          <p:spPr>
            <a:xfrm>
              <a:off x="7963802" y="4594448"/>
              <a:ext cx="19255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</a:rPr>
                <a:t>Crisis generalizada</a:t>
              </a:r>
            </a:p>
          </p:txBody>
        </p:sp>
      </p:grpSp>
      <p:grpSp>
        <p:nvGrpSpPr>
          <p:cNvPr id="121" name="120 Grupo"/>
          <p:cNvGrpSpPr/>
          <p:nvPr/>
        </p:nvGrpSpPr>
        <p:grpSpPr>
          <a:xfrm>
            <a:off x="5555789" y="4213830"/>
            <a:ext cx="1824523" cy="576064"/>
            <a:chOff x="7951839" y="4522440"/>
            <a:chExt cx="1824523" cy="576064"/>
          </a:xfrm>
        </p:grpSpPr>
        <p:sp>
          <p:nvSpPr>
            <p:cNvPr id="137" name="136 Rectángulo"/>
            <p:cNvSpPr/>
            <p:nvPr/>
          </p:nvSpPr>
          <p:spPr>
            <a:xfrm>
              <a:off x="7951839" y="4522440"/>
              <a:ext cx="1824523" cy="576064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8" name="137 CuadroTexto"/>
            <p:cNvSpPr txBox="1"/>
            <p:nvPr/>
          </p:nvSpPr>
          <p:spPr>
            <a:xfrm>
              <a:off x="7963802" y="4594448"/>
              <a:ext cx="1812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>
                  <a:solidFill>
                    <a:schemeClr val="bg1"/>
                  </a:solidFill>
                </a:rPr>
                <a:t>Crisis parcial</a:t>
              </a:r>
            </a:p>
          </p:txBody>
        </p:sp>
      </p:grpSp>
      <p:grpSp>
        <p:nvGrpSpPr>
          <p:cNvPr id="122" name="121 Grupo"/>
          <p:cNvGrpSpPr/>
          <p:nvPr/>
        </p:nvGrpSpPr>
        <p:grpSpPr>
          <a:xfrm>
            <a:off x="7424025" y="4172019"/>
            <a:ext cx="1612471" cy="626586"/>
            <a:chOff x="7963802" y="4471918"/>
            <a:chExt cx="1612471" cy="626586"/>
          </a:xfrm>
        </p:grpSpPr>
        <p:sp>
          <p:nvSpPr>
            <p:cNvPr id="135" name="134 Rectángulo"/>
            <p:cNvSpPr/>
            <p:nvPr/>
          </p:nvSpPr>
          <p:spPr>
            <a:xfrm>
              <a:off x="8064104" y="4522440"/>
              <a:ext cx="1368153" cy="576064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6" name="135 CuadroTexto"/>
            <p:cNvSpPr txBox="1"/>
            <p:nvPr/>
          </p:nvSpPr>
          <p:spPr>
            <a:xfrm>
              <a:off x="7963802" y="4471918"/>
              <a:ext cx="1612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>
                  <a:solidFill>
                    <a:schemeClr val="bg1"/>
                  </a:solidFill>
                </a:rPr>
                <a:t>Síndromes especiales</a:t>
              </a:r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30088" y="4746922"/>
            <a:ext cx="9142804" cy="1706414"/>
            <a:chOff x="30088" y="4746922"/>
            <a:chExt cx="9142804" cy="1706414"/>
          </a:xfrm>
        </p:grpSpPr>
        <p:grpSp>
          <p:nvGrpSpPr>
            <p:cNvPr id="100" name="99 Grupo"/>
            <p:cNvGrpSpPr/>
            <p:nvPr/>
          </p:nvGrpSpPr>
          <p:grpSpPr>
            <a:xfrm>
              <a:off x="30088" y="5051861"/>
              <a:ext cx="1277787" cy="532800"/>
              <a:chOff x="4427984" y="3717032"/>
              <a:chExt cx="1277787" cy="532800"/>
            </a:xfrm>
          </p:grpSpPr>
          <p:sp>
            <p:nvSpPr>
              <p:cNvPr id="159" name="158 Rectángulo"/>
              <p:cNvSpPr/>
              <p:nvPr/>
            </p:nvSpPr>
            <p:spPr>
              <a:xfrm>
                <a:off x="4427985" y="3717032"/>
                <a:ext cx="1277786" cy="532800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0" name="159 CuadroTexto"/>
              <p:cNvSpPr txBox="1"/>
              <p:nvPr/>
            </p:nvSpPr>
            <p:spPr>
              <a:xfrm>
                <a:off x="4427984" y="3789040"/>
                <a:ext cx="1277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C. Ausencia</a:t>
                </a:r>
              </a:p>
            </p:txBody>
          </p:sp>
        </p:grpSp>
        <p:grpSp>
          <p:nvGrpSpPr>
            <p:cNvPr id="101" name="100 Grupo"/>
            <p:cNvGrpSpPr/>
            <p:nvPr/>
          </p:nvGrpSpPr>
          <p:grpSpPr>
            <a:xfrm>
              <a:off x="1403648" y="5051861"/>
              <a:ext cx="1516763" cy="532800"/>
              <a:chOff x="5933403" y="3717032"/>
              <a:chExt cx="1516763" cy="532800"/>
            </a:xfrm>
          </p:grpSpPr>
          <p:sp>
            <p:nvSpPr>
              <p:cNvPr id="157" name="156 Rectángulo"/>
              <p:cNvSpPr/>
              <p:nvPr/>
            </p:nvSpPr>
            <p:spPr>
              <a:xfrm>
                <a:off x="5933404" y="3717032"/>
                <a:ext cx="1516762" cy="532800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8" name="157 CuadroTexto"/>
              <p:cNvSpPr txBox="1"/>
              <p:nvPr/>
            </p:nvSpPr>
            <p:spPr>
              <a:xfrm>
                <a:off x="5933403" y="3789040"/>
                <a:ext cx="15167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C.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mioclónicas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2" name="101 Grupo"/>
            <p:cNvGrpSpPr/>
            <p:nvPr/>
          </p:nvGrpSpPr>
          <p:grpSpPr>
            <a:xfrm>
              <a:off x="750877" y="5920536"/>
              <a:ext cx="1699505" cy="532800"/>
              <a:chOff x="5843821" y="4509120"/>
              <a:chExt cx="1699505" cy="532800"/>
            </a:xfrm>
          </p:grpSpPr>
          <p:sp>
            <p:nvSpPr>
              <p:cNvPr id="155" name="154 Rectángulo"/>
              <p:cNvSpPr/>
              <p:nvPr/>
            </p:nvSpPr>
            <p:spPr>
              <a:xfrm>
                <a:off x="5843822" y="4509120"/>
                <a:ext cx="1699504" cy="532800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6" name="155 CuadroTexto"/>
              <p:cNvSpPr txBox="1"/>
              <p:nvPr/>
            </p:nvSpPr>
            <p:spPr>
              <a:xfrm>
                <a:off x="5843821" y="4581128"/>
                <a:ext cx="16995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C. tónico-clónica</a:t>
                </a:r>
              </a:p>
            </p:txBody>
          </p:sp>
        </p:grpSp>
        <p:grpSp>
          <p:nvGrpSpPr>
            <p:cNvPr id="103" name="102 Grupo"/>
            <p:cNvGrpSpPr/>
            <p:nvPr/>
          </p:nvGrpSpPr>
          <p:grpSpPr>
            <a:xfrm>
              <a:off x="2510053" y="5920536"/>
              <a:ext cx="2007281" cy="532800"/>
              <a:chOff x="7886961" y="4522440"/>
              <a:chExt cx="2007281" cy="532800"/>
            </a:xfrm>
          </p:grpSpPr>
          <p:sp>
            <p:nvSpPr>
              <p:cNvPr id="153" name="152 Rectángulo"/>
              <p:cNvSpPr/>
              <p:nvPr/>
            </p:nvSpPr>
            <p:spPr>
              <a:xfrm>
                <a:off x="7951839" y="4522440"/>
                <a:ext cx="1824523" cy="532800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4" name="153 CuadroTexto"/>
              <p:cNvSpPr txBox="1"/>
              <p:nvPr/>
            </p:nvSpPr>
            <p:spPr>
              <a:xfrm>
                <a:off x="7886961" y="4594448"/>
                <a:ext cx="20072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Espasmos infantiles</a:t>
                </a:r>
              </a:p>
            </p:txBody>
          </p:sp>
        </p:grpSp>
        <p:grpSp>
          <p:nvGrpSpPr>
            <p:cNvPr id="104" name="103 Grupo"/>
            <p:cNvGrpSpPr/>
            <p:nvPr/>
          </p:nvGrpSpPr>
          <p:grpSpPr>
            <a:xfrm>
              <a:off x="4516540" y="5920536"/>
              <a:ext cx="1896673" cy="532800"/>
              <a:chOff x="5837409" y="5098504"/>
              <a:chExt cx="1896673" cy="532800"/>
            </a:xfrm>
          </p:grpSpPr>
          <p:sp>
            <p:nvSpPr>
              <p:cNvPr id="151" name="150 Rectángulo"/>
              <p:cNvSpPr/>
              <p:nvPr/>
            </p:nvSpPr>
            <p:spPr>
              <a:xfrm>
                <a:off x="5843821" y="5098504"/>
                <a:ext cx="1824523" cy="532800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2" name="151 CuadroTexto"/>
              <p:cNvSpPr txBox="1"/>
              <p:nvPr/>
            </p:nvSpPr>
            <p:spPr>
              <a:xfrm>
                <a:off x="5837409" y="5170512"/>
                <a:ext cx="1896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S.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Lennox-Gastaut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5" name="104 Grupo"/>
            <p:cNvGrpSpPr/>
            <p:nvPr/>
          </p:nvGrpSpPr>
          <p:grpSpPr>
            <a:xfrm>
              <a:off x="3203848" y="5051861"/>
              <a:ext cx="1051740" cy="532800"/>
              <a:chOff x="7812360" y="3717032"/>
              <a:chExt cx="1051740" cy="532800"/>
            </a:xfrm>
          </p:grpSpPr>
          <p:sp>
            <p:nvSpPr>
              <p:cNvPr id="149" name="148 Rectángulo"/>
              <p:cNvSpPr/>
              <p:nvPr/>
            </p:nvSpPr>
            <p:spPr>
              <a:xfrm>
                <a:off x="7812360" y="3717032"/>
                <a:ext cx="1051740" cy="532800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0" name="149 CuadroTexto"/>
              <p:cNvSpPr txBox="1"/>
              <p:nvPr/>
            </p:nvSpPr>
            <p:spPr>
              <a:xfrm>
                <a:off x="7812360" y="3789040"/>
                <a:ext cx="9941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C. tónica</a:t>
                </a:r>
              </a:p>
            </p:txBody>
          </p:sp>
        </p:grpSp>
        <p:grpSp>
          <p:nvGrpSpPr>
            <p:cNvPr id="106" name="105 Grupo"/>
            <p:cNvGrpSpPr/>
            <p:nvPr/>
          </p:nvGrpSpPr>
          <p:grpSpPr>
            <a:xfrm>
              <a:off x="4322068" y="5051861"/>
              <a:ext cx="1107996" cy="532800"/>
              <a:chOff x="9036496" y="3740522"/>
              <a:chExt cx="1107996" cy="532800"/>
            </a:xfrm>
          </p:grpSpPr>
          <p:sp>
            <p:nvSpPr>
              <p:cNvPr id="147" name="146 Rectángulo"/>
              <p:cNvSpPr/>
              <p:nvPr/>
            </p:nvSpPr>
            <p:spPr>
              <a:xfrm>
                <a:off x="9036496" y="3740522"/>
                <a:ext cx="1080120" cy="532800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8" name="147 CuadroTexto"/>
              <p:cNvSpPr txBox="1"/>
              <p:nvPr/>
            </p:nvSpPr>
            <p:spPr>
              <a:xfrm>
                <a:off x="9036496" y="3812530"/>
                <a:ext cx="11079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C. atónica</a:t>
                </a:r>
              </a:p>
            </p:txBody>
          </p:sp>
        </p:grpSp>
        <p:cxnSp>
          <p:nvCxnSpPr>
            <p:cNvPr id="108" name="107 Conector recto"/>
            <p:cNvCxnSpPr/>
            <p:nvPr/>
          </p:nvCxnSpPr>
          <p:spPr>
            <a:xfrm flipV="1">
              <a:off x="668981" y="4912421"/>
              <a:ext cx="4207083" cy="3"/>
            </a:xfrm>
            <a:prstGeom prst="line">
              <a:avLst/>
            </a:prstGeom>
            <a:ln w="25400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08 Conector recto"/>
            <p:cNvCxnSpPr/>
            <p:nvPr/>
          </p:nvCxnSpPr>
          <p:spPr>
            <a:xfrm flipH="1">
              <a:off x="3059831" y="4793669"/>
              <a:ext cx="1" cy="910843"/>
            </a:xfrm>
            <a:prstGeom prst="line">
              <a:avLst/>
            </a:prstGeom>
            <a:ln w="25400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"/>
            <p:cNvCxnSpPr/>
            <p:nvPr/>
          </p:nvCxnSpPr>
          <p:spPr>
            <a:xfrm>
              <a:off x="1600629" y="5704512"/>
              <a:ext cx="3834584" cy="0"/>
            </a:xfrm>
            <a:prstGeom prst="line">
              <a:avLst/>
            </a:prstGeom>
            <a:ln w="25400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10 Conector recto"/>
            <p:cNvCxnSpPr>
              <a:endCxn id="155" idx="0"/>
            </p:cNvCxnSpPr>
            <p:nvPr/>
          </p:nvCxnSpPr>
          <p:spPr>
            <a:xfrm flipH="1">
              <a:off x="1600630" y="5704512"/>
              <a:ext cx="2" cy="216024"/>
            </a:xfrm>
            <a:prstGeom prst="line">
              <a:avLst/>
            </a:prstGeom>
            <a:ln w="25400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"/>
            <p:cNvCxnSpPr/>
            <p:nvPr/>
          </p:nvCxnSpPr>
          <p:spPr>
            <a:xfrm flipH="1">
              <a:off x="3500320" y="5704512"/>
              <a:ext cx="1" cy="216024"/>
            </a:xfrm>
            <a:prstGeom prst="line">
              <a:avLst/>
            </a:prstGeom>
            <a:ln w="25400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12 Conector recto"/>
            <p:cNvCxnSpPr>
              <a:endCxn id="151" idx="0"/>
            </p:cNvCxnSpPr>
            <p:nvPr/>
          </p:nvCxnSpPr>
          <p:spPr>
            <a:xfrm>
              <a:off x="5435214" y="5696314"/>
              <a:ext cx="0" cy="224222"/>
            </a:xfrm>
            <a:prstGeom prst="line">
              <a:avLst/>
            </a:prstGeom>
            <a:ln w="25400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13 Conector recto"/>
            <p:cNvCxnSpPr>
              <a:endCxn id="149" idx="0"/>
            </p:cNvCxnSpPr>
            <p:nvPr/>
          </p:nvCxnSpPr>
          <p:spPr>
            <a:xfrm flipH="1">
              <a:off x="3729718" y="4912424"/>
              <a:ext cx="2" cy="139437"/>
            </a:xfrm>
            <a:prstGeom prst="line">
              <a:avLst/>
            </a:prstGeom>
            <a:ln w="25400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14 Conector recto"/>
            <p:cNvCxnSpPr/>
            <p:nvPr/>
          </p:nvCxnSpPr>
          <p:spPr>
            <a:xfrm flipH="1">
              <a:off x="4876064" y="4912423"/>
              <a:ext cx="2" cy="139437"/>
            </a:xfrm>
            <a:prstGeom prst="line">
              <a:avLst/>
            </a:prstGeom>
            <a:ln w="25400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115 Conector recto"/>
            <p:cNvCxnSpPr/>
            <p:nvPr/>
          </p:nvCxnSpPr>
          <p:spPr>
            <a:xfrm flipH="1">
              <a:off x="2162027" y="4912422"/>
              <a:ext cx="2" cy="139437"/>
            </a:xfrm>
            <a:prstGeom prst="line">
              <a:avLst/>
            </a:prstGeom>
            <a:ln w="25400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116 Conector recto"/>
            <p:cNvCxnSpPr/>
            <p:nvPr/>
          </p:nvCxnSpPr>
          <p:spPr>
            <a:xfrm flipH="1">
              <a:off x="668982" y="4912421"/>
              <a:ext cx="2" cy="139437"/>
            </a:xfrm>
            <a:prstGeom prst="line">
              <a:avLst/>
            </a:prstGeom>
            <a:ln w="25400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117 Grupo"/>
            <p:cNvGrpSpPr/>
            <p:nvPr/>
          </p:nvGrpSpPr>
          <p:grpSpPr>
            <a:xfrm>
              <a:off x="5508104" y="5051861"/>
              <a:ext cx="809837" cy="532800"/>
              <a:chOff x="9036496" y="3740522"/>
              <a:chExt cx="809837" cy="532800"/>
            </a:xfrm>
          </p:grpSpPr>
          <p:sp>
            <p:nvSpPr>
              <p:cNvPr id="143" name="142 Rectángulo"/>
              <p:cNvSpPr/>
              <p:nvPr/>
            </p:nvSpPr>
            <p:spPr>
              <a:xfrm>
                <a:off x="9036496" y="3740522"/>
                <a:ext cx="809837" cy="532800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143 CuadroTexto"/>
              <p:cNvSpPr txBox="1"/>
              <p:nvPr/>
            </p:nvSpPr>
            <p:spPr>
              <a:xfrm>
                <a:off x="9036496" y="3812530"/>
                <a:ext cx="8098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>
                    <a:solidFill>
                      <a:schemeClr val="bg1"/>
                    </a:solidFill>
                  </a:rPr>
                  <a:t>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imple</a:t>
                </a:r>
              </a:p>
            </p:txBody>
          </p:sp>
        </p:grpSp>
        <p:grpSp>
          <p:nvGrpSpPr>
            <p:cNvPr id="119" name="118 Grupo"/>
            <p:cNvGrpSpPr/>
            <p:nvPr/>
          </p:nvGrpSpPr>
          <p:grpSpPr>
            <a:xfrm>
              <a:off x="6288926" y="5051861"/>
              <a:ext cx="1123136" cy="532800"/>
              <a:chOff x="9036496" y="3740522"/>
              <a:chExt cx="1123136" cy="532800"/>
            </a:xfrm>
          </p:grpSpPr>
          <p:sp>
            <p:nvSpPr>
              <p:cNvPr id="141" name="140 Rectángulo"/>
              <p:cNvSpPr/>
              <p:nvPr/>
            </p:nvSpPr>
            <p:spPr>
              <a:xfrm>
                <a:off x="9151520" y="3740522"/>
                <a:ext cx="936104" cy="532800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2" name="141 CuadroTexto"/>
              <p:cNvSpPr txBox="1"/>
              <p:nvPr/>
            </p:nvSpPr>
            <p:spPr>
              <a:xfrm>
                <a:off x="9036496" y="3812530"/>
                <a:ext cx="1123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 Compleja</a:t>
                </a:r>
              </a:p>
            </p:txBody>
          </p:sp>
        </p:grpSp>
        <p:grpSp>
          <p:nvGrpSpPr>
            <p:cNvPr id="120" name="119 Grupo"/>
            <p:cNvGrpSpPr/>
            <p:nvPr/>
          </p:nvGrpSpPr>
          <p:grpSpPr>
            <a:xfrm>
              <a:off x="7380312" y="5022532"/>
              <a:ext cx="1792580" cy="584775"/>
              <a:chOff x="8999436" y="3711275"/>
              <a:chExt cx="1792580" cy="584775"/>
            </a:xfrm>
          </p:grpSpPr>
          <p:sp>
            <p:nvSpPr>
              <p:cNvPr id="139" name="138 Rectángulo"/>
              <p:cNvSpPr/>
              <p:nvPr/>
            </p:nvSpPr>
            <p:spPr>
              <a:xfrm>
                <a:off x="9036496" y="3740521"/>
                <a:ext cx="1667660" cy="533673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0" name="139 CuadroTexto"/>
              <p:cNvSpPr txBox="1"/>
              <p:nvPr/>
            </p:nvSpPr>
            <p:spPr>
              <a:xfrm>
                <a:off x="8999436" y="3711275"/>
                <a:ext cx="17925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Secundariamente generalizada</a:t>
                </a:r>
              </a:p>
            </p:txBody>
          </p:sp>
        </p:grpSp>
        <p:cxnSp>
          <p:nvCxnSpPr>
            <p:cNvPr id="123" name="122 Conector recto"/>
            <p:cNvCxnSpPr/>
            <p:nvPr/>
          </p:nvCxnSpPr>
          <p:spPr>
            <a:xfrm>
              <a:off x="5913022" y="4873742"/>
              <a:ext cx="2338180" cy="1"/>
            </a:xfrm>
            <a:prstGeom prst="line">
              <a:avLst/>
            </a:prstGeom>
            <a:ln w="25400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"/>
            <p:cNvCxnSpPr>
              <a:endCxn id="141" idx="0"/>
            </p:cNvCxnSpPr>
            <p:nvPr/>
          </p:nvCxnSpPr>
          <p:spPr>
            <a:xfrm>
              <a:off x="6872002" y="4746922"/>
              <a:ext cx="0" cy="304939"/>
            </a:xfrm>
            <a:prstGeom prst="line">
              <a:avLst/>
            </a:prstGeom>
            <a:ln w="25400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"/>
            <p:cNvCxnSpPr>
              <a:endCxn id="143" idx="0"/>
            </p:cNvCxnSpPr>
            <p:nvPr/>
          </p:nvCxnSpPr>
          <p:spPr>
            <a:xfrm flipH="1">
              <a:off x="5913023" y="4862346"/>
              <a:ext cx="1301" cy="189515"/>
            </a:xfrm>
            <a:prstGeom prst="line">
              <a:avLst/>
            </a:prstGeom>
            <a:ln w="25400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"/>
            <p:cNvCxnSpPr/>
            <p:nvPr/>
          </p:nvCxnSpPr>
          <p:spPr>
            <a:xfrm flipH="1">
              <a:off x="8253676" y="4861883"/>
              <a:ext cx="1301" cy="189515"/>
            </a:xfrm>
            <a:prstGeom prst="line">
              <a:avLst/>
            </a:prstGeom>
            <a:ln w="25400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126 Grupo"/>
          <p:cNvGrpSpPr/>
          <p:nvPr/>
        </p:nvGrpSpPr>
        <p:grpSpPr>
          <a:xfrm>
            <a:off x="4464403" y="3265125"/>
            <a:ext cx="1824523" cy="576064"/>
            <a:chOff x="7951839" y="4522440"/>
            <a:chExt cx="1824523" cy="576064"/>
          </a:xfrm>
        </p:grpSpPr>
        <p:sp>
          <p:nvSpPr>
            <p:cNvPr id="133" name="132 Rectángulo"/>
            <p:cNvSpPr/>
            <p:nvPr/>
          </p:nvSpPr>
          <p:spPr>
            <a:xfrm>
              <a:off x="7951839" y="4522440"/>
              <a:ext cx="1824523" cy="576064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4" name="133 CuadroTexto"/>
            <p:cNvSpPr txBox="1"/>
            <p:nvPr/>
          </p:nvSpPr>
          <p:spPr>
            <a:xfrm>
              <a:off x="7963802" y="4594448"/>
              <a:ext cx="1812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>
                  <a:solidFill>
                    <a:schemeClr val="bg1"/>
                  </a:solidFill>
                </a:rPr>
                <a:t>Crisis epiléptica</a:t>
              </a:r>
            </a:p>
          </p:txBody>
        </p:sp>
      </p:grpSp>
      <p:cxnSp>
        <p:nvCxnSpPr>
          <p:cNvPr id="128" name="127 Conector recto"/>
          <p:cNvCxnSpPr/>
          <p:nvPr/>
        </p:nvCxnSpPr>
        <p:spPr>
          <a:xfrm>
            <a:off x="3070747" y="3976320"/>
            <a:ext cx="5137656" cy="0"/>
          </a:xfrm>
          <a:prstGeom prst="line">
            <a:avLst/>
          </a:prstGeom>
          <a:ln w="254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"/>
          <p:cNvCxnSpPr/>
          <p:nvPr/>
        </p:nvCxnSpPr>
        <p:spPr>
          <a:xfrm flipH="1">
            <a:off x="5376663" y="3834191"/>
            <a:ext cx="2" cy="142133"/>
          </a:xfrm>
          <a:prstGeom prst="line">
            <a:avLst/>
          </a:prstGeom>
          <a:ln w="254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/>
          <p:nvPr/>
        </p:nvCxnSpPr>
        <p:spPr>
          <a:xfrm flipH="1">
            <a:off x="3070745" y="3976324"/>
            <a:ext cx="2" cy="241281"/>
          </a:xfrm>
          <a:prstGeom prst="line">
            <a:avLst/>
          </a:prstGeom>
          <a:ln w="254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>
            <a:endCxn id="137" idx="0"/>
          </p:cNvCxnSpPr>
          <p:nvPr/>
        </p:nvCxnSpPr>
        <p:spPr>
          <a:xfrm>
            <a:off x="6468050" y="3967066"/>
            <a:ext cx="1" cy="246764"/>
          </a:xfrm>
          <a:prstGeom prst="line">
            <a:avLst/>
          </a:prstGeom>
          <a:ln w="254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recto"/>
          <p:cNvCxnSpPr/>
          <p:nvPr/>
        </p:nvCxnSpPr>
        <p:spPr>
          <a:xfrm>
            <a:off x="8208402" y="3982930"/>
            <a:ext cx="1" cy="246764"/>
          </a:xfrm>
          <a:prstGeom prst="line">
            <a:avLst/>
          </a:prstGeom>
          <a:ln w="254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0 Imagen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29"/>
          <a:stretch/>
        </p:blipFill>
        <p:spPr>
          <a:xfrm>
            <a:off x="2106080" y="3068960"/>
            <a:ext cx="81433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2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3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Introducción</a:t>
            </a:r>
            <a:endParaRPr lang="es-ES" sz="3200" b="1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333104" y="1340768"/>
            <a:ext cx="877540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ClrTx/>
              <a:buFont typeface="Wingdings" panose="05000000000000000000" pitchFamily="2" charset="2"/>
              <a:buChar char="§"/>
            </a:pPr>
            <a:r>
              <a:rPr lang="es-ES" dirty="0" smtClean="0"/>
              <a:t>Epilepsia</a:t>
            </a:r>
          </a:p>
          <a:p>
            <a:pPr lvl="2" algn="just">
              <a:buClrTx/>
              <a:buFont typeface="Wingdings" panose="05000000000000000000" pitchFamily="2" charset="2"/>
              <a:buChar char="§"/>
            </a:pPr>
            <a:r>
              <a:rPr lang="es-ES" dirty="0" smtClean="0"/>
              <a:t>El diagnóstico se basa en los síntomas, y en las pruebas complementarias: EEG, Pruebas de </a:t>
            </a:r>
            <a:r>
              <a:rPr lang="es-ES" dirty="0" err="1" smtClean="0"/>
              <a:t>neuroimagen</a:t>
            </a:r>
            <a:r>
              <a:rPr lang="es-ES" smtClean="0"/>
              <a:t> cerebral </a:t>
            </a:r>
            <a:r>
              <a:rPr lang="es-ES" dirty="0" smtClean="0"/>
              <a:t>(resonancia magnética, TAC).</a:t>
            </a:r>
          </a:p>
          <a:p>
            <a:pPr lvl="2" algn="just">
              <a:buClrTx/>
              <a:buFont typeface="Wingdings" panose="05000000000000000000" pitchFamily="2" charset="2"/>
              <a:buChar char="§"/>
            </a:pPr>
            <a:r>
              <a:rPr lang="es-ES" dirty="0"/>
              <a:t>Crisis epilépticas</a:t>
            </a:r>
          </a:p>
          <a:p>
            <a:pPr lvl="3" algn="just">
              <a:buClrTx/>
              <a:buFont typeface="Wingdings" panose="05000000000000000000" pitchFamily="2" charset="2"/>
              <a:buChar char="§"/>
            </a:pPr>
            <a:r>
              <a:rPr lang="es-ES" dirty="0"/>
              <a:t>Las características de las señales EEG muestran cierta similitud entre las crisis epilépticas obtenidas de la misma </a:t>
            </a:r>
            <a:r>
              <a:rPr lang="es-ES" dirty="0" smtClean="0"/>
              <a:t>paciente (Crisis 1 vs. Crisis 2 paciente 5).</a:t>
            </a:r>
            <a:endParaRPr lang="es-ES" dirty="0"/>
          </a:p>
          <a:p>
            <a:pPr lvl="3" algn="just">
              <a:buClrTx/>
              <a:buFont typeface="Wingdings" panose="05000000000000000000" pitchFamily="2" charset="2"/>
              <a:buChar char="§"/>
            </a:pPr>
            <a:r>
              <a:rPr lang="es-ES" dirty="0"/>
              <a:t>Las señales EEG asociadas a las crisis epilépticas presentan características muy dispares entre distintos sujetos dado que existe un amplio gama de crisis epilépticas con orígenes </a:t>
            </a:r>
            <a:r>
              <a:rPr lang="es-ES" dirty="0" smtClean="0"/>
              <a:t>distintos (Crisis 1 paciente 5 vs. Paciente 8).</a:t>
            </a:r>
            <a:endParaRPr lang="es-ES" dirty="0"/>
          </a:p>
          <a:p>
            <a:pPr lvl="3" algn="just">
              <a:buClrTx/>
              <a:buFont typeface="Wingdings" panose="05000000000000000000" pitchFamily="2" charset="2"/>
              <a:buChar char="§"/>
            </a:pPr>
            <a:endParaRPr lang="es-ES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4"/>
          <a:stretch/>
        </p:blipFill>
        <p:spPr>
          <a:xfrm>
            <a:off x="723512" y="4149080"/>
            <a:ext cx="8400525" cy="23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4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Introducción</a:t>
            </a:r>
            <a:endParaRPr lang="es-ES" sz="3200" b="1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333104" y="1340768"/>
            <a:ext cx="877540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ClrTx/>
              <a:buFont typeface="Wingdings" panose="05000000000000000000" pitchFamily="2" charset="2"/>
              <a:buChar char="§"/>
            </a:pPr>
            <a:r>
              <a:rPr lang="es-ES" dirty="0" smtClean="0"/>
              <a:t>Epilepsia</a:t>
            </a:r>
          </a:p>
          <a:p>
            <a:pPr lvl="2" algn="just">
              <a:buClrTx/>
              <a:buFont typeface="Wingdings" panose="05000000000000000000" pitchFamily="2" charset="2"/>
              <a:buChar char="§"/>
            </a:pPr>
            <a:r>
              <a:rPr lang="es-ES" dirty="0" smtClean="0"/>
              <a:t>Durante el periodo </a:t>
            </a:r>
            <a:r>
              <a:rPr lang="es-ES" dirty="0" err="1" smtClean="0"/>
              <a:t>ictal</a:t>
            </a:r>
            <a:r>
              <a:rPr lang="es-ES" dirty="0" smtClean="0"/>
              <a:t>,</a:t>
            </a:r>
          </a:p>
          <a:p>
            <a:pPr lvl="3" algn="just">
              <a:buClrTx/>
              <a:buFont typeface="Wingdings" panose="05000000000000000000" pitchFamily="2" charset="2"/>
              <a:buChar char="§"/>
            </a:pPr>
            <a:r>
              <a:rPr lang="es-ES" dirty="0"/>
              <a:t>Se produce un </a:t>
            </a:r>
            <a:r>
              <a:rPr lang="es-ES" b="1" dirty="0"/>
              <a:t>aumento abrupto de la amplitud de </a:t>
            </a:r>
            <a:r>
              <a:rPr lang="es-ES" b="1" dirty="0" smtClean="0"/>
              <a:t>las señales </a:t>
            </a:r>
            <a:r>
              <a:rPr lang="es-ES" b="1" dirty="0"/>
              <a:t>EEG </a:t>
            </a:r>
            <a:r>
              <a:rPr lang="es-ES" dirty="0"/>
              <a:t>debido a la sincronización de la actividad eléctrica cerebral</a:t>
            </a:r>
          </a:p>
          <a:p>
            <a:pPr lvl="3" algn="just">
              <a:buClrTx/>
              <a:buFont typeface="Wingdings" panose="05000000000000000000" pitchFamily="2" charset="2"/>
              <a:buChar char="§"/>
            </a:pPr>
            <a:r>
              <a:rPr lang="es-ES" dirty="0"/>
              <a:t>Se produce un </a:t>
            </a:r>
            <a:r>
              <a:rPr lang="es-ES" b="1" dirty="0"/>
              <a:t>cambio drástico de la distribución del contenido espectral </a:t>
            </a:r>
            <a:r>
              <a:rPr lang="es-ES" dirty="0"/>
              <a:t>de </a:t>
            </a:r>
            <a:r>
              <a:rPr lang="es-ES" dirty="0" smtClean="0"/>
              <a:t>las señales </a:t>
            </a:r>
            <a:r>
              <a:rPr lang="es-ES" dirty="0"/>
              <a:t>EEG en comparación con el periodo inter-</a:t>
            </a:r>
            <a:r>
              <a:rPr lang="es-ES" dirty="0" err="1"/>
              <a:t>ictal</a:t>
            </a:r>
            <a:r>
              <a:rPr lang="es-ES" dirty="0"/>
              <a:t>, aunque no existe patrón alguno de dicho cambio. </a:t>
            </a:r>
            <a:endParaRPr lang="es-ES" dirty="0" smtClean="0"/>
          </a:p>
          <a:p>
            <a:pPr lvl="3" algn="just">
              <a:buClrTx/>
              <a:buFont typeface="Wingdings" panose="05000000000000000000" pitchFamily="2" charset="2"/>
              <a:buChar char="§"/>
            </a:pPr>
            <a:endParaRPr lang="es-ES" dirty="0" smtClean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005064"/>
            <a:ext cx="6264696" cy="2676625"/>
          </a:xfrm>
          <a:prstGeom prst="rect">
            <a:avLst/>
          </a:prstGeom>
        </p:spPr>
      </p:pic>
      <p:cxnSp>
        <p:nvCxnSpPr>
          <p:cNvPr id="14" name="13 Conector recto de flecha"/>
          <p:cNvCxnSpPr/>
          <p:nvPr/>
        </p:nvCxnSpPr>
        <p:spPr>
          <a:xfrm flipH="1">
            <a:off x="3635896" y="4509120"/>
            <a:ext cx="1800200" cy="360040"/>
          </a:xfrm>
          <a:prstGeom prst="straightConnector1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3995936" y="4524419"/>
            <a:ext cx="1512168" cy="360040"/>
          </a:xfrm>
          <a:prstGeom prst="straightConnector1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5580112" y="4581128"/>
            <a:ext cx="288032" cy="360040"/>
          </a:xfrm>
          <a:prstGeom prst="straightConnector1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5868144" y="4581128"/>
            <a:ext cx="1728192" cy="468052"/>
          </a:xfrm>
          <a:prstGeom prst="straightConnector1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5237530" y="4180438"/>
            <a:ext cx="2262158" cy="369332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¿Son convulsiones?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937235" y="421179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Paciente 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91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5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Introducción</a:t>
            </a:r>
            <a:endParaRPr lang="es-ES" sz="3200" b="1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333104" y="1340768"/>
            <a:ext cx="877540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ClrTx/>
              <a:buFont typeface="Wingdings" panose="05000000000000000000" pitchFamily="2" charset="2"/>
              <a:buChar char="§"/>
            </a:pPr>
            <a:r>
              <a:rPr lang="es-ES" dirty="0" smtClean="0"/>
              <a:t>Epilepsia</a:t>
            </a:r>
          </a:p>
          <a:p>
            <a:pPr lvl="2" algn="just">
              <a:buClrTx/>
              <a:buFont typeface="Wingdings" panose="05000000000000000000" pitchFamily="2" charset="2"/>
              <a:buChar char="§"/>
            </a:pPr>
            <a:r>
              <a:rPr lang="es-ES" dirty="0" smtClean="0"/>
              <a:t>Las señales EEG no son estacionarias en el periodo inter-</a:t>
            </a:r>
            <a:r>
              <a:rPr lang="es-ES" dirty="0" err="1" smtClean="0"/>
              <a:t>ictal</a:t>
            </a:r>
            <a:r>
              <a:rPr lang="es-ES" dirty="0" smtClean="0"/>
              <a:t>, es decir, presentan variaciones a lo largo del tiempo. Esto dificulta la identificación de las crisis epilépticas en los registros de EEG.</a:t>
            </a:r>
          </a:p>
          <a:p>
            <a:pPr lvl="2" algn="just">
              <a:buClrTx/>
              <a:buFont typeface="Wingdings" panose="05000000000000000000" pitchFamily="2" charset="2"/>
              <a:buChar char="§"/>
            </a:pPr>
            <a:endParaRPr lang="es-ES" dirty="0" smtClean="0"/>
          </a:p>
          <a:p>
            <a:pPr lvl="2" algn="just">
              <a:buClrTx/>
              <a:buFont typeface="Wingdings" panose="05000000000000000000" pitchFamily="2" charset="2"/>
              <a:buChar char="§"/>
            </a:pPr>
            <a:endParaRPr lang="es-ES" dirty="0"/>
          </a:p>
          <a:p>
            <a:pPr lvl="2" algn="just">
              <a:buClrTx/>
              <a:buFont typeface="Wingdings" panose="05000000000000000000" pitchFamily="2" charset="2"/>
              <a:buChar char="§"/>
            </a:pPr>
            <a:endParaRPr lang="es-ES" dirty="0" smtClean="0"/>
          </a:p>
          <a:p>
            <a:pPr lvl="2" algn="just">
              <a:buClrTx/>
              <a:buFont typeface="Wingdings" panose="05000000000000000000" pitchFamily="2" charset="2"/>
              <a:buChar char="§"/>
            </a:pPr>
            <a:endParaRPr lang="es-ES" dirty="0"/>
          </a:p>
          <a:p>
            <a:pPr lvl="2" algn="just">
              <a:buClrTx/>
              <a:buFont typeface="Wingdings" panose="05000000000000000000" pitchFamily="2" charset="2"/>
              <a:buChar char="§"/>
            </a:pPr>
            <a:endParaRPr lang="es-ES" dirty="0" smtClean="0"/>
          </a:p>
          <a:p>
            <a:pPr lvl="2" algn="just">
              <a:buClrTx/>
              <a:buFont typeface="Wingdings" panose="05000000000000000000" pitchFamily="2" charset="2"/>
              <a:buChar char="§"/>
            </a:pPr>
            <a:endParaRPr lang="es-ES" dirty="0"/>
          </a:p>
          <a:p>
            <a:pPr lvl="2" algn="just">
              <a:buClrTx/>
              <a:buFont typeface="Wingdings" panose="05000000000000000000" pitchFamily="2" charset="2"/>
              <a:buChar char="§"/>
            </a:pPr>
            <a:endParaRPr lang="es-ES" dirty="0" smtClean="0"/>
          </a:p>
          <a:p>
            <a:pPr lvl="2" algn="just">
              <a:buClrTx/>
              <a:buFont typeface="Wingdings" panose="05000000000000000000" pitchFamily="2" charset="2"/>
              <a:buChar char="§"/>
            </a:pPr>
            <a:endParaRPr lang="es-ES" dirty="0"/>
          </a:p>
          <a:p>
            <a:pPr lvl="2" algn="just">
              <a:buClrTx/>
              <a:buFont typeface="Wingdings" panose="05000000000000000000" pitchFamily="2" charset="2"/>
              <a:buChar char="§"/>
            </a:pPr>
            <a:r>
              <a:rPr lang="es-ES" dirty="0" smtClean="0"/>
              <a:t>Los cambios en las señales EEG suelen preceder (5-20 s) a las alteraciones en los movimientos convulsivos, lo cual podrían utilizarse para diseñar sistema de ayuda al diagnóstico de las crisis epilépticas en tiempo real. </a:t>
            </a:r>
          </a:p>
          <a:p>
            <a:pPr lvl="3" algn="just">
              <a:buClrTx/>
              <a:buFont typeface="Wingdings" panose="05000000000000000000" pitchFamily="2" charset="2"/>
              <a:buChar char="§"/>
            </a:pPr>
            <a:endParaRPr lang="es-ES" dirty="0" smtClean="0"/>
          </a:p>
        </p:txBody>
      </p:sp>
      <p:pic>
        <p:nvPicPr>
          <p:cNvPr id="15" name="14 Imagen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550800"/>
            <a:ext cx="6264000" cy="2678400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2865227" y="275753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Paciente 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66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6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Introducción</a:t>
            </a:r>
            <a:endParaRPr lang="es-ES" sz="3200" b="1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333104" y="1340768"/>
            <a:ext cx="8775400" cy="2563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ClrTx/>
              <a:buFont typeface="Wingdings" panose="05000000000000000000" pitchFamily="2" charset="2"/>
              <a:buChar char="§"/>
            </a:pPr>
            <a:r>
              <a:rPr lang="es-ES" dirty="0" smtClean="0"/>
              <a:t>Epilepsia</a:t>
            </a:r>
          </a:p>
          <a:p>
            <a:pPr lvl="2" algn="just">
              <a:buClrTx/>
              <a:buFont typeface="Wingdings" panose="05000000000000000000" pitchFamily="2" charset="2"/>
              <a:buChar char="§"/>
            </a:pPr>
            <a:r>
              <a:rPr lang="es-ES" dirty="0" smtClean="0"/>
              <a:t>Sistema 10-20: estándar para el registro de electroencefalograma (EEG) en superficie</a:t>
            </a:r>
          </a:p>
          <a:p>
            <a:pPr lvl="2" algn="just">
              <a:buClrTx/>
              <a:buFont typeface="Wingdings" panose="05000000000000000000" pitchFamily="2" charset="2"/>
              <a:buChar char="§"/>
            </a:pPr>
            <a:endParaRPr lang="es-ES" dirty="0" smtClean="0"/>
          </a:p>
          <a:p>
            <a:pPr marL="548640" lvl="2" indent="0" algn="just">
              <a:buClrTx/>
              <a:buNone/>
            </a:pPr>
            <a:r>
              <a:rPr lang="es-ES" dirty="0" smtClean="0"/>
              <a:t>  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05" y="2349448"/>
            <a:ext cx="2105025" cy="2171700"/>
          </a:xfrm>
          <a:prstGeom prst="rect">
            <a:avLst/>
          </a:prstGeom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015248"/>
              </p:ext>
            </p:extLst>
          </p:nvPr>
        </p:nvGraphicFramePr>
        <p:xfrm>
          <a:off x="9540552" y="2060848"/>
          <a:ext cx="5591944" cy="52478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97986"/>
                <a:gridCol w="1397986"/>
                <a:gridCol w="1397986"/>
                <a:gridCol w="1397986"/>
              </a:tblGrid>
              <a:tr h="67280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Canal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Electrodos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Canal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Electrodos</a:t>
                      </a:r>
                      <a:endParaRPr lang="es-ES" dirty="0"/>
                    </a:p>
                  </a:txBody>
                  <a:tcPr/>
                </a:tc>
              </a:tr>
              <a:tr h="38446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 smtClean="0">
                          <a:effectLst/>
                        </a:rPr>
                        <a:t>FP1-F7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13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FP2-F8</a:t>
                      </a:r>
                      <a:endParaRPr lang="es-E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446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F7-T7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14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F8-T8</a:t>
                      </a:r>
                      <a:endParaRPr lang="es-E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446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T7-P7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15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T8-P8</a:t>
                      </a:r>
                      <a:endParaRPr lang="es-E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446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P7-O1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16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P8-O2</a:t>
                      </a:r>
                      <a:endParaRPr lang="es-E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446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FP1-C3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17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FZ-CZ</a:t>
                      </a:r>
                      <a:endParaRPr lang="es-E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5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F3-C3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18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CZ-PZ</a:t>
                      </a:r>
                      <a:endParaRPr lang="es-E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5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C3-P3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19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P7-T7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5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s-E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P3-O1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20</a:t>
                      </a:r>
                      <a:endParaRPr lang="es-E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T7-FT9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5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s-E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FP2-F4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21</a:t>
                      </a:r>
                      <a:endParaRPr lang="es-E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FT9-FT10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5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s-E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F4-C4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22</a:t>
                      </a:r>
                      <a:endParaRPr lang="es-E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FT10-T8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5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11</a:t>
                      </a:r>
                      <a:endParaRPr lang="es-E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C4-P4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23</a:t>
                      </a:r>
                      <a:endParaRPr lang="es-E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T8-P8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3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12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P4-O2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Arial"/>
                          <a:ea typeface="Calibri"/>
                          <a:cs typeface="Times New Roman"/>
                        </a:rPr>
                        <a:t>24 (opcional)</a:t>
                      </a:r>
                      <a:endParaRPr lang="es-E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VNS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76872"/>
            <a:ext cx="4163740" cy="398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5" r="25709"/>
          <a:stretch/>
        </p:blipFill>
        <p:spPr>
          <a:xfrm>
            <a:off x="1366621" y="4509450"/>
            <a:ext cx="1750377" cy="13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Adquisición de datos</a:t>
            </a:r>
            <a:endParaRPr lang="es-ES" sz="3200" b="1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340767"/>
            <a:ext cx="8424862" cy="2596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AF37"/>
              </a:buClr>
              <a:buFont typeface="Courier New" pitchFamily="49" charset="0"/>
              <a:buChar char="o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AF37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AF37"/>
              </a:buClr>
              <a:buSzPct val="12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ES_tradnl" alt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Adquisición de datos</a:t>
            </a:r>
            <a:endParaRPr lang="es-ES_tradnl" altLang="es-ES" sz="2000" kern="0" dirty="0" smtClean="0">
              <a:solidFill>
                <a:srgbClr val="000000"/>
              </a:solidFill>
              <a:latin typeface="Arial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es-ES_tradnl" altLang="es-ES" sz="2000" kern="0" dirty="0" smtClean="0">
                <a:solidFill>
                  <a:srgbClr val="000000"/>
                </a:solidFill>
                <a:latin typeface="Arial"/>
              </a:rPr>
              <a:t>Registros de EEG de larga duración con </a:t>
            </a:r>
            <a:r>
              <a:rPr lang="es-ES_tradnl" altLang="es-ES" sz="2000" kern="0" dirty="0" err="1" smtClean="0">
                <a:solidFill>
                  <a:srgbClr val="000000"/>
                </a:solidFill>
                <a:latin typeface="Arial"/>
              </a:rPr>
              <a:t>holters</a:t>
            </a:r>
            <a:r>
              <a:rPr lang="es-ES_tradnl" altLang="es-ES" sz="2000" kern="0" dirty="0" smtClean="0">
                <a:solidFill>
                  <a:srgbClr val="000000"/>
                </a:solidFill>
                <a:latin typeface="Arial"/>
              </a:rPr>
              <a:t> en niños con epilepsia (CHB-MIT </a:t>
            </a:r>
            <a:r>
              <a:rPr lang="es-ES_tradnl" altLang="es-ES" sz="2000" kern="0" dirty="0" err="1" smtClean="0">
                <a:solidFill>
                  <a:srgbClr val="000000"/>
                </a:solidFill>
                <a:latin typeface="Arial"/>
              </a:rPr>
              <a:t>Scalp</a:t>
            </a:r>
            <a:r>
              <a:rPr lang="es-ES_tradnl" altLang="es-ES" sz="2000" kern="0" dirty="0" smtClean="0">
                <a:solidFill>
                  <a:srgbClr val="000000"/>
                </a:solidFill>
                <a:latin typeface="Arial"/>
              </a:rPr>
              <a:t> EEE </a:t>
            </a:r>
            <a:r>
              <a:rPr lang="es-ES_tradnl" altLang="es-ES" sz="2000" kern="0" dirty="0" err="1" smtClean="0">
                <a:solidFill>
                  <a:srgbClr val="000000"/>
                </a:solidFill>
                <a:latin typeface="Arial"/>
              </a:rPr>
              <a:t>database</a:t>
            </a:r>
            <a:r>
              <a:rPr lang="es-ES_tradnl" altLang="es-ES" sz="2000" kern="0" dirty="0" smtClean="0">
                <a:solidFill>
                  <a:srgbClr val="000000"/>
                </a:solidFill>
                <a:latin typeface="Arial"/>
              </a:rPr>
              <a:t>)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es-ES_tradnl" altLang="es-ES" sz="2000" kern="0" dirty="0" smtClean="0">
                <a:solidFill>
                  <a:srgbClr val="000000"/>
                </a:solidFill>
                <a:latin typeface="Arial"/>
              </a:rPr>
              <a:t>664 registros realizados en 22 sujetos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es-ES_tradnl" altLang="es-ES" sz="2000" kern="0" dirty="0" smtClean="0">
                <a:solidFill>
                  <a:srgbClr val="000000"/>
                </a:solidFill>
                <a:latin typeface="Arial"/>
              </a:rPr>
              <a:t>198 registros con crisis epilépticas con las anotaciones de </a:t>
            </a:r>
            <a:r>
              <a:rPr lang="es-ES_tradnl" altLang="es-ES" sz="2000" kern="0" dirty="0" err="1" smtClean="0">
                <a:solidFill>
                  <a:srgbClr val="000000"/>
                </a:solidFill>
                <a:latin typeface="Arial"/>
              </a:rPr>
              <a:t>onset</a:t>
            </a:r>
            <a:r>
              <a:rPr lang="es-ES_tradnl" altLang="es-ES" sz="2000" kern="0" dirty="0" smtClean="0">
                <a:solidFill>
                  <a:srgbClr val="000000"/>
                </a:solidFill>
                <a:latin typeface="Arial"/>
              </a:rPr>
              <a:t> y offset del periodo </a:t>
            </a:r>
            <a:r>
              <a:rPr lang="es-ES_tradnl" altLang="es-ES" sz="2000" kern="0" dirty="0" err="1" smtClean="0">
                <a:solidFill>
                  <a:srgbClr val="000000"/>
                </a:solidFill>
                <a:latin typeface="Arial"/>
              </a:rPr>
              <a:t>ictal</a:t>
            </a:r>
            <a:endParaRPr lang="es-ES_tradnl" altLang="es-ES" sz="2000" kern="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7</a:t>
            </a:fld>
            <a:endParaRPr lang="es-ES" dirty="0">
              <a:solidFill>
                <a:srgbClr val="C00000"/>
              </a:solidFill>
            </a:endParaRPr>
          </a:p>
        </p:txBody>
      </p:sp>
      <p:graphicFrame>
        <p:nvGraphicFramePr>
          <p:cNvPr id="35" name="3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24464"/>
              </p:ext>
            </p:extLst>
          </p:nvPr>
        </p:nvGraphicFramePr>
        <p:xfrm>
          <a:off x="2941389" y="5013176"/>
          <a:ext cx="2187506" cy="14020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02285"/>
                <a:gridCol w="230001"/>
                <a:gridCol w="291018"/>
                <a:gridCol w="291018"/>
                <a:gridCol w="291018"/>
                <a:gridCol w="291018"/>
                <a:gridCol w="291148"/>
              </a:tblGrid>
              <a:tr h="554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Canal</a:t>
                      </a:r>
                      <a:endParaRPr lang="es-ES" sz="1000" b="0" baseline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s-ES" sz="1000" b="1" kern="1200" baseline="-25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s-ES" sz="1000" b="1" kern="1200" baseline="-250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s-ES" sz="1000" b="0" kern="1200" baseline="-25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</a:t>
                      </a:r>
                      <a:r>
                        <a:rPr lang="es-ES" sz="1000" b="0" kern="1200" baseline="-25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000" b="0" kern="1200" baseline="-250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s-ES" sz="1000" b="1" kern="1200" baseline="-25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…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s-ES" sz="1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s-ES" sz="1000" b="1" kern="1200" baseline="-250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s-ES" sz="1000" b="1" kern="1200" baseline="-250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</a:t>
                      </a:r>
                      <a:endParaRPr lang="es-ES" sz="1000" b="0" baseline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2</a:t>
                      </a:r>
                      <a:endParaRPr lang="es-ES" sz="1000" b="0" baseline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  <a:endParaRPr lang="es-ES" sz="1000" b="0" baseline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.</a:t>
                      </a:r>
                      <a:endParaRPr lang="es-ES" sz="1000" b="0" baseline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+mj-lt"/>
                        </a:rPr>
                        <a:t> </a:t>
                      </a:r>
                      <a:endParaRPr lang="es-E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0" baseline="0" dirty="0">
                          <a:effectLst/>
                          <a:latin typeface="+mj-lt"/>
                        </a:rPr>
                        <a:t> </a:t>
                      </a:r>
                      <a:r>
                        <a:rPr lang="es-ES" sz="1000" b="0" baseline="0" dirty="0" smtClean="0">
                          <a:effectLst/>
                          <a:latin typeface="+mj-lt"/>
                        </a:rPr>
                        <a:t>.</a:t>
                      </a:r>
                      <a:endParaRPr lang="es-ES" sz="1000" b="0" baseline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+mj-lt"/>
                        </a:rPr>
                        <a:t> </a:t>
                      </a:r>
                      <a:endParaRPr lang="es-E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+mj-lt"/>
                        </a:rPr>
                        <a:t> </a:t>
                      </a:r>
                      <a:endParaRPr lang="es-E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23</a:t>
                      </a:r>
                      <a:endParaRPr lang="es-ES" sz="1000" b="0" baseline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10" name="9 Grupo"/>
          <p:cNvGrpSpPr/>
          <p:nvPr/>
        </p:nvGrpSpPr>
        <p:grpSpPr>
          <a:xfrm>
            <a:off x="1498302" y="3501008"/>
            <a:ext cx="6644162" cy="1604911"/>
            <a:chOff x="1498302" y="3641233"/>
            <a:chExt cx="6644162" cy="1604911"/>
          </a:xfrm>
        </p:grpSpPr>
        <p:sp>
          <p:nvSpPr>
            <p:cNvPr id="22" name="21 CuadroTexto"/>
            <p:cNvSpPr txBox="1"/>
            <p:nvPr/>
          </p:nvSpPr>
          <p:spPr>
            <a:xfrm>
              <a:off x="3563371" y="4049622"/>
              <a:ext cx="1544012" cy="646331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/>
                  </a:solidFill>
                </a:rPr>
                <a:t>Amplificación</a:t>
              </a:r>
            </a:p>
            <a:p>
              <a:pPr algn="ctr"/>
              <a:r>
                <a:rPr lang="es-ES" dirty="0" smtClean="0">
                  <a:solidFill>
                    <a:schemeClr val="bg1"/>
                  </a:solidFill>
                </a:rPr>
                <a:t>Filtrado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26" name="25 Flecha derecha"/>
            <p:cNvSpPr/>
            <p:nvPr/>
          </p:nvSpPr>
          <p:spPr>
            <a:xfrm>
              <a:off x="2810499" y="4224125"/>
              <a:ext cx="504056" cy="29732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28 Flecha derecha"/>
            <p:cNvSpPr/>
            <p:nvPr/>
          </p:nvSpPr>
          <p:spPr>
            <a:xfrm>
              <a:off x="5386071" y="4224125"/>
              <a:ext cx="504056" cy="29732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5730704" y="4722924"/>
              <a:ext cx="2411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/>
                <a:t>almacenamiento de datos en formato .</a:t>
              </a:r>
              <a:r>
                <a:rPr lang="es-ES" sz="1400" dirty="0" err="1" smtClean="0"/>
                <a:t>edf</a:t>
              </a:r>
              <a:endParaRPr lang="es-ES" sz="1400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5038550" y="3702241"/>
              <a:ext cx="115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err="1" smtClean="0"/>
                <a:t>f</a:t>
              </a:r>
              <a:r>
                <a:rPr lang="es-ES" sz="1400" baseline="-25000" dirty="0" err="1" smtClean="0"/>
                <a:t>m</a:t>
              </a:r>
              <a:r>
                <a:rPr lang="es-ES" sz="1400" dirty="0" smtClean="0"/>
                <a:t>=256 Hz</a:t>
              </a:r>
              <a:endParaRPr lang="es-ES" sz="1400" dirty="0"/>
            </a:p>
          </p:txBody>
        </p:sp>
        <p:pic>
          <p:nvPicPr>
            <p:cNvPr id="3" name="2 Image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302" y="3641233"/>
              <a:ext cx="1140005" cy="1463108"/>
            </a:xfrm>
            <a:prstGeom prst="rect">
              <a:avLst/>
            </a:prstGeom>
          </p:spPr>
        </p:pic>
        <p:pic>
          <p:nvPicPr>
            <p:cNvPr id="8" name="7 Imagen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137" b="19574"/>
            <a:stretch/>
          </p:blipFill>
          <p:spPr>
            <a:xfrm>
              <a:off x="6136322" y="4010018"/>
              <a:ext cx="1336441" cy="725538"/>
            </a:xfrm>
            <a:prstGeom prst="rect">
              <a:avLst/>
            </a:prstGeom>
          </p:spPr>
        </p:pic>
      </p:grpSp>
      <p:graphicFrame>
        <p:nvGraphicFramePr>
          <p:cNvPr id="27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40312"/>
              </p:ext>
            </p:extLst>
          </p:nvPr>
        </p:nvGraphicFramePr>
        <p:xfrm>
          <a:off x="2423457" y="5027806"/>
          <a:ext cx="516573" cy="14020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6573"/>
              </a:tblGrid>
              <a:tr h="554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Fila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b="0" baseline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</a:t>
                      </a:r>
                      <a:endParaRPr lang="es-ES" sz="1000" b="0" baseline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2</a:t>
                      </a:r>
                      <a:endParaRPr lang="es-ES" sz="1000" b="0" baseline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  <a:endParaRPr lang="es-ES" sz="1000" b="0" baseline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.</a:t>
                      </a:r>
                      <a:endParaRPr lang="es-ES" sz="1000" b="0" baseline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0" baseline="0" dirty="0">
                          <a:effectLst/>
                          <a:latin typeface="+mj-lt"/>
                        </a:rPr>
                        <a:t> </a:t>
                      </a:r>
                      <a:r>
                        <a:rPr lang="es-ES" sz="1000" b="0" baseline="0" dirty="0" smtClean="0">
                          <a:effectLst/>
                          <a:latin typeface="+mj-lt"/>
                        </a:rPr>
                        <a:t>.</a:t>
                      </a:r>
                      <a:endParaRPr lang="es-ES" sz="1000" b="0" baseline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23</a:t>
                      </a:r>
                      <a:endParaRPr lang="es-ES" sz="1000" b="0" baseline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1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8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Introducción</a:t>
            </a:r>
            <a:endParaRPr lang="es-ES" sz="3200" b="1" dirty="0"/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333104" y="1268760"/>
            <a:ext cx="8919416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Tx/>
              <a:buNone/>
            </a:pPr>
            <a:r>
              <a:rPr lang="es-ES" sz="1800" dirty="0"/>
              <a:t>Paso 1: Leer la señal de EEG mediante la función “</a:t>
            </a:r>
            <a:r>
              <a:rPr lang="es-ES" sz="1800" dirty="0" err="1"/>
              <a:t>edfread.m</a:t>
            </a:r>
            <a:r>
              <a:rPr lang="es-ES" sz="1800" dirty="0"/>
              <a:t>” y el fichero </a:t>
            </a:r>
            <a:r>
              <a:rPr lang="es-ES" sz="1800" i="1" dirty="0"/>
              <a:t>Pacienteid_seg.txt</a:t>
            </a:r>
            <a:r>
              <a:rPr lang="es-ES" sz="1800" dirty="0"/>
              <a:t> mediante el comando “</a:t>
            </a:r>
            <a:r>
              <a:rPr lang="es-ES" sz="1800" dirty="0" err="1"/>
              <a:t>importdata</a:t>
            </a:r>
            <a:r>
              <a:rPr lang="es-ES" sz="1800" dirty="0"/>
              <a:t>”. </a:t>
            </a:r>
          </a:p>
          <a:p>
            <a:pPr marL="0" indent="0" algn="just">
              <a:buClrTx/>
              <a:buNone/>
            </a:pPr>
            <a:r>
              <a:rPr lang="es-ES" sz="1800" dirty="0"/>
              <a:t>Paso 2: </a:t>
            </a:r>
            <a:r>
              <a:rPr lang="es-ES" sz="1800" dirty="0" err="1"/>
              <a:t>Preprocesado</a:t>
            </a:r>
            <a:r>
              <a:rPr lang="es-ES" sz="1800" dirty="0"/>
              <a:t> de señal de EEG mediante el filtro </a:t>
            </a:r>
            <a:r>
              <a:rPr lang="es-ES" sz="1800" dirty="0" err="1"/>
              <a:t>notch</a:t>
            </a:r>
            <a:r>
              <a:rPr lang="es-ES" sz="1800" dirty="0"/>
              <a:t> de 60 Hz</a:t>
            </a:r>
            <a:r>
              <a:rPr lang="es-ES" sz="1800" dirty="0" smtClean="0"/>
              <a:t>.</a:t>
            </a:r>
            <a:endParaRPr lang="es-ES" sz="1800" i="1" dirty="0" smtClean="0"/>
          </a:p>
          <a:p>
            <a:pPr marL="0" indent="0" algn="just">
              <a:buClrTx/>
              <a:buNone/>
            </a:pPr>
            <a:r>
              <a:rPr lang="es-ES" sz="1800" i="1" dirty="0" smtClean="0"/>
              <a:t>Para cada crisis, extraiga las señales EEG durante el periodo </a:t>
            </a:r>
            <a:r>
              <a:rPr lang="es-ES" sz="1800" i="1" dirty="0" err="1" smtClean="0"/>
              <a:t>preictal</a:t>
            </a:r>
            <a:r>
              <a:rPr lang="es-ES" sz="1800" i="1" dirty="0" smtClean="0"/>
              <a:t>, </a:t>
            </a:r>
            <a:r>
              <a:rPr lang="es-ES" sz="1800" i="1" dirty="0" err="1" smtClean="0"/>
              <a:t>ictal</a:t>
            </a:r>
            <a:r>
              <a:rPr lang="es-ES" sz="1800" i="1" dirty="0" smtClean="0"/>
              <a:t>, post-</a:t>
            </a:r>
            <a:r>
              <a:rPr lang="es-ES" sz="1800" i="1" dirty="0" err="1" smtClean="0"/>
              <a:t>ictal</a:t>
            </a:r>
            <a:endParaRPr lang="es-ES" sz="1800" i="1" dirty="0" smtClean="0"/>
          </a:p>
          <a:p>
            <a:pPr marL="0" indent="0" algn="just">
              <a:buClrTx/>
              <a:buNone/>
            </a:pPr>
            <a:r>
              <a:rPr lang="es-ES" sz="1800" dirty="0" smtClean="0"/>
              <a:t>Paso 3: Análisis espectral de cada canal de EEG durante el periodo </a:t>
            </a:r>
            <a:r>
              <a:rPr lang="es-ES" sz="1800" dirty="0" err="1" smtClean="0"/>
              <a:t>preictal</a:t>
            </a:r>
            <a:r>
              <a:rPr lang="es-ES" sz="1800" dirty="0" smtClean="0"/>
              <a:t> mediante el </a:t>
            </a:r>
            <a:r>
              <a:rPr lang="es-ES" sz="1800" dirty="0" err="1" smtClean="0"/>
              <a:t>periodograma</a:t>
            </a:r>
            <a:r>
              <a:rPr lang="es-ES" sz="1800" dirty="0" smtClean="0"/>
              <a:t> de </a:t>
            </a:r>
            <a:r>
              <a:rPr lang="es-ES" sz="1800" dirty="0" err="1" smtClean="0"/>
              <a:t>Welch</a:t>
            </a:r>
            <a:r>
              <a:rPr lang="es-ES" sz="1800" dirty="0" smtClean="0"/>
              <a:t> y calculen los parámetros espectrales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22" name="21 Grupo"/>
          <p:cNvGrpSpPr/>
          <p:nvPr/>
        </p:nvGrpSpPr>
        <p:grpSpPr>
          <a:xfrm>
            <a:off x="2588874" y="3924287"/>
            <a:ext cx="750014" cy="2002067"/>
            <a:chOff x="2588874" y="3924287"/>
            <a:chExt cx="750014" cy="2002067"/>
          </a:xfrm>
        </p:grpSpPr>
        <p:sp>
          <p:nvSpPr>
            <p:cNvPr id="156" name="155 CuadroTexto"/>
            <p:cNvSpPr txBox="1"/>
            <p:nvPr/>
          </p:nvSpPr>
          <p:spPr>
            <a:xfrm>
              <a:off x="2588874" y="3924287"/>
              <a:ext cx="750014" cy="338554"/>
            </a:xfrm>
            <a:prstGeom prst="rect">
              <a:avLst/>
            </a:prstGeom>
            <a:solidFill>
              <a:srgbClr val="006600"/>
            </a:solidFill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>
                  <a:solidFill>
                    <a:schemeClr val="bg1"/>
                  </a:solidFill>
                </a:rPr>
                <a:t>Welch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  <p:sp>
          <p:nvSpPr>
            <p:cNvPr id="157" name="156 CuadroTexto"/>
            <p:cNvSpPr txBox="1"/>
            <p:nvPr/>
          </p:nvSpPr>
          <p:spPr>
            <a:xfrm>
              <a:off x="2588874" y="4496708"/>
              <a:ext cx="750014" cy="338554"/>
            </a:xfrm>
            <a:prstGeom prst="rect">
              <a:avLst/>
            </a:prstGeom>
            <a:solidFill>
              <a:srgbClr val="006600"/>
            </a:solidFill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>
                  <a:solidFill>
                    <a:schemeClr val="bg1"/>
                  </a:solidFill>
                </a:rPr>
                <a:t>Welch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  <p:sp>
          <p:nvSpPr>
            <p:cNvPr id="158" name="157 CuadroTexto"/>
            <p:cNvSpPr txBox="1"/>
            <p:nvPr/>
          </p:nvSpPr>
          <p:spPr>
            <a:xfrm>
              <a:off x="2588874" y="5587800"/>
              <a:ext cx="750014" cy="338554"/>
            </a:xfrm>
            <a:prstGeom prst="rect">
              <a:avLst/>
            </a:prstGeom>
            <a:solidFill>
              <a:srgbClr val="006600"/>
            </a:solidFill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>
                  <a:solidFill>
                    <a:schemeClr val="bg1"/>
                  </a:solidFill>
                </a:rPr>
                <a:t>Welch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9" name="158 Flecha derecha"/>
          <p:cNvSpPr/>
          <p:nvPr/>
        </p:nvSpPr>
        <p:spPr>
          <a:xfrm>
            <a:off x="2324608" y="4060413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0" name="159 Flecha derecha"/>
          <p:cNvSpPr/>
          <p:nvPr/>
        </p:nvSpPr>
        <p:spPr>
          <a:xfrm>
            <a:off x="2324608" y="4620565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1" name="160 Flecha derecha"/>
          <p:cNvSpPr/>
          <p:nvPr/>
        </p:nvSpPr>
        <p:spPr>
          <a:xfrm>
            <a:off x="2324608" y="5693148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2" name="161 CuadroTexto"/>
          <p:cNvSpPr txBox="1"/>
          <p:nvPr/>
        </p:nvSpPr>
        <p:spPr>
          <a:xfrm>
            <a:off x="1331640" y="3941939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Canal 1</a:t>
            </a:r>
            <a:endParaRPr lang="es-ES" sz="1600" dirty="0">
              <a:solidFill>
                <a:srgbClr val="C00000"/>
              </a:solidFill>
            </a:endParaRPr>
          </a:p>
        </p:txBody>
      </p:sp>
      <p:sp>
        <p:nvSpPr>
          <p:cNvPr id="165" name="164 Flecha derecha"/>
          <p:cNvSpPr/>
          <p:nvPr/>
        </p:nvSpPr>
        <p:spPr>
          <a:xfrm>
            <a:off x="3429211" y="4060413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6" name="165 Flecha derecha"/>
          <p:cNvSpPr/>
          <p:nvPr/>
        </p:nvSpPr>
        <p:spPr>
          <a:xfrm>
            <a:off x="3449840" y="4620565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7" name="166 Flecha derecha"/>
          <p:cNvSpPr/>
          <p:nvPr/>
        </p:nvSpPr>
        <p:spPr>
          <a:xfrm>
            <a:off x="3425986" y="5693148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1" name="170 CuadroTexto"/>
          <p:cNvSpPr txBox="1"/>
          <p:nvPr/>
        </p:nvSpPr>
        <p:spPr>
          <a:xfrm rot="16200000">
            <a:off x="6347677" y="4688460"/>
            <a:ext cx="1858539" cy="369332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Promediar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2" name="171 Flecha derecha"/>
          <p:cNvSpPr/>
          <p:nvPr/>
        </p:nvSpPr>
        <p:spPr>
          <a:xfrm>
            <a:off x="7524328" y="4737192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73" name="17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679479"/>
              </p:ext>
            </p:extLst>
          </p:nvPr>
        </p:nvGraphicFramePr>
        <p:xfrm>
          <a:off x="3303588" y="4289425"/>
          <a:ext cx="6048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6" imgW="330120" imgH="190440" progId="Equation.DSMT4">
                  <p:embed/>
                </p:oleObj>
              </mc:Choice>
              <mc:Fallback>
                <p:oleObj name="Equation" r:id="rId6" imgW="3301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4289425"/>
                        <a:ext cx="604837" cy="35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" name="210 CuadroTexto"/>
          <p:cNvSpPr txBox="1"/>
          <p:nvPr/>
        </p:nvSpPr>
        <p:spPr>
          <a:xfrm>
            <a:off x="1331640" y="4530606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Canal 2</a:t>
            </a:r>
            <a:endParaRPr lang="es-ES" sz="1600" dirty="0">
              <a:solidFill>
                <a:srgbClr val="C00000"/>
              </a:solidFill>
            </a:endParaRPr>
          </a:p>
        </p:txBody>
      </p:sp>
      <p:sp>
        <p:nvSpPr>
          <p:cNvPr id="212" name="211 CuadroTexto"/>
          <p:cNvSpPr txBox="1"/>
          <p:nvPr/>
        </p:nvSpPr>
        <p:spPr>
          <a:xfrm>
            <a:off x="1354439" y="5603189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Canal 23</a:t>
            </a:r>
            <a:endParaRPr lang="es-ES" sz="1600" dirty="0">
              <a:solidFill>
                <a:srgbClr val="C00000"/>
              </a:solidFill>
            </a:endParaRPr>
          </a:p>
        </p:txBody>
      </p:sp>
      <p:graphicFrame>
        <p:nvGraphicFramePr>
          <p:cNvPr id="213" name="21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294611"/>
              </p:ext>
            </p:extLst>
          </p:nvPr>
        </p:nvGraphicFramePr>
        <p:xfrm>
          <a:off x="3316288" y="3744913"/>
          <a:ext cx="5810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8" imgW="317160" imgH="190440" progId="Equation.DSMT4">
                  <p:embed/>
                </p:oleObj>
              </mc:Choice>
              <mc:Fallback>
                <p:oleObj name="Equation" r:id="rId8" imgW="3171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3744913"/>
                        <a:ext cx="581025" cy="35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" name="21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235908"/>
              </p:ext>
            </p:extLst>
          </p:nvPr>
        </p:nvGraphicFramePr>
        <p:xfrm>
          <a:off x="3268663" y="5324475"/>
          <a:ext cx="6746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10" imgW="368280" imgH="190440" progId="Equation.DSMT4">
                  <p:embed/>
                </p:oleObj>
              </mc:Choice>
              <mc:Fallback>
                <p:oleObj name="Equation" r:id="rId10" imgW="3682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5324475"/>
                        <a:ext cx="674687" cy="35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214 CuadroTexto"/>
          <p:cNvSpPr txBox="1"/>
          <p:nvPr/>
        </p:nvSpPr>
        <p:spPr>
          <a:xfrm>
            <a:off x="3923928" y="3924287"/>
            <a:ext cx="1665841" cy="338554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Parametrización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216" name="215 CuadroTexto"/>
          <p:cNvSpPr txBox="1"/>
          <p:nvPr/>
        </p:nvSpPr>
        <p:spPr>
          <a:xfrm>
            <a:off x="3910703" y="4496708"/>
            <a:ext cx="1665841" cy="338554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Parametrización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217" name="216 CuadroTexto"/>
          <p:cNvSpPr txBox="1"/>
          <p:nvPr/>
        </p:nvSpPr>
        <p:spPr>
          <a:xfrm>
            <a:off x="3934641" y="5587800"/>
            <a:ext cx="1665841" cy="338554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Parametrización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218" name="217 Flecha derecha"/>
          <p:cNvSpPr/>
          <p:nvPr/>
        </p:nvSpPr>
        <p:spPr>
          <a:xfrm>
            <a:off x="5724128" y="4050475"/>
            <a:ext cx="648072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9" name="218 Flecha derecha"/>
          <p:cNvSpPr/>
          <p:nvPr/>
        </p:nvSpPr>
        <p:spPr>
          <a:xfrm>
            <a:off x="5724128" y="4604318"/>
            <a:ext cx="648072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0" name="219 Flecha derecha"/>
          <p:cNvSpPr/>
          <p:nvPr/>
        </p:nvSpPr>
        <p:spPr>
          <a:xfrm>
            <a:off x="5724128" y="5699132"/>
            <a:ext cx="648072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1" name="220 CuadroTexto"/>
          <p:cNvSpPr txBox="1"/>
          <p:nvPr/>
        </p:nvSpPr>
        <p:spPr>
          <a:xfrm>
            <a:off x="5572690" y="3641227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Parámetros_ch1</a:t>
            </a:r>
            <a:endParaRPr lang="es-ES" sz="1400" dirty="0"/>
          </a:p>
        </p:txBody>
      </p:sp>
      <p:sp>
        <p:nvSpPr>
          <p:cNvPr id="222" name="221 CuadroTexto"/>
          <p:cNvSpPr txBox="1"/>
          <p:nvPr/>
        </p:nvSpPr>
        <p:spPr>
          <a:xfrm>
            <a:off x="5600482" y="4280493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Parámetros_ch2</a:t>
            </a:r>
            <a:endParaRPr lang="es-ES" sz="1400" dirty="0"/>
          </a:p>
        </p:txBody>
      </p:sp>
      <p:sp>
        <p:nvSpPr>
          <p:cNvPr id="223" name="222 CuadroTexto"/>
          <p:cNvSpPr txBox="1"/>
          <p:nvPr/>
        </p:nvSpPr>
        <p:spPr>
          <a:xfrm>
            <a:off x="5631032" y="5380111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Parámetros_ch23</a:t>
            </a:r>
            <a:endParaRPr lang="es-ES" sz="1400" dirty="0"/>
          </a:p>
        </p:txBody>
      </p:sp>
      <p:sp>
        <p:nvSpPr>
          <p:cNvPr id="224" name="223 CuadroTexto"/>
          <p:cNvSpPr txBox="1"/>
          <p:nvPr/>
        </p:nvSpPr>
        <p:spPr>
          <a:xfrm>
            <a:off x="7459225" y="4203851"/>
            <a:ext cx="123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Parámetros_promediados</a:t>
            </a:r>
            <a:endParaRPr lang="es-ES" sz="1400" dirty="0"/>
          </a:p>
        </p:txBody>
      </p:sp>
      <p:grpSp>
        <p:nvGrpSpPr>
          <p:cNvPr id="15" name="14 Grupo"/>
          <p:cNvGrpSpPr/>
          <p:nvPr/>
        </p:nvGrpSpPr>
        <p:grpSpPr>
          <a:xfrm>
            <a:off x="2588874" y="3924287"/>
            <a:ext cx="750014" cy="2002067"/>
            <a:chOff x="9540552" y="4487348"/>
            <a:chExt cx="750014" cy="2002067"/>
          </a:xfrm>
        </p:grpSpPr>
        <p:sp>
          <p:nvSpPr>
            <p:cNvPr id="225" name="224 CuadroTexto"/>
            <p:cNvSpPr txBox="1"/>
            <p:nvPr/>
          </p:nvSpPr>
          <p:spPr>
            <a:xfrm>
              <a:off x="9540552" y="4487348"/>
              <a:ext cx="750014" cy="33855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>
                  <a:solidFill>
                    <a:schemeClr val="bg1"/>
                  </a:solidFill>
                </a:rPr>
                <a:t>Welch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  <p:sp>
          <p:nvSpPr>
            <p:cNvPr id="226" name="225 CuadroTexto"/>
            <p:cNvSpPr txBox="1"/>
            <p:nvPr/>
          </p:nvSpPr>
          <p:spPr>
            <a:xfrm>
              <a:off x="9540552" y="5059769"/>
              <a:ext cx="750014" cy="33855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>
                  <a:solidFill>
                    <a:schemeClr val="bg1"/>
                  </a:solidFill>
                </a:rPr>
                <a:t>Welch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  <p:sp>
          <p:nvSpPr>
            <p:cNvPr id="227" name="226 CuadroTexto"/>
            <p:cNvSpPr txBox="1"/>
            <p:nvPr/>
          </p:nvSpPr>
          <p:spPr>
            <a:xfrm>
              <a:off x="9540552" y="6150861"/>
              <a:ext cx="750014" cy="33855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>
                  <a:solidFill>
                    <a:schemeClr val="bg1"/>
                  </a:solidFill>
                </a:rPr>
                <a:t>Welch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18 CuadroTexto"/>
          <p:cNvSpPr txBox="1"/>
          <p:nvPr/>
        </p:nvSpPr>
        <p:spPr>
          <a:xfrm>
            <a:off x="1403648" y="3244334"/>
            <a:ext cx="603963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Periodo pre-</a:t>
            </a:r>
            <a:r>
              <a:rPr lang="es-ES" dirty="0" err="1" smtClean="0">
                <a:solidFill>
                  <a:schemeClr val="bg1"/>
                </a:solidFill>
              </a:rPr>
              <a:t>ictal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83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9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Introducción</a:t>
            </a:r>
            <a:endParaRPr lang="es-ES" sz="3200" b="1" dirty="0"/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333104" y="1268760"/>
            <a:ext cx="8919416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Tx/>
              <a:buNone/>
            </a:pPr>
            <a:endParaRPr lang="es-ES" sz="1800" dirty="0" smtClean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22" name="21 Grupo"/>
          <p:cNvGrpSpPr/>
          <p:nvPr/>
        </p:nvGrpSpPr>
        <p:grpSpPr>
          <a:xfrm>
            <a:off x="221660" y="1916832"/>
            <a:ext cx="8886844" cy="4120640"/>
            <a:chOff x="221660" y="1916832"/>
            <a:chExt cx="8886844" cy="4120640"/>
          </a:xfrm>
        </p:grpSpPr>
        <p:pic>
          <p:nvPicPr>
            <p:cNvPr id="3" name="2 Imagen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660" y="2071329"/>
              <a:ext cx="5552723" cy="1630801"/>
            </a:xfrm>
            <a:prstGeom prst="rect">
              <a:avLst/>
            </a:prstGeom>
          </p:spPr>
        </p:pic>
        <p:grpSp>
          <p:nvGrpSpPr>
            <p:cNvPr id="20" name="19 Grupo"/>
            <p:cNvGrpSpPr/>
            <p:nvPr/>
          </p:nvGrpSpPr>
          <p:grpSpPr>
            <a:xfrm>
              <a:off x="395536" y="3742861"/>
              <a:ext cx="5008825" cy="2294611"/>
              <a:chOff x="395536" y="3742861"/>
              <a:chExt cx="5008825" cy="2294611"/>
            </a:xfrm>
          </p:grpSpPr>
          <p:sp>
            <p:nvSpPr>
              <p:cNvPr id="31" name="30 CuadroTexto"/>
              <p:cNvSpPr txBox="1"/>
              <p:nvPr/>
            </p:nvSpPr>
            <p:spPr>
              <a:xfrm>
                <a:off x="2326249" y="3772312"/>
                <a:ext cx="2672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rgbClr val="006600"/>
                    </a:solidFill>
                  </a:rPr>
                  <a:t>Expresado en segundos</a:t>
                </a:r>
                <a:endParaRPr lang="es-ES" dirty="0">
                  <a:solidFill>
                    <a:srgbClr val="006600"/>
                  </a:solidFill>
                </a:endParaRPr>
              </a:p>
            </p:txBody>
          </p:sp>
          <p:grpSp>
            <p:nvGrpSpPr>
              <p:cNvPr id="32" name="31 Grupo"/>
              <p:cNvGrpSpPr/>
              <p:nvPr/>
            </p:nvGrpSpPr>
            <p:grpSpPr>
              <a:xfrm>
                <a:off x="802183" y="3742861"/>
                <a:ext cx="1497979" cy="381373"/>
                <a:chOff x="802183" y="4047621"/>
                <a:chExt cx="1497979" cy="381373"/>
              </a:xfrm>
            </p:grpSpPr>
            <p:cxnSp>
              <p:nvCxnSpPr>
                <p:cNvPr id="33" name="32 Conector recto"/>
                <p:cNvCxnSpPr/>
                <p:nvPr/>
              </p:nvCxnSpPr>
              <p:spPr>
                <a:xfrm>
                  <a:off x="935596" y="4293096"/>
                  <a:ext cx="0" cy="127781"/>
                </a:xfrm>
                <a:prstGeom prst="line">
                  <a:avLst/>
                </a:prstGeom>
                <a:ln>
                  <a:solidFill>
                    <a:srgbClr val="00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33 Conector recto"/>
                <p:cNvCxnSpPr>
                  <a:stCxn id="35" idx="2"/>
                </p:cNvCxnSpPr>
                <p:nvPr/>
              </p:nvCxnSpPr>
              <p:spPr>
                <a:xfrm>
                  <a:off x="944209" y="4355398"/>
                  <a:ext cx="1263620" cy="0"/>
                </a:xfrm>
                <a:prstGeom prst="line">
                  <a:avLst/>
                </a:prstGeom>
                <a:ln>
                  <a:solidFill>
                    <a:srgbClr val="00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34 CuadroTexto"/>
                <p:cNvSpPr txBox="1"/>
                <p:nvPr/>
              </p:nvSpPr>
              <p:spPr>
                <a:xfrm>
                  <a:off x="802183" y="404762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solidFill>
                        <a:srgbClr val="006600"/>
                      </a:solidFill>
                    </a:rPr>
                    <a:t>1</a:t>
                  </a:r>
                  <a:endParaRPr lang="es-ES" sz="1400" dirty="0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36" name="35 CuadroTexto"/>
                <p:cNvSpPr txBox="1"/>
                <p:nvPr/>
              </p:nvSpPr>
              <p:spPr>
                <a:xfrm>
                  <a:off x="1916724" y="4057327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solidFill>
                        <a:srgbClr val="006600"/>
                      </a:solidFill>
                    </a:rPr>
                    <a:t>20</a:t>
                  </a:r>
                  <a:endParaRPr lang="es-ES" sz="1400" dirty="0">
                    <a:solidFill>
                      <a:srgbClr val="006600"/>
                    </a:solidFill>
                  </a:endParaRPr>
                </a:p>
              </p:txBody>
            </p:sp>
            <p:cxnSp>
              <p:nvCxnSpPr>
                <p:cNvPr id="37" name="36 Conector recto"/>
                <p:cNvCxnSpPr/>
                <p:nvPr/>
              </p:nvCxnSpPr>
              <p:spPr>
                <a:xfrm>
                  <a:off x="2207830" y="4301213"/>
                  <a:ext cx="0" cy="127781"/>
                </a:xfrm>
                <a:prstGeom prst="line">
                  <a:avLst/>
                </a:prstGeom>
                <a:ln>
                  <a:solidFill>
                    <a:srgbClr val="00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37 Grupo"/>
              <p:cNvGrpSpPr/>
              <p:nvPr/>
            </p:nvGrpSpPr>
            <p:grpSpPr>
              <a:xfrm>
                <a:off x="1440000" y="4108791"/>
                <a:ext cx="1614699" cy="381373"/>
                <a:chOff x="685463" y="4047621"/>
                <a:chExt cx="1614699" cy="381373"/>
              </a:xfrm>
            </p:grpSpPr>
            <p:cxnSp>
              <p:nvCxnSpPr>
                <p:cNvPr id="39" name="38 Conector recto"/>
                <p:cNvCxnSpPr/>
                <p:nvPr/>
              </p:nvCxnSpPr>
              <p:spPr>
                <a:xfrm>
                  <a:off x="935596" y="4293096"/>
                  <a:ext cx="0" cy="127781"/>
                </a:xfrm>
                <a:prstGeom prst="line">
                  <a:avLst/>
                </a:prstGeom>
                <a:ln>
                  <a:solidFill>
                    <a:srgbClr val="00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39 Conector recto"/>
                <p:cNvCxnSpPr/>
                <p:nvPr/>
              </p:nvCxnSpPr>
              <p:spPr>
                <a:xfrm>
                  <a:off x="935596" y="4355398"/>
                  <a:ext cx="1272233" cy="0"/>
                </a:xfrm>
                <a:prstGeom prst="line">
                  <a:avLst/>
                </a:prstGeom>
                <a:ln>
                  <a:solidFill>
                    <a:srgbClr val="00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40 CuadroTexto"/>
                <p:cNvSpPr txBox="1"/>
                <p:nvPr/>
              </p:nvSpPr>
              <p:spPr>
                <a:xfrm>
                  <a:off x="685463" y="4047621"/>
                  <a:ext cx="3701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>
                      <a:solidFill>
                        <a:srgbClr val="006600"/>
                      </a:solidFill>
                    </a:rPr>
                    <a:t>1</a:t>
                  </a:r>
                  <a:r>
                    <a:rPr lang="es-ES" sz="1400" dirty="0" smtClean="0">
                      <a:solidFill>
                        <a:srgbClr val="006600"/>
                      </a:solidFill>
                    </a:rPr>
                    <a:t>1</a:t>
                  </a:r>
                  <a:endParaRPr lang="es-ES" sz="1400" dirty="0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42" name="41 CuadroTexto"/>
                <p:cNvSpPr txBox="1"/>
                <p:nvPr/>
              </p:nvSpPr>
              <p:spPr>
                <a:xfrm>
                  <a:off x="1916724" y="4057327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>
                      <a:solidFill>
                        <a:srgbClr val="006600"/>
                      </a:solidFill>
                    </a:rPr>
                    <a:t>3</a:t>
                  </a:r>
                  <a:r>
                    <a:rPr lang="es-ES" sz="1400" dirty="0" smtClean="0">
                      <a:solidFill>
                        <a:srgbClr val="006600"/>
                      </a:solidFill>
                    </a:rPr>
                    <a:t>0</a:t>
                  </a:r>
                  <a:endParaRPr lang="es-ES" sz="1400" dirty="0">
                    <a:solidFill>
                      <a:srgbClr val="006600"/>
                    </a:solidFill>
                  </a:endParaRPr>
                </a:p>
              </p:txBody>
            </p:sp>
            <p:cxnSp>
              <p:nvCxnSpPr>
                <p:cNvPr id="43" name="42 Conector recto"/>
                <p:cNvCxnSpPr/>
                <p:nvPr/>
              </p:nvCxnSpPr>
              <p:spPr>
                <a:xfrm>
                  <a:off x="2207830" y="4301213"/>
                  <a:ext cx="0" cy="127781"/>
                </a:xfrm>
                <a:prstGeom prst="line">
                  <a:avLst/>
                </a:prstGeom>
                <a:ln>
                  <a:solidFill>
                    <a:srgbClr val="00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43 Grupo"/>
              <p:cNvGrpSpPr/>
              <p:nvPr/>
            </p:nvGrpSpPr>
            <p:grpSpPr>
              <a:xfrm>
                <a:off x="2194537" y="4474721"/>
                <a:ext cx="1614699" cy="381373"/>
                <a:chOff x="685463" y="4047621"/>
                <a:chExt cx="1614699" cy="381373"/>
              </a:xfrm>
            </p:grpSpPr>
            <p:cxnSp>
              <p:nvCxnSpPr>
                <p:cNvPr id="54" name="53 Conector recto"/>
                <p:cNvCxnSpPr/>
                <p:nvPr/>
              </p:nvCxnSpPr>
              <p:spPr>
                <a:xfrm>
                  <a:off x="935596" y="4293096"/>
                  <a:ext cx="0" cy="127781"/>
                </a:xfrm>
                <a:prstGeom prst="line">
                  <a:avLst/>
                </a:prstGeom>
                <a:ln>
                  <a:solidFill>
                    <a:srgbClr val="00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54 Conector recto"/>
                <p:cNvCxnSpPr/>
                <p:nvPr/>
              </p:nvCxnSpPr>
              <p:spPr>
                <a:xfrm>
                  <a:off x="935596" y="4355398"/>
                  <a:ext cx="1272233" cy="0"/>
                </a:xfrm>
                <a:prstGeom prst="line">
                  <a:avLst/>
                </a:prstGeom>
                <a:ln>
                  <a:solidFill>
                    <a:srgbClr val="00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55 CuadroTexto"/>
                <p:cNvSpPr txBox="1"/>
                <p:nvPr/>
              </p:nvSpPr>
              <p:spPr>
                <a:xfrm>
                  <a:off x="685463" y="4047621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>
                      <a:solidFill>
                        <a:srgbClr val="006600"/>
                      </a:solidFill>
                    </a:rPr>
                    <a:t>2</a:t>
                  </a:r>
                  <a:r>
                    <a:rPr lang="es-ES" sz="1400" dirty="0" smtClean="0">
                      <a:solidFill>
                        <a:srgbClr val="006600"/>
                      </a:solidFill>
                    </a:rPr>
                    <a:t>1</a:t>
                  </a:r>
                  <a:endParaRPr lang="es-ES" sz="1400" dirty="0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57" name="56 CuadroTexto"/>
                <p:cNvSpPr txBox="1"/>
                <p:nvPr/>
              </p:nvSpPr>
              <p:spPr>
                <a:xfrm>
                  <a:off x="1916724" y="4057327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>
                      <a:solidFill>
                        <a:srgbClr val="006600"/>
                      </a:solidFill>
                    </a:rPr>
                    <a:t>4</a:t>
                  </a:r>
                  <a:r>
                    <a:rPr lang="es-ES" sz="1400" dirty="0" smtClean="0">
                      <a:solidFill>
                        <a:srgbClr val="006600"/>
                      </a:solidFill>
                    </a:rPr>
                    <a:t>0</a:t>
                  </a:r>
                  <a:endParaRPr lang="es-ES" sz="1400" dirty="0">
                    <a:solidFill>
                      <a:srgbClr val="006600"/>
                    </a:solidFill>
                  </a:endParaRPr>
                </a:p>
              </p:txBody>
            </p:sp>
            <p:cxnSp>
              <p:nvCxnSpPr>
                <p:cNvPr id="58" name="57 Conector recto"/>
                <p:cNvCxnSpPr/>
                <p:nvPr/>
              </p:nvCxnSpPr>
              <p:spPr>
                <a:xfrm>
                  <a:off x="2207830" y="4301213"/>
                  <a:ext cx="0" cy="127781"/>
                </a:xfrm>
                <a:prstGeom prst="line">
                  <a:avLst/>
                </a:prstGeom>
                <a:ln>
                  <a:solidFill>
                    <a:srgbClr val="00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58 Grupo"/>
              <p:cNvGrpSpPr/>
              <p:nvPr/>
            </p:nvGrpSpPr>
            <p:grpSpPr>
              <a:xfrm>
                <a:off x="2949074" y="4840651"/>
                <a:ext cx="1614699" cy="381373"/>
                <a:chOff x="685463" y="4047621"/>
                <a:chExt cx="1614699" cy="381373"/>
              </a:xfrm>
            </p:grpSpPr>
            <p:cxnSp>
              <p:nvCxnSpPr>
                <p:cNvPr id="60" name="59 Conector recto"/>
                <p:cNvCxnSpPr/>
                <p:nvPr/>
              </p:nvCxnSpPr>
              <p:spPr>
                <a:xfrm>
                  <a:off x="935596" y="4293096"/>
                  <a:ext cx="0" cy="127781"/>
                </a:xfrm>
                <a:prstGeom prst="line">
                  <a:avLst/>
                </a:prstGeom>
                <a:ln>
                  <a:solidFill>
                    <a:srgbClr val="00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60 Conector recto"/>
                <p:cNvCxnSpPr/>
                <p:nvPr/>
              </p:nvCxnSpPr>
              <p:spPr>
                <a:xfrm>
                  <a:off x="935596" y="4355398"/>
                  <a:ext cx="1272233" cy="0"/>
                </a:xfrm>
                <a:prstGeom prst="line">
                  <a:avLst/>
                </a:prstGeom>
                <a:ln>
                  <a:solidFill>
                    <a:srgbClr val="00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61 CuadroTexto"/>
                <p:cNvSpPr txBox="1"/>
                <p:nvPr/>
              </p:nvSpPr>
              <p:spPr>
                <a:xfrm>
                  <a:off x="685463" y="4047621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solidFill>
                        <a:srgbClr val="006600"/>
                      </a:solidFill>
                    </a:rPr>
                    <a:t>31</a:t>
                  </a:r>
                  <a:endParaRPr lang="es-ES" sz="1400" dirty="0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63" name="62 CuadroTexto"/>
                <p:cNvSpPr txBox="1"/>
                <p:nvPr/>
              </p:nvSpPr>
              <p:spPr>
                <a:xfrm>
                  <a:off x="1916724" y="4057327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>
                      <a:solidFill>
                        <a:srgbClr val="006600"/>
                      </a:solidFill>
                    </a:rPr>
                    <a:t>5</a:t>
                  </a:r>
                  <a:r>
                    <a:rPr lang="es-ES" sz="1400" dirty="0" smtClean="0">
                      <a:solidFill>
                        <a:srgbClr val="006600"/>
                      </a:solidFill>
                    </a:rPr>
                    <a:t>0</a:t>
                  </a:r>
                  <a:endParaRPr lang="es-ES" sz="1400" dirty="0">
                    <a:solidFill>
                      <a:srgbClr val="006600"/>
                    </a:solidFill>
                  </a:endParaRPr>
                </a:p>
              </p:txBody>
            </p:sp>
            <p:cxnSp>
              <p:nvCxnSpPr>
                <p:cNvPr id="64" name="63 Conector recto"/>
                <p:cNvCxnSpPr/>
                <p:nvPr/>
              </p:nvCxnSpPr>
              <p:spPr>
                <a:xfrm>
                  <a:off x="2207830" y="4301213"/>
                  <a:ext cx="0" cy="127781"/>
                </a:xfrm>
                <a:prstGeom prst="line">
                  <a:avLst/>
                </a:prstGeom>
                <a:ln>
                  <a:solidFill>
                    <a:srgbClr val="00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81 Grupo"/>
              <p:cNvGrpSpPr/>
              <p:nvPr/>
            </p:nvGrpSpPr>
            <p:grpSpPr>
              <a:xfrm>
                <a:off x="3703613" y="5572512"/>
                <a:ext cx="1700748" cy="381373"/>
                <a:chOff x="685463" y="4047621"/>
                <a:chExt cx="1700748" cy="381373"/>
              </a:xfrm>
            </p:grpSpPr>
            <p:cxnSp>
              <p:nvCxnSpPr>
                <p:cNvPr id="83" name="82 Conector recto"/>
                <p:cNvCxnSpPr/>
                <p:nvPr/>
              </p:nvCxnSpPr>
              <p:spPr>
                <a:xfrm>
                  <a:off x="935596" y="4293096"/>
                  <a:ext cx="0" cy="127781"/>
                </a:xfrm>
                <a:prstGeom prst="line">
                  <a:avLst/>
                </a:prstGeom>
                <a:ln>
                  <a:solidFill>
                    <a:srgbClr val="00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83 Conector recto"/>
                <p:cNvCxnSpPr/>
                <p:nvPr/>
              </p:nvCxnSpPr>
              <p:spPr>
                <a:xfrm>
                  <a:off x="935596" y="4355398"/>
                  <a:ext cx="1272233" cy="0"/>
                </a:xfrm>
                <a:prstGeom prst="line">
                  <a:avLst/>
                </a:prstGeom>
                <a:ln>
                  <a:solidFill>
                    <a:srgbClr val="00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84 CuadroTexto"/>
                <p:cNvSpPr txBox="1"/>
                <p:nvPr/>
              </p:nvSpPr>
              <p:spPr>
                <a:xfrm>
                  <a:off x="685463" y="4047621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>
                      <a:solidFill>
                        <a:srgbClr val="006600"/>
                      </a:solidFill>
                    </a:rPr>
                    <a:t>9</a:t>
                  </a:r>
                  <a:r>
                    <a:rPr lang="es-ES" sz="1400" dirty="0" smtClean="0">
                      <a:solidFill>
                        <a:srgbClr val="006600"/>
                      </a:solidFill>
                    </a:rPr>
                    <a:t>1</a:t>
                  </a:r>
                  <a:endParaRPr lang="es-ES" sz="1400" dirty="0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86" name="85 CuadroTexto"/>
                <p:cNvSpPr txBox="1"/>
                <p:nvPr/>
              </p:nvSpPr>
              <p:spPr>
                <a:xfrm>
                  <a:off x="1916724" y="4057327"/>
                  <a:ext cx="4694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solidFill>
                        <a:srgbClr val="006600"/>
                      </a:solidFill>
                    </a:rPr>
                    <a:t>110</a:t>
                  </a:r>
                  <a:endParaRPr lang="es-ES" sz="1400" dirty="0">
                    <a:solidFill>
                      <a:srgbClr val="006600"/>
                    </a:solidFill>
                  </a:endParaRPr>
                </a:p>
              </p:txBody>
            </p:sp>
            <p:cxnSp>
              <p:nvCxnSpPr>
                <p:cNvPr id="87" name="86 Conector recto"/>
                <p:cNvCxnSpPr/>
                <p:nvPr/>
              </p:nvCxnSpPr>
              <p:spPr>
                <a:xfrm>
                  <a:off x="2207830" y="4301213"/>
                  <a:ext cx="0" cy="127781"/>
                </a:xfrm>
                <a:prstGeom prst="line">
                  <a:avLst/>
                </a:prstGeom>
                <a:ln>
                  <a:solidFill>
                    <a:srgbClr val="00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87 CuadroTexto"/>
              <p:cNvSpPr txBox="1"/>
              <p:nvPr/>
            </p:nvSpPr>
            <p:spPr>
              <a:xfrm>
                <a:off x="395536" y="3837550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rgbClr val="C00000"/>
                    </a:solidFill>
                  </a:rPr>
                  <a:t>V1</a:t>
                </a:r>
                <a:endParaRPr lang="es-E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9" name="88 CuadroTexto"/>
              <p:cNvSpPr txBox="1"/>
              <p:nvPr/>
            </p:nvSpPr>
            <p:spPr>
              <a:xfrm>
                <a:off x="1187624" y="4225846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rgbClr val="C00000"/>
                    </a:solidFill>
                  </a:rPr>
                  <a:t>V2</a:t>
                </a:r>
                <a:endParaRPr lang="es-E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0" name="89 CuadroTexto"/>
              <p:cNvSpPr txBox="1"/>
              <p:nvPr/>
            </p:nvSpPr>
            <p:spPr>
              <a:xfrm>
                <a:off x="1937067" y="4585886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rgbClr val="C00000"/>
                    </a:solidFill>
                  </a:rPr>
                  <a:t>V3</a:t>
                </a:r>
                <a:endParaRPr lang="es-E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1" name="90 CuadroTexto"/>
              <p:cNvSpPr txBox="1"/>
              <p:nvPr/>
            </p:nvSpPr>
            <p:spPr>
              <a:xfrm>
                <a:off x="2699792" y="4996448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rgbClr val="C00000"/>
                    </a:solidFill>
                  </a:rPr>
                  <a:t>V4</a:t>
                </a:r>
                <a:endParaRPr lang="es-E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3" name="92 CuadroTexto"/>
              <p:cNvSpPr txBox="1"/>
              <p:nvPr/>
            </p:nvSpPr>
            <p:spPr>
              <a:xfrm>
                <a:off x="3285103" y="5698918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rgbClr val="C00000"/>
                    </a:solidFill>
                  </a:rPr>
                  <a:t>V10</a:t>
                </a:r>
                <a:endParaRPr lang="es-E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4" name="93 CuadroTexto"/>
              <p:cNvSpPr txBox="1"/>
              <p:nvPr/>
            </p:nvSpPr>
            <p:spPr>
              <a:xfrm>
                <a:off x="3952834" y="521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rgbClr val="006600"/>
                    </a:solidFill>
                  </a:rPr>
                  <a:t>…</a:t>
                </a:r>
                <a:endParaRPr lang="es-ES" dirty="0">
                  <a:solidFill>
                    <a:srgbClr val="006600"/>
                  </a:solidFill>
                </a:endParaRPr>
              </a:p>
            </p:txBody>
          </p:sp>
        </p:grpSp>
        <p:sp>
          <p:nvSpPr>
            <p:cNvPr id="95" name="94 Cerrar llave"/>
            <p:cNvSpPr/>
            <p:nvPr/>
          </p:nvSpPr>
          <p:spPr>
            <a:xfrm rot="16200000">
              <a:off x="1259681" y="1936060"/>
              <a:ext cx="142028" cy="790196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95 Cerrar llave"/>
            <p:cNvSpPr/>
            <p:nvPr/>
          </p:nvSpPr>
          <p:spPr>
            <a:xfrm rot="16200000">
              <a:off x="1663268" y="1793481"/>
              <a:ext cx="129967" cy="760387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96 Cerrar llave"/>
            <p:cNvSpPr/>
            <p:nvPr/>
          </p:nvSpPr>
          <p:spPr>
            <a:xfrm rot="16200000">
              <a:off x="2838425" y="1937562"/>
              <a:ext cx="122530" cy="772861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100 CuadroTexto"/>
            <p:cNvSpPr txBox="1"/>
            <p:nvPr/>
          </p:nvSpPr>
          <p:spPr>
            <a:xfrm>
              <a:off x="1128556" y="226272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rgbClr val="C00000"/>
                  </a:solidFill>
                </a:rPr>
                <a:t>V1</a:t>
              </a:r>
              <a:endParaRPr lang="es-ES" sz="1400" dirty="0">
                <a:solidFill>
                  <a:srgbClr val="C00000"/>
                </a:solidFill>
              </a:endParaRPr>
            </a:p>
          </p:txBody>
        </p:sp>
        <p:sp>
          <p:nvSpPr>
            <p:cNvPr id="102" name="101 CuadroTexto"/>
            <p:cNvSpPr txBox="1"/>
            <p:nvPr/>
          </p:nvSpPr>
          <p:spPr>
            <a:xfrm>
              <a:off x="1690133" y="1950626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rgbClr val="C00000"/>
                  </a:solidFill>
                </a:rPr>
                <a:t>V2</a:t>
              </a:r>
              <a:endParaRPr lang="es-ES" sz="1400" dirty="0">
                <a:solidFill>
                  <a:srgbClr val="C00000"/>
                </a:solidFill>
              </a:endParaRPr>
            </a:p>
          </p:txBody>
        </p:sp>
        <p:sp>
          <p:nvSpPr>
            <p:cNvPr id="103" name="102 CuadroTexto"/>
            <p:cNvSpPr txBox="1"/>
            <p:nvPr/>
          </p:nvSpPr>
          <p:spPr>
            <a:xfrm>
              <a:off x="2715020" y="226272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rgbClr val="C00000"/>
                  </a:solidFill>
                </a:rPr>
                <a:t>V5</a:t>
              </a:r>
              <a:endParaRPr lang="es-ES" sz="1400" dirty="0">
                <a:solidFill>
                  <a:srgbClr val="C00000"/>
                </a:solidFill>
              </a:endParaRPr>
            </a:p>
          </p:txBody>
        </p:sp>
        <p:sp>
          <p:nvSpPr>
            <p:cNvPr id="104" name="103 CuadroTexto"/>
            <p:cNvSpPr txBox="1"/>
            <p:nvPr/>
          </p:nvSpPr>
          <p:spPr>
            <a:xfrm>
              <a:off x="3223659" y="193299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rgbClr val="C00000"/>
                  </a:solidFill>
                </a:rPr>
                <a:t>V6</a:t>
              </a:r>
              <a:endParaRPr lang="es-ES" sz="1400" dirty="0">
                <a:solidFill>
                  <a:srgbClr val="C00000"/>
                </a:solidFill>
              </a:endParaRPr>
            </a:p>
          </p:txBody>
        </p:sp>
        <p:sp>
          <p:nvSpPr>
            <p:cNvPr id="105" name="104 CuadroTexto"/>
            <p:cNvSpPr txBox="1"/>
            <p:nvPr/>
          </p:nvSpPr>
          <p:spPr>
            <a:xfrm>
              <a:off x="3491054" y="2270016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rgbClr val="C00000"/>
                  </a:solidFill>
                </a:rPr>
                <a:t>V7</a:t>
              </a:r>
              <a:endParaRPr lang="es-ES" sz="1400" dirty="0">
                <a:solidFill>
                  <a:srgbClr val="C00000"/>
                </a:solidFill>
              </a:endParaRPr>
            </a:p>
          </p:txBody>
        </p:sp>
        <p:sp>
          <p:nvSpPr>
            <p:cNvPr id="106" name="105 CuadroTexto"/>
            <p:cNvSpPr txBox="1"/>
            <p:nvPr/>
          </p:nvSpPr>
          <p:spPr>
            <a:xfrm>
              <a:off x="3995936" y="191744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rgbClr val="C00000"/>
                  </a:solidFill>
                </a:rPr>
                <a:t>V8</a:t>
              </a:r>
              <a:endParaRPr lang="es-ES" sz="1400" dirty="0">
                <a:solidFill>
                  <a:srgbClr val="C00000"/>
                </a:solidFill>
              </a:endParaRPr>
            </a:p>
          </p:txBody>
        </p:sp>
        <p:sp>
          <p:nvSpPr>
            <p:cNvPr id="107" name="106 Cerrar llave"/>
            <p:cNvSpPr/>
            <p:nvPr/>
          </p:nvSpPr>
          <p:spPr>
            <a:xfrm rot="16200000">
              <a:off x="2065942" y="1944726"/>
              <a:ext cx="122530" cy="772861"/>
            </a:xfrm>
            <a:prstGeom prst="rightBrac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" name="107 CuadroTexto"/>
            <p:cNvSpPr txBox="1"/>
            <p:nvPr/>
          </p:nvSpPr>
          <p:spPr>
            <a:xfrm>
              <a:off x="1880797" y="226272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rgbClr val="C00000"/>
                  </a:solidFill>
                </a:rPr>
                <a:t>V3</a:t>
              </a:r>
              <a:endParaRPr lang="es-ES" sz="1400" dirty="0">
                <a:solidFill>
                  <a:srgbClr val="C00000"/>
                </a:solidFill>
              </a:endParaRPr>
            </a:p>
          </p:txBody>
        </p:sp>
        <p:sp>
          <p:nvSpPr>
            <p:cNvPr id="109" name="108 Cerrar llave"/>
            <p:cNvSpPr/>
            <p:nvPr/>
          </p:nvSpPr>
          <p:spPr>
            <a:xfrm rot="16200000">
              <a:off x="2470639" y="1793481"/>
              <a:ext cx="129967" cy="760387"/>
            </a:xfrm>
            <a:prstGeom prst="rightBrac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" name="109 CuadroTexto"/>
            <p:cNvSpPr txBox="1"/>
            <p:nvPr/>
          </p:nvSpPr>
          <p:spPr>
            <a:xfrm>
              <a:off x="2516670" y="1916832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rgbClr val="C00000"/>
                  </a:solidFill>
                </a:rPr>
                <a:t>V4</a:t>
              </a:r>
              <a:endParaRPr lang="es-ES" sz="1400" dirty="0">
                <a:solidFill>
                  <a:srgbClr val="C00000"/>
                </a:solidFill>
              </a:endParaRPr>
            </a:p>
          </p:txBody>
        </p:sp>
        <p:sp>
          <p:nvSpPr>
            <p:cNvPr id="111" name="110 Cerrar llave"/>
            <p:cNvSpPr/>
            <p:nvPr/>
          </p:nvSpPr>
          <p:spPr>
            <a:xfrm rot="16200000">
              <a:off x="3236461" y="1787243"/>
              <a:ext cx="122530" cy="772861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2" name="111 Cerrar llave"/>
            <p:cNvSpPr/>
            <p:nvPr/>
          </p:nvSpPr>
          <p:spPr>
            <a:xfrm rot="16200000">
              <a:off x="3623891" y="1933237"/>
              <a:ext cx="122530" cy="772861"/>
            </a:xfrm>
            <a:prstGeom prst="rightBrac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112 Cerrar llave"/>
            <p:cNvSpPr/>
            <p:nvPr/>
          </p:nvSpPr>
          <p:spPr>
            <a:xfrm rot="16200000">
              <a:off x="4023745" y="1793078"/>
              <a:ext cx="122530" cy="772861"/>
            </a:xfrm>
            <a:prstGeom prst="rightBrac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113 Cerrar llave"/>
            <p:cNvSpPr/>
            <p:nvPr/>
          </p:nvSpPr>
          <p:spPr>
            <a:xfrm rot="16200000">
              <a:off x="4396753" y="1934543"/>
              <a:ext cx="122530" cy="772861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" name="114 Cerrar llave"/>
            <p:cNvSpPr/>
            <p:nvPr/>
          </p:nvSpPr>
          <p:spPr>
            <a:xfrm rot="16200000">
              <a:off x="4796605" y="1793078"/>
              <a:ext cx="122530" cy="772861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" name="115 CuadroTexto"/>
            <p:cNvSpPr txBox="1"/>
            <p:nvPr/>
          </p:nvSpPr>
          <p:spPr>
            <a:xfrm>
              <a:off x="4765339" y="1930881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rgbClr val="C00000"/>
                  </a:solidFill>
                </a:rPr>
                <a:t>V10</a:t>
              </a:r>
              <a:endParaRPr lang="es-ES" sz="1400" dirty="0">
                <a:solidFill>
                  <a:srgbClr val="C00000"/>
                </a:solidFill>
              </a:endParaRPr>
            </a:p>
          </p:txBody>
        </p:sp>
        <p:sp>
          <p:nvSpPr>
            <p:cNvPr id="117" name="116 CuadroTexto"/>
            <p:cNvSpPr txBox="1"/>
            <p:nvPr/>
          </p:nvSpPr>
          <p:spPr>
            <a:xfrm>
              <a:off x="4244518" y="2262726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rgbClr val="C00000"/>
                  </a:solidFill>
                </a:rPr>
                <a:t>V9</a:t>
              </a:r>
              <a:endParaRPr lang="es-ES" sz="1400" dirty="0">
                <a:solidFill>
                  <a:srgbClr val="C00000"/>
                </a:solidFill>
              </a:endParaRPr>
            </a:p>
          </p:txBody>
        </p:sp>
        <p:grpSp>
          <p:nvGrpSpPr>
            <p:cNvPr id="19" name="18 Grupo"/>
            <p:cNvGrpSpPr/>
            <p:nvPr/>
          </p:nvGrpSpPr>
          <p:grpSpPr>
            <a:xfrm>
              <a:off x="5117122" y="3433758"/>
              <a:ext cx="3991382" cy="2282770"/>
              <a:chOff x="5117122" y="3433758"/>
              <a:chExt cx="3991382" cy="2282770"/>
            </a:xfrm>
          </p:grpSpPr>
          <p:sp>
            <p:nvSpPr>
              <p:cNvPr id="16" name="15 CuadroTexto"/>
              <p:cNvSpPr txBox="1"/>
              <p:nvPr/>
            </p:nvSpPr>
            <p:spPr>
              <a:xfrm>
                <a:off x="5892532" y="3670105"/>
                <a:ext cx="1471878" cy="338554"/>
              </a:xfrm>
              <a:prstGeom prst="rect">
                <a:avLst/>
              </a:prstGeom>
              <a:solidFill>
                <a:srgbClr val="0066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err="1" smtClean="0">
                    <a:solidFill>
                      <a:schemeClr val="bg1"/>
                    </a:solidFill>
                  </a:rPr>
                  <a:t>Periodograma</a:t>
                </a:r>
                <a:endParaRPr lang="es-E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117 CuadroTexto"/>
              <p:cNvSpPr txBox="1"/>
              <p:nvPr/>
            </p:nvSpPr>
            <p:spPr>
              <a:xfrm>
                <a:off x="5892532" y="4127622"/>
                <a:ext cx="1471878" cy="338554"/>
              </a:xfrm>
              <a:prstGeom prst="rect">
                <a:avLst/>
              </a:prstGeom>
              <a:solidFill>
                <a:srgbClr val="0066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err="1" smtClean="0">
                    <a:solidFill>
                      <a:schemeClr val="bg1"/>
                    </a:solidFill>
                  </a:rPr>
                  <a:t>Periodograma</a:t>
                </a:r>
                <a:endParaRPr lang="es-E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118 CuadroTexto"/>
              <p:cNvSpPr txBox="1"/>
              <p:nvPr/>
            </p:nvSpPr>
            <p:spPr>
              <a:xfrm>
                <a:off x="5892532" y="5333618"/>
                <a:ext cx="1471878" cy="338554"/>
              </a:xfrm>
              <a:prstGeom prst="rect">
                <a:avLst/>
              </a:prstGeom>
              <a:solidFill>
                <a:srgbClr val="0066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err="1" smtClean="0">
                    <a:solidFill>
                      <a:schemeClr val="bg1"/>
                    </a:solidFill>
                  </a:rPr>
                  <a:t>Periodograma</a:t>
                </a:r>
                <a:endParaRPr lang="es-E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119 Flecha derecha"/>
              <p:cNvSpPr/>
              <p:nvPr/>
            </p:nvSpPr>
            <p:spPr>
              <a:xfrm>
                <a:off x="5631491" y="3806231"/>
                <a:ext cx="216024" cy="158636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120 Flecha derecha"/>
              <p:cNvSpPr/>
              <p:nvPr/>
            </p:nvSpPr>
            <p:spPr>
              <a:xfrm>
                <a:off x="5652120" y="4251479"/>
                <a:ext cx="216024" cy="158636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121 Flecha derecha"/>
              <p:cNvSpPr/>
              <p:nvPr/>
            </p:nvSpPr>
            <p:spPr>
              <a:xfrm>
                <a:off x="5628266" y="5438966"/>
                <a:ext cx="216024" cy="158636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122 CuadroTexto"/>
              <p:cNvSpPr txBox="1"/>
              <p:nvPr/>
            </p:nvSpPr>
            <p:spPr>
              <a:xfrm>
                <a:off x="5225135" y="371208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rgbClr val="C00000"/>
                    </a:solidFill>
                  </a:rPr>
                  <a:t>V1</a:t>
                </a:r>
                <a:endParaRPr lang="es-E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4" name="123 CuadroTexto"/>
              <p:cNvSpPr txBox="1"/>
              <p:nvPr/>
            </p:nvSpPr>
            <p:spPr>
              <a:xfrm>
                <a:off x="5239921" y="410995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rgbClr val="C00000"/>
                    </a:solidFill>
                  </a:rPr>
                  <a:t>V1</a:t>
                </a:r>
                <a:endParaRPr lang="es-E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5" name="124 CuadroTexto"/>
              <p:cNvSpPr txBox="1"/>
              <p:nvPr/>
            </p:nvSpPr>
            <p:spPr>
              <a:xfrm>
                <a:off x="5117122" y="5377974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rgbClr val="C00000"/>
                    </a:solidFill>
                  </a:rPr>
                  <a:t>V10</a:t>
                </a:r>
                <a:endParaRPr lang="es-E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6" name="125 Flecha derecha"/>
              <p:cNvSpPr/>
              <p:nvPr/>
            </p:nvSpPr>
            <p:spPr>
              <a:xfrm>
                <a:off x="7575707" y="3806231"/>
                <a:ext cx="216024" cy="158636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7" name="126 Flecha derecha"/>
              <p:cNvSpPr/>
              <p:nvPr/>
            </p:nvSpPr>
            <p:spPr>
              <a:xfrm>
                <a:off x="7596336" y="4251479"/>
                <a:ext cx="216024" cy="158636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8" name="127 Flecha derecha"/>
              <p:cNvSpPr/>
              <p:nvPr/>
            </p:nvSpPr>
            <p:spPr>
              <a:xfrm>
                <a:off x="7572482" y="5438966"/>
                <a:ext cx="216024" cy="158636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" name="128 CuadroTexto"/>
              <p:cNvSpPr txBox="1"/>
              <p:nvPr/>
            </p:nvSpPr>
            <p:spPr>
              <a:xfrm>
                <a:off x="7330757" y="3433758"/>
                <a:ext cx="6799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rgbClr val="C00000"/>
                    </a:solidFill>
                  </a:rPr>
                  <a:t>PSD</a:t>
                </a:r>
                <a:r>
                  <a:rPr lang="es-ES" sz="1600" baseline="-25000" dirty="0" smtClean="0">
                    <a:solidFill>
                      <a:srgbClr val="C00000"/>
                    </a:solidFill>
                  </a:rPr>
                  <a:t>1</a:t>
                </a:r>
                <a:endParaRPr lang="es-E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0" name="129 CuadroTexto"/>
              <p:cNvSpPr txBox="1"/>
              <p:nvPr/>
            </p:nvSpPr>
            <p:spPr>
              <a:xfrm>
                <a:off x="7296903" y="3951188"/>
                <a:ext cx="6799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rgbClr val="C00000"/>
                    </a:solidFill>
                  </a:rPr>
                  <a:t>PSD</a:t>
                </a:r>
                <a:r>
                  <a:rPr lang="es-ES" sz="1600" baseline="-25000" dirty="0" smtClean="0">
                    <a:solidFill>
                      <a:srgbClr val="C00000"/>
                    </a:solidFill>
                  </a:rPr>
                  <a:t>2</a:t>
                </a:r>
                <a:endParaRPr lang="es-E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1" name="130 CuadroTexto"/>
              <p:cNvSpPr txBox="1"/>
              <p:nvPr/>
            </p:nvSpPr>
            <p:spPr>
              <a:xfrm>
                <a:off x="7236296" y="5148428"/>
                <a:ext cx="7553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rgbClr val="C00000"/>
                    </a:solidFill>
                  </a:rPr>
                  <a:t>PSD</a:t>
                </a:r>
                <a:r>
                  <a:rPr lang="es-ES" sz="1600" baseline="-25000" dirty="0" smtClean="0">
                    <a:solidFill>
                      <a:srgbClr val="C00000"/>
                    </a:solidFill>
                  </a:rPr>
                  <a:t>10</a:t>
                </a:r>
                <a:endParaRPr lang="es-E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2" name="131 CuadroTexto"/>
              <p:cNvSpPr txBox="1"/>
              <p:nvPr/>
            </p:nvSpPr>
            <p:spPr>
              <a:xfrm rot="16200000">
                <a:off x="7162509" y="4433315"/>
                <a:ext cx="1858539" cy="369332"/>
              </a:xfrm>
              <a:prstGeom prst="rect">
                <a:avLst/>
              </a:prstGeom>
              <a:solidFill>
                <a:srgbClr val="0066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>
                    <a:solidFill>
                      <a:schemeClr val="bg1"/>
                    </a:solidFill>
                  </a:rPr>
                  <a:t>Promediar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132 Flecha derecha"/>
              <p:cNvSpPr/>
              <p:nvPr/>
            </p:nvSpPr>
            <p:spPr>
              <a:xfrm>
                <a:off x="8357492" y="4482047"/>
                <a:ext cx="216024" cy="158636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aphicFrame>
            <p:nvGraphicFramePr>
              <p:cNvPr id="134" name="133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3305269"/>
                  </p:ext>
                </p:extLst>
              </p:nvPr>
            </p:nvGraphicFramePr>
            <p:xfrm>
              <a:off x="8573516" y="4330797"/>
              <a:ext cx="534988" cy="3587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23" name="Equation" r:id="rId7" imgW="291960" imgH="190440" progId="Equation.DSMT4">
                      <p:embed/>
                    </p:oleObj>
                  </mc:Choice>
                  <mc:Fallback>
                    <p:oleObj name="Equation" r:id="rId7" imgW="291960" imgH="190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73516" y="4330797"/>
                            <a:ext cx="534988" cy="3587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" name="16 CuadroTexto"/>
            <p:cNvSpPr txBox="1"/>
            <p:nvPr/>
          </p:nvSpPr>
          <p:spPr>
            <a:xfrm>
              <a:off x="5674655" y="1989007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solidFill>
                    <a:schemeClr val="bg1">
                      <a:lumMod val="50000"/>
                    </a:schemeClr>
                  </a:solidFill>
                </a:rPr>
                <a:t>(Véase el comando “</a:t>
              </a:r>
              <a:r>
                <a:rPr lang="es-ES" i="1" dirty="0" err="1" smtClean="0">
                  <a:solidFill>
                    <a:schemeClr val="bg1">
                      <a:lumMod val="50000"/>
                    </a:schemeClr>
                  </a:solidFill>
                </a:rPr>
                <a:t>pwelch</a:t>
              </a:r>
              <a:r>
                <a:rPr lang="es-ES" i="1" dirty="0" smtClean="0">
                  <a:solidFill>
                    <a:schemeClr val="bg1">
                      <a:lumMod val="50000"/>
                    </a:schemeClr>
                  </a:solidFill>
                </a:rPr>
                <a:t>”)</a:t>
              </a:r>
              <a:endParaRPr lang="es-ES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17 CuadroTexto"/>
          <p:cNvSpPr txBox="1"/>
          <p:nvPr/>
        </p:nvSpPr>
        <p:spPr>
          <a:xfrm>
            <a:off x="2044949" y="1403484"/>
            <a:ext cx="5746125" cy="369332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Análisis espectral mediante el </a:t>
            </a:r>
            <a:r>
              <a:rPr lang="es-ES" dirty="0" err="1" smtClean="0">
                <a:solidFill>
                  <a:schemeClr val="bg1"/>
                </a:solidFill>
              </a:rPr>
              <a:t>periodograma</a:t>
            </a:r>
            <a:r>
              <a:rPr lang="es-ES" dirty="0" smtClean="0">
                <a:solidFill>
                  <a:schemeClr val="bg1"/>
                </a:solidFill>
              </a:rPr>
              <a:t> de </a:t>
            </a:r>
            <a:r>
              <a:rPr lang="es-ES" dirty="0" err="1" smtClean="0">
                <a:solidFill>
                  <a:schemeClr val="bg1"/>
                </a:solidFill>
              </a:rPr>
              <a:t>Welch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5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6328</TotalTime>
  <Words>907</Words>
  <Application>Microsoft Office PowerPoint</Application>
  <PresentationFormat>Presentación en pantalla (4:3)</PresentationFormat>
  <Paragraphs>295</Paragraphs>
  <Slides>13</Slides>
  <Notes>13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Claridad</vt:lpstr>
      <vt:lpstr>Equation</vt:lpstr>
      <vt:lpstr>Práctica 5. ANÁLISIS ESPECTRAL DE LA SEÑAL ELECTROENCEFALOGRÁFICA (EEG) COMO HERRAMIENTA DE AYUDA AL DIAGNÓSTICO DE LA EPILEPSIA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YIYAO YE .</cp:lastModifiedBy>
  <cp:revision>438</cp:revision>
  <dcterms:created xsi:type="dcterms:W3CDTF">2014-10-01T13:51:52Z</dcterms:created>
  <dcterms:modified xsi:type="dcterms:W3CDTF">2017-01-26T11:06:24Z</dcterms:modified>
</cp:coreProperties>
</file>