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handoutMasterIdLst>
    <p:handoutMasterId r:id="rId14"/>
  </p:handoutMasterIdLst>
  <p:sldIdLst>
    <p:sldId id="256" r:id="rId2"/>
    <p:sldId id="319" r:id="rId3"/>
    <p:sldId id="320" r:id="rId4"/>
    <p:sldId id="328" r:id="rId5"/>
    <p:sldId id="329" r:id="rId6"/>
    <p:sldId id="330" r:id="rId7"/>
    <p:sldId id="331" r:id="rId8"/>
    <p:sldId id="332" r:id="rId9"/>
    <p:sldId id="334" r:id="rId10"/>
    <p:sldId id="318" r:id="rId11"/>
    <p:sldId id="268"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CC0099"/>
    <a:srgbClr val="0C0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69536" autoAdjust="0"/>
  </p:normalViewPr>
  <p:slideViewPr>
    <p:cSldViewPr>
      <p:cViewPr>
        <p:scale>
          <a:sx n="110" d="100"/>
          <a:sy n="110" d="100"/>
        </p:scale>
        <p:origin x="-1815" y="531"/>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8.wmf"/><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6FD001-6054-4064-84E7-62783A535D57}" type="datetimeFigureOut">
              <a:rPr lang="es-ES" smtClean="0"/>
              <a:pPr/>
              <a:t>07/02/2017</a:t>
            </a:fld>
            <a:endParaRPr lang="es-ES"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F05F15-F221-4939-BFBE-A6F738A6C308}" type="slidenum">
              <a:rPr lang="es-ES" smtClean="0"/>
              <a:pPr/>
              <a:t>‹Nº›</a:t>
            </a:fld>
            <a:endParaRPr lang="es-ES" dirty="0"/>
          </a:p>
        </p:txBody>
      </p:sp>
    </p:spTree>
    <p:extLst>
      <p:ext uri="{BB962C8B-B14F-4D97-AF65-F5344CB8AC3E}">
        <p14:creationId xmlns:p14="http://schemas.microsoft.com/office/powerpoint/2010/main" val="260970446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92315-A18C-4CBC-BC50-F2BFC6F70E69}" type="datetimeFigureOut">
              <a:rPr lang="es-ES" smtClean="0"/>
              <a:pPr/>
              <a:t>07/02/2017</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21F38-FDD9-475F-A194-3141D0447FF3}" type="slidenum">
              <a:rPr lang="es-ES" smtClean="0"/>
              <a:pPr/>
              <a:t>‹Nº›</a:t>
            </a:fld>
            <a:endParaRPr lang="es-ES" dirty="0"/>
          </a:p>
        </p:txBody>
      </p:sp>
    </p:spTree>
    <p:extLst>
      <p:ext uri="{BB962C8B-B14F-4D97-AF65-F5344CB8AC3E}">
        <p14:creationId xmlns:p14="http://schemas.microsoft.com/office/powerpoint/2010/main" val="150277966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ES" dirty="0"/>
          </a:p>
        </p:txBody>
      </p:sp>
      <p:sp>
        <p:nvSpPr>
          <p:cNvPr id="4" name="3 Marcador de pie de página"/>
          <p:cNvSpPr>
            <a:spLocks noGrp="1"/>
          </p:cNvSpPr>
          <p:nvPr>
            <p:ph type="ftr" sz="quarter" idx="10"/>
          </p:nvPr>
        </p:nvSpPr>
        <p:spPr/>
        <p:txBody>
          <a:bodyPr/>
          <a:lstStyle/>
          <a:p>
            <a:endParaRPr lang="es-ES" dirty="0"/>
          </a:p>
        </p:txBody>
      </p:sp>
      <p:sp>
        <p:nvSpPr>
          <p:cNvPr id="5" name="4 Marcador de número de diapositiva"/>
          <p:cNvSpPr>
            <a:spLocks noGrp="1"/>
          </p:cNvSpPr>
          <p:nvPr>
            <p:ph type="sldNum" sz="quarter" idx="11"/>
          </p:nvPr>
        </p:nvSpPr>
        <p:spPr/>
        <p:txBody>
          <a:bodyPr/>
          <a:lstStyle/>
          <a:p>
            <a:fld id="{31621F38-FDD9-475F-A194-3141D0447FF3}" type="slidenum">
              <a:rPr lang="es-ES" smtClean="0"/>
              <a:pPr/>
              <a:t>1</a:t>
            </a:fld>
            <a:endParaRPr lang="es-ES" dirty="0"/>
          </a:p>
        </p:txBody>
      </p:sp>
    </p:spTree>
    <p:extLst>
      <p:ext uri="{BB962C8B-B14F-4D97-AF65-F5344CB8AC3E}">
        <p14:creationId xmlns:p14="http://schemas.microsoft.com/office/powerpoint/2010/main" val="400482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_tradnl" dirty="0" smtClean="0"/>
              <a:t>Los sensores de proximidad capacitivos se diseñan para trabajar</a:t>
            </a:r>
            <a:r>
              <a:rPr lang="es-ES_tradnl" baseline="0" dirty="0" smtClean="0"/>
              <a:t> generando un campo electrostático y detectando cambios en dicho campo a causa de un objeto que se aproxima a la superficie de detección. Puede detectar tanto objetos metálicos como objetos no metálicos. La detección se realiza sin contacto.</a:t>
            </a:r>
          </a:p>
          <a:p>
            <a:pPr algn="just"/>
            <a:endParaRPr lang="es-ES_tradnl" baseline="0" dirty="0" smtClean="0"/>
          </a:p>
          <a:p>
            <a:pPr algn="just"/>
            <a:r>
              <a:rPr lang="es-ES_tradnl" baseline="0" dirty="0" smtClean="0"/>
              <a:t>Antes de comenzar la prueba, el examinador prepara la ruta o camino para el examen, la fija al suelo con cinta de enmascarar, cuidando que no se deslice y genere sensación de inestabilidad al usuario en el momento de caminar sobre ella. Se le pide al usuario que camine sobre la ruta antes de iniciar la prueba para familiarizarlo con </a:t>
            </a:r>
            <a:r>
              <a:rPr lang="es-ES_tradnl" baseline="0" smtClean="0"/>
              <a:t>el terreno. </a:t>
            </a:r>
            <a:endParaRPr lang="es-ES_tradnl" baseline="0" dirty="0" smtClean="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10</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11</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ES" baseline="0" dirty="0" smtClean="0"/>
          </a:p>
          <a:p>
            <a:pPr algn="just"/>
            <a:endParaRPr lang="es-ES" baseline="0" dirty="0" smtClean="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2</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ES" dirty="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3</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ES" dirty="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4</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ES_tradnl" baseline="0" dirty="0" smtClean="0"/>
          </a:p>
          <a:p>
            <a:pPr algn="just"/>
            <a:endParaRPr lang="es-ES_tradnl" baseline="0" dirty="0" smtClean="0"/>
          </a:p>
          <a:p>
            <a:pPr algn="just"/>
            <a:endParaRPr lang="es-ES" dirty="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5</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endParaRPr lang="es-ES" dirty="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6</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dirty="0" smtClean="0"/>
              <a:t>Negro: </a:t>
            </a:r>
            <a:r>
              <a:rPr lang="es-ES" dirty="0" err="1" smtClean="0"/>
              <a:t>noise</a:t>
            </a:r>
            <a:r>
              <a:rPr lang="es-ES" baseline="0" dirty="0" smtClean="0"/>
              <a:t> </a:t>
            </a:r>
            <a:r>
              <a:rPr lang="es-ES" baseline="0" dirty="0" err="1" smtClean="0"/>
              <a:t>peak</a:t>
            </a:r>
            <a:endParaRPr lang="es-ES" baseline="0" dirty="0" smtClean="0"/>
          </a:p>
          <a:p>
            <a:pPr algn="just"/>
            <a:r>
              <a:rPr lang="es-ES" baseline="0" dirty="0" smtClean="0"/>
              <a:t>Rojo: </a:t>
            </a:r>
            <a:r>
              <a:rPr lang="es-ES" baseline="0" dirty="0" err="1" smtClean="0"/>
              <a:t>signal</a:t>
            </a:r>
            <a:r>
              <a:rPr lang="es-ES" baseline="0" dirty="0" smtClean="0"/>
              <a:t> </a:t>
            </a:r>
            <a:r>
              <a:rPr lang="es-ES" baseline="0" dirty="0" err="1" smtClean="0"/>
              <a:t>peak</a:t>
            </a:r>
            <a:endParaRPr lang="es-ES" baseline="0" dirty="0" smtClean="0"/>
          </a:p>
          <a:p>
            <a:pPr algn="just"/>
            <a:r>
              <a:rPr lang="es-ES" baseline="0" dirty="0" smtClean="0"/>
              <a:t>Verde: </a:t>
            </a:r>
            <a:r>
              <a:rPr lang="es-ES" baseline="0" dirty="0" err="1" smtClean="0"/>
              <a:t>Threshold</a:t>
            </a:r>
            <a:r>
              <a:rPr lang="es-ES" baseline="0" dirty="0" smtClean="0"/>
              <a:t> I1</a:t>
            </a:r>
            <a:endParaRPr lang="es-ES" dirty="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7</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dirty="0" smtClean="0"/>
              <a:t>El chequeo de</a:t>
            </a:r>
            <a:r>
              <a:rPr lang="es-ES" baseline="0" dirty="0" smtClean="0"/>
              <a:t> si encontramos QRS </a:t>
            </a:r>
            <a:r>
              <a:rPr lang="es-ES" baseline="0" dirty="0" err="1" smtClean="0"/>
              <a:t>complex</a:t>
            </a:r>
            <a:r>
              <a:rPr lang="es-ES" baseline="0" dirty="0" smtClean="0"/>
              <a:t> utilizando el umbral F2 se realiza no sólo en señal integrada, sino también en señal filtrada.</a:t>
            </a:r>
            <a:endParaRPr lang="es-ES" dirty="0" smtClean="0"/>
          </a:p>
          <a:p>
            <a:pPr algn="just"/>
            <a:r>
              <a:rPr lang="es-ES" dirty="0" err="1" smtClean="0"/>
              <a:t>For</a:t>
            </a:r>
            <a:r>
              <a:rPr lang="es-ES" dirty="0" smtClean="0"/>
              <a:t> irregular </a:t>
            </a:r>
            <a:r>
              <a:rPr lang="es-ES" dirty="0" err="1" smtClean="0"/>
              <a:t>heart</a:t>
            </a:r>
            <a:r>
              <a:rPr lang="es-ES" dirty="0" smtClean="0"/>
              <a:t> </a:t>
            </a:r>
            <a:r>
              <a:rPr lang="es-ES" dirty="0" err="1" smtClean="0"/>
              <a:t>rates</a:t>
            </a:r>
            <a:r>
              <a:rPr lang="es-ES" dirty="0" smtClean="0"/>
              <a:t>, </a:t>
            </a:r>
            <a:r>
              <a:rPr lang="es-ES" dirty="0" err="1" smtClean="0"/>
              <a:t>the</a:t>
            </a:r>
            <a:r>
              <a:rPr lang="es-ES" dirty="0" smtClean="0"/>
              <a:t> </a:t>
            </a:r>
            <a:r>
              <a:rPr lang="es-ES" dirty="0" err="1" smtClean="0"/>
              <a:t>first</a:t>
            </a:r>
            <a:r>
              <a:rPr lang="es-ES" baseline="0" dirty="0" smtClean="0"/>
              <a:t> </a:t>
            </a:r>
            <a:r>
              <a:rPr lang="es-ES" baseline="0" dirty="0" err="1" smtClean="0"/>
              <a:t>threshold</a:t>
            </a:r>
            <a:r>
              <a:rPr lang="es-ES" baseline="0" dirty="0" smtClean="0"/>
              <a:t> of </a:t>
            </a:r>
            <a:r>
              <a:rPr lang="es-ES" baseline="0" dirty="0" err="1" smtClean="0"/>
              <a:t>each</a:t>
            </a:r>
            <a:r>
              <a:rPr lang="es-ES" baseline="0" dirty="0" smtClean="0"/>
              <a:t> set </a:t>
            </a:r>
            <a:r>
              <a:rPr lang="es-ES" baseline="0" dirty="0" err="1" smtClean="0"/>
              <a:t>is</a:t>
            </a:r>
            <a:r>
              <a:rPr lang="es-ES" baseline="0" dirty="0" smtClean="0"/>
              <a:t> </a:t>
            </a:r>
            <a:r>
              <a:rPr lang="es-ES" baseline="0" dirty="0" err="1" smtClean="0"/>
              <a:t>reduced</a:t>
            </a:r>
            <a:r>
              <a:rPr lang="es-ES" baseline="0" dirty="0" smtClean="0"/>
              <a:t> </a:t>
            </a:r>
            <a:r>
              <a:rPr lang="es-ES" baseline="0" dirty="0" err="1" smtClean="0"/>
              <a:t>by</a:t>
            </a:r>
            <a:r>
              <a:rPr lang="es-ES" baseline="0" dirty="0" smtClean="0"/>
              <a:t> </a:t>
            </a:r>
            <a:r>
              <a:rPr lang="es-ES" baseline="0" dirty="0" err="1" smtClean="0"/>
              <a:t>the</a:t>
            </a:r>
            <a:r>
              <a:rPr lang="es-ES" baseline="0" dirty="0" smtClean="0"/>
              <a:t> </a:t>
            </a:r>
            <a:r>
              <a:rPr lang="es-ES" baseline="0" dirty="0" err="1" smtClean="0"/>
              <a:t>half</a:t>
            </a:r>
            <a:r>
              <a:rPr lang="es-ES" baseline="0" dirty="0" smtClean="0"/>
              <a:t> so as to </a:t>
            </a:r>
            <a:r>
              <a:rPr lang="es-ES" baseline="0" dirty="0" err="1" smtClean="0"/>
              <a:t>increase</a:t>
            </a:r>
            <a:r>
              <a:rPr lang="es-ES" baseline="0" dirty="0" smtClean="0"/>
              <a:t> </a:t>
            </a:r>
            <a:r>
              <a:rPr lang="es-ES" baseline="0" dirty="0" err="1" smtClean="0"/>
              <a:t>the</a:t>
            </a:r>
            <a:r>
              <a:rPr lang="es-ES" baseline="0" dirty="0" smtClean="0"/>
              <a:t> </a:t>
            </a:r>
            <a:r>
              <a:rPr lang="es-ES" baseline="0" dirty="0" err="1" smtClean="0"/>
              <a:t>detection</a:t>
            </a:r>
            <a:r>
              <a:rPr lang="es-ES" baseline="0" dirty="0" smtClean="0"/>
              <a:t> </a:t>
            </a:r>
            <a:r>
              <a:rPr lang="es-ES" baseline="0" dirty="0" err="1" smtClean="0"/>
              <a:t>sensivitity</a:t>
            </a:r>
            <a:r>
              <a:rPr lang="es-ES" baseline="0" dirty="0" smtClean="0"/>
              <a:t> and to </a:t>
            </a:r>
            <a:r>
              <a:rPr lang="es-ES" baseline="0" dirty="0" err="1" smtClean="0"/>
              <a:t>avoid</a:t>
            </a:r>
            <a:r>
              <a:rPr lang="es-ES" baseline="0" dirty="0" smtClean="0"/>
              <a:t> </a:t>
            </a:r>
            <a:r>
              <a:rPr lang="es-ES" baseline="0" dirty="0" err="1" smtClean="0"/>
              <a:t>missing</a:t>
            </a:r>
            <a:r>
              <a:rPr lang="es-ES" baseline="0" dirty="0" smtClean="0"/>
              <a:t> </a:t>
            </a:r>
            <a:r>
              <a:rPr lang="es-ES" baseline="0" dirty="0" err="1" smtClean="0"/>
              <a:t>beats</a:t>
            </a:r>
            <a:r>
              <a:rPr lang="es-ES" baseline="0" dirty="0" smtClean="0"/>
              <a:t>:</a:t>
            </a:r>
          </a:p>
          <a:p>
            <a:pPr algn="just"/>
            <a:r>
              <a:rPr lang="es-ES" baseline="0" dirty="0" err="1" smtClean="0"/>
              <a:t>Threshold</a:t>
            </a:r>
            <a:r>
              <a:rPr lang="es-ES" baseline="0" dirty="0" smtClean="0"/>
              <a:t> F1=0.5·Threshold F1</a:t>
            </a:r>
          </a:p>
          <a:p>
            <a:pPr algn="just"/>
            <a:endParaRPr lang="es-ES" dirty="0" smtClean="0"/>
          </a:p>
          <a:p>
            <a:pPr algn="just"/>
            <a:r>
              <a:rPr lang="es-ES" dirty="0" smtClean="0"/>
              <a:t>Intervalo RR</a:t>
            </a:r>
            <a:r>
              <a:rPr lang="es-ES" baseline="0" dirty="0" smtClean="0"/>
              <a:t> promedio de los 8 últimos latidos, </a:t>
            </a:r>
            <a:endParaRPr lang="es-ES" dirty="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8</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algn="just"/>
            <a:r>
              <a:rPr lang="es-ES" dirty="0" smtClean="0"/>
              <a:t>El chequeo de</a:t>
            </a:r>
            <a:r>
              <a:rPr lang="es-ES" baseline="0" dirty="0" smtClean="0"/>
              <a:t> si encontramos QRS </a:t>
            </a:r>
            <a:r>
              <a:rPr lang="es-ES" baseline="0" dirty="0" err="1" smtClean="0"/>
              <a:t>complex</a:t>
            </a:r>
            <a:r>
              <a:rPr lang="es-ES" baseline="0" dirty="0" smtClean="0"/>
              <a:t> utilizando el umbral F2 se realiza no sólo en señal integrada, sino también en señal filtrada.</a:t>
            </a:r>
            <a:endParaRPr lang="es-ES" dirty="0" smtClean="0"/>
          </a:p>
          <a:p>
            <a:pPr algn="just"/>
            <a:r>
              <a:rPr lang="es-ES" dirty="0" err="1" smtClean="0"/>
              <a:t>For</a:t>
            </a:r>
            <a:r>
              <a:rPr lang="es-ES" dirty="0" smtClean="0"/>
              <a:t> irregular </a:t>
            </a:r>
            <a:r>
              <a:rPr lang="es-ES" dirty="0" err="1" smtClean="0"/>
              <a:t>heart</a:t>
            </a:r>
            <a:r>
              <a:rPr lang="es-ES" dirty="0" smtClean="0"/>
              <a:t> </a:t>
            </a:r>
            <a:r>
              <a:rPr lang="es-ES" dirty="0" err="1" smtClean="0"/>
              <a:t>rates</a:t>
            </a:r>
            <a:r>
              <a:rPr lang="es-ES" dirty="0" smtClean="0"/>
              <a:t>, </a:t>
            </a:r>
            <a:r>
              <a:rPr lang="es-ES" dirty="0" err="1" smtClean="0"/>
              <a:t>the</a:t>
            </a:r>
            <a:r>
              <a:rPr lang="es-ES" dirty="0" smtClean="0"/>
              <a:t> </a:t>
            </a:r>
            <a:r>
              <a:rPr lang="es-ES" dirty="0" err="1" smtClean="0"/>
              <a:t>first</a:t>
            </a:r>
            <a:r>
              <a:rPr lang="es-ES" baseline="0" dirty="0" smtClean="0"/>
              <a:t> </a:t>
            </a:r>
            <a:r>
              <a:rPr lang="es-ES" baseline="0" dirty="0" err="1" smtClean="0"/>
              <a:t>threshold</a:t>
            </a:r>
            <a:r>
              <a:rPr lang="es-ES" baseline="0" dirty="0" smtClean="0"/>
              <a:t> of </a:t>
            </a:r>
            <a:r>
              <a:rPr lang="es-ES" baseline="0" dirty="0" err="1" smtClean="0"/>
              <a:t>each</a:t>
            </a:r>
            <a:r>
              <a:rPr lang="es-ES" baseline="0" dirty="0" smtClean="0"/>
              <a:t> set </a:t>
            </a:r>
            <a:r>
              <a:rPr lang="es-ES" baseline="0" dirty="0" err="1" smtClean="0"/>
              <a:t>is</a:t>
            </a:r>
            <a:r>
              <a:rPr lang="es-ES" baseline="0" dirty="0" smtClean="0"/>
              <a:t> </a:t>
            </a:r>
            <a:r>
              <a:rPr lang="es-ES" baseline="0" dirty="0" err="1" smtClean="0"/>
              <a:t>reduced</a:t>
            </a:r>
            <a:r>
              <a:rPr lang="es-ES" baseline="0" dirty="0" smtClean="0"/>
              <a:t> </a:t>
            </a:r>
            <a:r>
              <a:rPr lang="es-ES" baseline="0" dirty="0" err="1" smtClean="0"/>
              <a:t>by</a:t>
            </a:r>
            <a:r>
              <a:rPr lang="es-ES" baseline="0" dirty="0" smtClean="0"/>
              <a:t> </a:t>
            </a:r>
            <a:r>
              <a:rPr lang="es-ES" baseline="0" dirty="0" err="1" smtClean="0"/>
              <a:t>the</a:t>
            </a:r>
            <a:r>
              <a:rPr lang="es-ES" baseline="0" dirty="0" smtClean="0"/>
              <a:t> </a:t>
            </a:r>
            <a:r>
              <a:rPr lang="es-ES" baseline="0" dirty="0" err="1" smtClean="0"/>
              <a:t>half</a:t>
            </a:r>
            <a:r>
              <a:rPr lang="es-ES" baseline="0" dirty="0" smtClean="0"/>
              <a:t> so as to </a:t>
            </a:r>
            <a:r>
              <a:rPr lang="es-ES" baseline="0" dirty="0" err="1" smtClean="0"/>
              <a:t>increase</a:t>
            </a:r>
            <a:r>
              <a:rPr lang="es-ES" baseline="0" dirty="0" smtClean="0"/>
              <a:t> </a:t>
            </a:r>
            <a:r>
              <a:rPr lang="es-ES" baseline="0" dirty="0" err="1" smtClean="0"/>
              <a:t>the</a:t>
            </a:r>
            <a:r>
              <a:rPr lang="es-ES" baseline="0" dirty="0" smtClean="0"/>
              <a:t> </a:t>
            </a:r>
            <a:r>
              <a:rPr lang="es-ES" baseline="0" dirty="0" err="1" smtClean="0"/>
              <a:t>detection</a:t>
            </a:r>
            <a:r>
              <a:rPr lang="es-ES" baseline="0" dirty="0" smtClean="0"/>
              <a:t> </a:t>
            </a:r>
            <a:r>
              <a:rPr lang="es-ES" baseline="0" dirty="0" err="1" smtClean="0"/>
              <a:t>sensivitity</a:t>
            </a:r>
            <a:r>
              <a:rPr lang="es-ES" baseline="0" dirty="0" smtClean="0"/>
              <a:t> and to </a:t>
            </a:r>
            <a:r>
              <a:rPr lang="es-ES" baseline="0" dirty="0" err="1" smtClean="0"/>
              <a:t>avoid</a:t>
            </a:r>
            <a:r>
              <a:rPr lang="es-ES" baseline="0" dirty="0" smtClean="0"/>
              <a:t> </a:t>
            </a:r>
            <a:r>
              <a:rPr lang="es-ES" baseline="0" dirty="0" err="1" smtClean="0"/>
              <a:t>missing</a:t>
            </a:r>
            <a:r>
              <a:rPr lang="es-ES" baseline="0" dirty="0" smtClean="0"/>
              <a:t> </a:t>
            </a:r>
            <a:r>
              <a:rPr lang="es-ES" baseline="0" dirty="0" err="1" smtClean="0"/>
              <a:t>beats</a:t>
            </a:r>
            <a:r>
              <a:rPr lang="es-ES" baseline="0" dirty="0" smtClean="0"/>
              <a:t>:</a:t>
            </a:r>
          </a:p>
          <a:p>
            <a:pPr algn="just"/>
            <a:r>
              <a:rPr lang="es-ES" baseline="0" dirty="0" err="1" smtClean="0"/>
              <a:t>Threshold</a:t>
            </a:r>
            <a:r>
              <a:rPr lang="es-ES" baseline="0" dirty="0" smtClean="0"/>
              <a:t> F1=0.5·Threshold F1</a:t>
            </a:r>
          </a:p>
          <a:p>
            <a:pPr algn="just"/>
            <a:endParaRPr lang="es-ES" dirty="0" smtClean="0"/>
          </a:p>
          <a:p>
            <a:pPr algn="just"/>
            <a:r>
              <a:rPr lang="es-ES" dirty="0" smtClean="0"/>
              <a:t>Intervalo RR</a:t>
            </a:r>
            <a:r>
              <a:rPr lang="es-ES" baseline="0" dirty="0" smtClean="0"/>
              <a:t> promedio de los 8 últimos latidos, </a:t>
            </a:r>
            <a:endParaRPr lang="es-ES" dirty="0"/>
          </a:p>
        </p:txBody>
      </p:sp>
      <p:sp>
        <p:nvSpPr>
          <p:cNvPr id="4" name="3 Marcador de número de diapositiva"/>
          <p:cNvSpPr>
            <a:spLocks noGrp="1"/>
          </p:cNvSpPr>
          <p:nvPr>
            <p:ph type="sldNum" sz="quarter" idx="10"/>
          </p:nvPr>
        </p:nvSpPr>
        <p:spPr/>
        <p:txBody>
          <a:bodyPr/>
          <a:lstStyle/>
          <a:p>
            <a:fld id="{31621F38-FDD9-475F-A194-3141D0447FF3}" type="slidenum">
              <a:rPr lang="es-ES" smtClean="0"/>
              <a:pPr/>
              <a:t>9</a:t>
            </a:fld>
            <a:endParaRPr lang="es-ES" dirty="0"/>
          </a:p>
        </p:txBody>
      </p:sp>
      <p:sp>
        <p:nvSpPr>
          <p:cNvPr id="5" name="4 Marcador de pie de página"/>
          <p:cNvSpPr>
            <a:spLocks noGrp="1"/>
          </p:cNvSpPr>
          <p:nvPr>
            <p:ph type="ftr" sz="quarter" idx="11"/>
          </p:nvPr>
        </p:nvSpPr>
        <p:spPr/>
        <p:txBody>
          <a:bodyPr/>
          <a:lstStyle/>
          <a:p>
            <a:endParaRPr lang="es-ES" dirty="0"/>
          </a:p>
        </p:txBody>
      </p:sp>
    </p:spTree>
    <p:extLst>
      <p:ext uri="{BB962C8B-B14F-4D97-AF65-F5344CB8AC3E}">
        <p14:creationId xmlns:p14="http://schemas.microsoft.com/office/powerpoint/2010/main" val="37008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61E787-DBB6-487F-BA7D-4B93DCC2689B}" type="datetime1">
              <a:rPr lang="es-ES" smtClean="0"/>
              <a:pPr/>
              <a:t>07/02/2017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1A74B48-EE57-4124-A97F-6DB684FF3A25}" type="slidenum">
              <a:rPr lang="es-ES" smtClean="0"/>
              <a:pPr/>
              <a:t>‹Nº›</a:t>
            </a:fld>
            <a:endParaRPr lang="es-ES" dirty="0"/>
          </a:p>
        </p:txBody>
      </p:sp>
      <p:cxnSp>
        <p:nvCxnSpPr>
          <p:cNvPr id="8" name="Straight Connector 7"/>
          <p:cNvCxnSpPr/>
          <p:nvPr/>
        </p:nvCxnSpPr>
        <p:spPr>
          <a:xfrm>
            <a:off x="685800" y="486916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5"/>
          <p:cNvSpPr>
            <a:spLocks noChangeArrowheads="1"/>
          </p:cNvSpPr>
          <p:nvPr userDrawn="1"/>
        </p:nvSpPr>
        <p:spPr bwMode="auto">
          <a:xfrm>
            <a:off x="0" y="97795"/>
            <a:ext cx="905408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s-ES" sz="1100" dirty="0">
                <a:solidFill>
                  <a:schemeClr val="bg1"/>
                </a:solidFill>
              </a:rPr>
              <a:t>Señales electrocardiográficas (ECG) I: Algoritmos de detección de la onda R, obtención del latido promedio, del ritmo cardiaco y su </a:t>
            </a:r>
            <a:r>
              <a:rPr lang="es-ES" sz="1100" dirty="0" smtClean="0">
                <a:solidFill>
                  <a:schemeClr val="bg1"/>
                </a:solidFill>
              </a:rPr>
              <a:t>variabilidad</a:t>
            </a:r>
            <a:endParaRPr kumimoji="0" lang="es-ES" altLang="es-ES" sz="18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28227E5-F9B1-4507-BB87-0112EF3796FF}" type="datetime1">
              <a:rPr lang="es-ES" smtClean="0"/>
              <a:pPr/>
              <a:t>07/02/2017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1A74B48-EE57-4124-A97F-6DB684FF3A25}"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1DC3959-97C6-4606-A10D-57A2CE9E3175}" type="datetime1">
              <a:rPr lang="es-ES" smtClean="0"/>
              <a:pPr/>
              <a:t>07/02/2017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1A74B48-EE57-4124-A97F-6DB684FF3A25}"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10"/>
          </p:nvPr>
        </p:nvSpPr>
        <p:spPr/>
        <p:txBody>
          <a:bodyPr/>
          <a:lstStyle/>
          <a:p>
            <a:fld id="{39E9C408-1AE0-464E-A8D3-141F15577F1E}" type="datetime1">
              <a:rPr lang="es-ES" smtClean="0"/>
              <a:pPr/>
              <a:t>07/02/2017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1A74B48-EE57-4124-A97F-6DB684FF3A25}" type="slidenum">
              <a:rPr lang="es-ES" smtClean="0"/>
              <a:pPr/>
              <a:t>‹Nº›</a:t>
            </a:fld>
            <a:endParaRPr lang="es-ES" dirty="0"/>
          </a:p>
        </p:txBody>
      </p:sp>
      <p:sp>
        <p:nvSpPr>
          <p:cNvPr id="7" name="7 Marcador de pie de página"/>
          <p:cNvSpPr txBox="1">
            <a:spLocks/>
          </p:cNvSpPr>
          <p:nvPr userDrawn="1"/>
        </p:nvSpPr>
        <p:spPr>
          <a:xfrm>
            <a:off x="25508" y="6381328"/>
            <a:ext cx="4114800" cy="329184"/>
          </a:xfrm>
          <a:prstGeom prst="rect">
            <a:avLst/>
          </a:prstGeom>
        </p:spPr>
        <p:txBody>
          <a:bodyPr vert="horz" lIns="91440" tIns="45720" rIns="91440" bIns="45720" rtlCol="0" anchor="ctr"/>
          <a:lstStyle>
            <a:defPPr>
              <a:defRPr lang="es-ES"/>
            </a:defPPr>
            <a:lvl1pPr marL="0" algn="ctr" defTabSz="914400" rtl="0" eaLnBrk="1" latinLnBrk="0" hangingPunct="1">
              <a:defRPr sz="12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s-ES" dirty="0" smtClean="0">
                <a:solidFill>
                  <a:srgbClr val="C00000"/>
                </a:solidFill>
              </a:rPr>
              <a:t>Prácticas Señales</a:t>
            </a:r>
            <a:r>
              <a:rPr lang="es-ES" baseline="0" dirty="0" smtClean="0">
                <a:solidFill>
                  <a:srgbClr val="C00000"/>
                </a:solidFill>
              </a:rPr>
              <a:t> Biomédicas</a:t>
            </a:r>
            <a:r>
              <a:rPr lang="es-ES" dirty="0" smtClean="0">
                <a:solidFill>
                  <a:srgbClr val="C00000"/>
                </a:solidFill>
              </a:rPr>
              <a:t> </a:t>
            </a:r>
            <a:endParaRPr lang="es-ES" dirty="0">
              <a:solidFill>
                <a:srgbClr val="C00000"/>
              </a:solidFill>
            </a:endParaRPr>
          </a:p>
        </p:txBody>
      </p:sp>
      <p:sp>
        <p:nvSpPr>
          <p:cNvPr id="8" name="Rectangle 5"/>
          <p:cNvSpPr>
            <a:spLocks noChangeArrowheads="1"/>
          </p:cNvSpPr>
          <p:nvPr userDrawn="1"/>
        </p:nvSpPr>
        <p:spPr bwMode="auto">
          <a:xfrm>
            <a:off x="0" y="97795"/>
            <a:ext cx="905408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s-ES" sz="1100" dirty="0">
                <a:solidFill>
                  <a:schemeClr val="bg1"/>
                </a:solidFill>
              </a:rPr>
              <a:t>Señales electrocardiográficas (ECG) I: Algoritmos de detección de la onda R, obtención del latido promedio, del ritmo cardiaco y su </a:t>
            </a:r>
            <a:r>
              <a:rPr lang="es-ES" sz="1100" dirty="0" smtClean="0">
                <a:solidFill>
                  <a:schemeClr val="bg1"/>
                </a:solidFill>
              </a:rPr>
              <a:t>variabilidad</a:t>
            </a:r>
            <a:endParaRPr kumimoji="0" lang="es-ES" altLang="es-ES" sz="18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A7E71EA-BB18-4609-AEEA-029B9F17FE6D}" type="datetime1">
              <a:rPr lang="es-ES" smtClean="0"/>
              <a:pPr/>
              <a:t>07/02/2017</a:t>
            </a:fld>
            <a:endParaRPr lang="es-ES" dirty="0"/>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B1A74B48-EE57-4124-A97F-6DB684FF3A25}" type="slidenum">
              <a:rPr lang="es-ES" smtClean="0"/>
              <a:pPr/>
              <a:t>‹Nº›</a:t>
            </a:fld>
            <a:endParaRPr lang="es-E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FB65704-73B4-4D78-8070-4E070787C187}" type="datetime1">
              <a:rPr lang="es-ES" smtClean="0"/>
              <a:pPr/>
              <a:t>07/02/2017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1A74B48-EE57-4124-A97F-6DB684FF3A25}"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D9C3D51-8245-4DCD-B627-8135A7314504}" type="datetime1">
              <a:rPr lang="es-ES" smtClean="0"/>
              <a:pPr/>
              <a:t>07/02/2017</a:t>
            </a:fld>
            <a:endParaRPr lang="es-ES" dirty="0"/>
          </a:p>
        </p:txBody>
      </p:sp>
      <p:sp>
        <p:nvSpPr>
          <p:cNvPr id="8" name="Footer Placeholder 7"/>
          <p:cNvSpPr>
            <a:spLocks noGrp="1"/>
          </p:cNvSpPr>
          <p:nvPr>
            <p:ph type="ftr" sz="quarter" idx="11"/>
          </p:nvPr>
        </p:nvSpPr>
        <p:spPr/>
        <p:txBody>
          <a:bodyPr/>
          <a:lstStyle/>
          <a:p>
            <a:endParaRPr lang="es-ES" dirty="0"/>
          </a:p>
        </p:txBody>
      </p:sp>
      <p:sp>
        <p:nvSpPr>
          <p:cNvPr id="9" name="Slide Number Placeholder 8"/>
          <p:cNvSpPr>
            <a:spLocks noGrp="1"/>
          </p:cNvSpPr>
          <p:nvPr>
            <p:ph type="sldNum" sz="quarter" idx="12"/>
          </p:nvPr>
        </p:nvSpPr>
        <p:spPr/>
        <p:txBody>
          <a:bodyPr/>
          <a:lstStyle/>
          <a:p>
            <a:fld id="{B1A74B48-EE57-4124-A97F-6DB684FF3A25}" type="slidenum">
              <a:rPr lang="es-ES" smtClean="0"/>
              <a:pPr/>
              <a:t>‹Nº›</a:t>
            </a:fld>
            <a:endParaRPr lang="es-E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A9FCEEC1-0967-43B2-9703-603F828965CD}" type="datetime1">
              <a:rPr lang="es-ES" smtClean="0"/>
              <a:pPr/>
              <a:t>07/02/2017</a:t>
            </a:fld>
            <a:endParaRPr lang="es-ES" dirty="0"/>
          </a:p>
        </p:txBody>
      </p:sp>
      <p:sp>
        <p:nvSpPr>
          <p:cNvPr id="4" name="Footer Placeholder 3"/>
          <p:cNvSpPr>
            <a:spLocks noGrp="1"/>
          </p:cNvSpPr>
          <p:nvPr>
            <p:ph type="ftr" sz="quarter" idx="11"/>
          </p:nvPr>
        </p:nvSpPr>
        <p:spPr/>
        <p:txBody>
          <a:bodyPr/>
          <a:lstStyle/>
          <a:p>
            <a:endParaRPr lang="es-ES" dirty="0"/>
          </a:p>
        </p:txBody>
      </p:sp>
      <p:sp>
        <p:nvSpPr>
          <p:cNvPr id="5" name="Slide Number Placeholder 4"/>
          <p:cNvSpPr>
            <a:spLocks noGrp="1"/>
          </p:cNvSpPr>
          <p:nvPr>
            <p:ph type="sldNum" sz="quarter" idx="12"/>
          </p:nvPr>
        </p:nvSpPr>
        <p:spPr/>
        <p:txBody>
          <a:bodyPr/>
          <a:lstStyle/>
          <a:p>
            <a:fld id="{B1A74B48-EE57-4124-A97F-6DB684FF3A25}"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D8AF7-5661-44FB-B385-B3CAFCA6D499}" type="datetime1">
              <a:rPr lang="es-ES" smtClean="0"/>
              <a:pPr/>
              <a:t>07/02/2017</a:t>
            </a:fld>
            <a:endParaRPr lang="es-ES" dirty="0"/>
          </a:p>
        </p:txBody>
      </p:sp>
      <p:sp>
        <p:nvSpPr>
          <p:cNvPr id="3" name="Footer Placeholder 2"/>
          <p:cNvSpPr>
            <a:spLocks noGrp="1"/>
          </p:cNvSpPr>
          <p:nvPr>
            <p:ph type="ftr" sz="quarter" idx="11"/>
          </p:nvPr>
        </p:nvSpPr>
        <p:spPr/>
        <p:txBody>
          <a:bodyPr/>
          <a:lstStyle/>
          <a:p>
            <a:endParaRPr lang="es-ES" dirty="0"/>
          </a:p>
        </p:txBody>
      </p:sp>
      <p:sp>
        <p:nvSpPr>
          <p:cNvPr id="4" name="Slide Number Placeholder 3"/>
          <p:cNvSpPr>
            <a:spLocks noGrp="1"/>
          </p:cNvSpPr>
          <p:nvPr>
            <p:ph type="sldNum" sz="quarter" idx="12"/>
          </p:nvPr>
        </p:nvSpPr>
        <p:spPr/>
        <p:txBody>
          <a:bodyPr/>
          <a:lstStyle/>
          <a:p>
            <a:fld id="{B1A74B48-EE57-4124-A97F-6DB684FF3A25}"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02FAF42-7432-4F66-9DD6-7752085DD578}" type="datetime1">
              <a:rPr lang="es-ES" smtClean="0"/>
              <a:pPr/>
              <a:t>07/02/2017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1A74B48-EE57-4124-A97F-6DB684FF3A25}" type="slidenum">
              <a:rPr lang="es-ES" smtClean="0"/>
              <a:pPr/>
              <a:t>‹Nº›</a:t>
            </a:fld>
            <a:endParaRPr lang="es-E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35B11F8-7BE8-4E2D-AFB1-57BB63C0BA45}" type="datetime1">
              <a:rPr lang="es-ES" smtClean="0"/>
              <a:pPr/>
              <a:t>07/02/2017</a:t>
            </a:fld>
            <a:endParaRPr lang="es-ES" dirty="0"/>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B1A74B48-EE57-4124-A97F-6DB684FF3A25}"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147B6E-1A5B-4C76-AD5E-D6C598FBB0DC}" type="datetime1">
              <a:rPr lang="es-ES" smtClean="0"/>
              <a:pPr/>
              <a:t>07/02/2017</a:t>
            </a:fld>
            <a:endParaRPr lang="es-E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s-E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1A74B48-EE57-4124-A97F-6DB684FF3A25}" type="slidenum">
              <a:rPr lang="es-ES" smtClean="0"/>
              <a:pPr/>
              <a:t>‹Nº›</a:t>
            </a:fld>
            <a:endParaRPr lang="es-ES" dirty="0"/>
          </a:p>
        </p:txBody>
      </p:sp>
      <p:sp>
        <p:nvSpPr>
          <p:cNvPr id="9" name="Rectangle 5"/>
          <p:cNvSpPr>
            <a:spLocks noChangeArrowheads="1"/>
          </p:cNvSpPr>
          <p:nvPr userDrawn="1"/>
        </p:nvSpPr>
        <p:spPr bwMode="auto">
          <a:xfrm>
            <a:off x="0" y="97795"/>
            <a:ext cx="905408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s-ES" sz="1100" dirty="0">
                <a:solidFill>
                  <a:schemeClr val="bg1"/>
                </a:solidFill>
              </a:rPr>
              <a:t>Señales electrocardiográficas (ECG) I: Algoritmos de detección de la onda R, obtención del latido promedio, del ritmo cardiaco y su </a:t>
            </a:r>
            <a:r>
              <a:rPr lang="es-ES" sz="1100" dirty="0" smtClean="0">
                <a:solidFill>
                  <a:schemeClr val="bg1"/>
                </a:solidFill>
              </a:rPr>
              <a:t>variabilidad</a:t>
            </a:r>
            <a:endParaRPr kumimoji="0" lang="es-ES" altLang="es-ES" sz="1800" b="0" i="0" u="none" strike="noStrike" cap="none" normalizeH="0" baseline="0" dirty="0" smtClean="0">
              <a:ln>
                <a:noFill/>
              </a:ln>
              <a:solidFill>
                <a:schemeClr val="bg1"/>
              </a:solidFill>
              <a:effectLst/>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1.jpg"/><Relationship Id="rId5" Type="http://schemas.openxmlformats.org/officeDocument/2006/relationships/image" Target="../media/image40.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13" Type="http://schemas.openxmlformats.org/officeDocument/2006/relationships/oleObject" Target="../embeddings/oleObject3.bin"/><Relationship Id="rId18" Type="http://schemas.openxmlformats.org/officeDocument/2006/relationships/image" Target="../media/image12.wmf"/><Relationship Id="rId3" Type="http://schemas.openxmlformats.org/officeDocument/2006/relationships/notesSlide" Target="../notesSlides/notesSlide3.xml"/><Relationship Id="rId7" Type="http://schemas.openxmlformats.org/officeDocument/2006/relationships/image" Target="../media/image14.gif"/><Relationship Id="rId12" Type="http://schemas.openxmlformats.org/officeDocument/2006/relationships/image" Target="../media/image9.wmf"/><Relationship Id="rId17"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13.jpg"/><Relationship Id="rId11" Type="http://schemas.openxmlformats.org/officeDocument/2006/relationships/oleObject" Target="../embeddings/oleObject2.bin"/><Relationship Id="rId5" Type="http://schemas.openxmlformats.org/officeDocument/2006/relationships/image" Target="../media/image3.png"/><Relationship Id="rId1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2.png"/><Relationship Id="rId9" Type="http://schemas.openxmlformats.org/officeDocument/2006/relationships/oleObject" Target="../embeddings/oleObject1.bin"/><Relationship Id="rId1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image" Target="../media/image14.gif"/><Relationship Id="rId7"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2.png"/><Relationship Id="rId7"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3.png"/><Relationship Id="rId9" Type="http://schemas.openxmlformats.org/officeDocument/2006/relationships/image" Target="../media/image21.jp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25.wmf"/><Relationship Id="rId3" Type="http://schemas.openxmlformats.org/officeDocument/2006/relationships/notesSlide" Target="../notesSlides/notesSlide6.xml"/><Relationship Id="rId7" Type="http://schemas.openxmlformats.org/officeDocument/2006/relationships/image" Target="../media/image22.wmf"/><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24.wmf"/><Relationship Id="rId5" Type="http://schemas.openxmlformats.org/officeDocument/2006/relationships/image" Target="../media/image3.png"/><Relationship Id="rId10" Type="http://schemas.openxmlformats.org/officeDocument/2006/relationships/oleObject" Target="../embeddings/oleObject8.bin"/><Relationship Id="rId4" Type="http://schemas.openxmlformats.org/officeDocument/2006/relationships/image" Target="../media/image2.png"/><Relationship Id="rId9" Type="http://schemas.openxmlformats.org/officeDocument/2006/relationships/image" Target="../media/image23.wmf"/><Relationship Id="rId14" Type="http://schemas.openxmlformats.org/officeDocument/2006/relationships/image" Target="../media/image26.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32.png"/><Relationship Id="rId3" Type="http://schemas.openxmlformats.org/officeDocument/2006/relationships/notesSlide" Target="../notesSlides/notesSlide7.xml"/><Relationship Id="rId7" Type="http://schemas.openxmlformats.org/officeDocument/2006/relationships/image" Target="../media/image27.wmf"/><Relationship Id="rId12" Type="http://schemas.openxmlformats.org/officeDocument/2006/relationships/image" Target="../media/image31.png"/><Relationship Id="rId2" Type="http://schemas.openxmlformats.org/officeDocument/2006/relationships/slideLayout" Target="../slideLayouts/slideLayout2.xml"/><Relationship Id="rId16" Type="http://schemas.openxmlformats.org/officeDocument/2006/relationships/image" Target="../media/image33.emf"/><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9.wmf"/><Relationship Id="rId5" Type="http://schemas.openxmlformats.org/officeDocument/2006/relationships/image" Target="../media/image3.png"/><Relationship Id="rId15" Type="http://schemas.openxmlformats.org/officeDocument/2006/relationships/image" Target="../media/image30.wmf"/><Relationship Id="rId10" Type="http://schemas.openxmlformats.org/officeDocument/2006/relationships/oleObject" Target="../embeddings/oleObject12.bin"/><Relationship Id="rId4" Type="http://schemas.openxmlformats.org/officeDocument/2006/relationships/image" Target="../media/image2.png"/><Relationship Id="rId9" Type="http://schemas.openxmlformats.org/officeDocument/2006/relationships/image" Target="../media/image28.wmf"/><Relationship Id="rId14"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8.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3.png"/><Relationship Id="rId10" Type="http://schemas.openxmlformats.org/officeDocument/2006/relationships/image" Target="../media/image36.png"/><Relationship Id="rId4" Type="http://schemas.openxmlformats.org/officeDocument/2006/relationships/image" Target="../media/image2.png"/><Relationship Id="rId9" Type="http://schemas.openxmlformats.org/officeDocument/2006/relationships/image" Target="../media/image3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9.xml"/><Relationship Id="rId7" Type="http://schemas.openxmlformats.org/officeDocument/2006/relationships/image" Target="../media/image37.wmf"/><Relationship Id="rId12"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oleObject" Target="../embeddings/oleObject18.bin"/><Relationship Id="rId5" Type="http://schemas.openxmlformats.org/officeDocument/2006/relationships/image" Target="../media/image3.png"/><Relationship Id="rId10" Type="http://schemas.openxmlformats.org/officeDocument/2006/relationships/image" Target="../media/image39.emf"/><Relationship Id="rId4" Type="http://schemas.openxmlformats.org/officeDocument/2006/relationships/image" Target="../media/image2.png"/><Relationship Id="rId9" Type="http://schemas.openxmlformats.org/officeDocument/2006/relationships/image" Target="../media/image3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9768" y="2564903"/>
            <a:ext cx="8344720" cy="1800201"/>
          </a:xfrm>
        </p:spPr>
        <p:txBody>
          <a:bodyPr/>
          <a:lstStyle/>
          <a:p>
            <a:r>
              <a:rPr lang="es-ES" sz="2600" u="sng" dirty="0" smtClean="0">
                <a:solidFill>
                  <a:schemeClr val="tx1"/>
                </a:solidFill>
                <a:latin typeface="+mn-lt"/>
              </a:rPr>
              <a:t>Práctica </a:t>
            </a:r>
            <a:r>
              <a:rPr lang="es-ES" sz="2600" u="sng" dirty="0">
                <a:solidFill>
                  <a:schemeClr val="tx1"/>
                </a:solidFill>
                <a:latin typeface="+mn-lt"/>
              </a:rPr>
              <a:t>2</a:t>
            </a:r>
            <a:r>
              <a:rPr lang="es-ES" sz="2600" dirty="0">
                <a:solidFill>
                  <a:schemeClr val="tx1"/>
                </a:solidFill>
                <a:latin typeface="+mn-lt"/>
              </a:rPr>
              <a:t>. Señales electrocardiográficas (ECG) I: Algoritmos de detección de la onda R, obtención del latido promedio, del ritmo cardiaco y su </a:t>
            </a:r>
            <a:r>
              <a:rPr lang="es-ES" sz="2600" dirty="0" smtClean="0">
                <a:solidFill>
                  <a:schemeClr val="tx1"/>
                </a:solidFill>
                <a:latin typeface="+mn-lt"/>
              </a:rPr>
              <a:t>variabilidad</a:t>
            </a:r>
            <a:endParaRPr lang="es-ES" sz="2600" dirty="0">
              <a:solidFill>
                <a:schemeClr val="tx1"/>
              </a:solidFill>
              <a:latin typeface="+mn-lt"/>
            </a:endParaRPr>
          </a:p>
        </p:txBody>
      </p:sp>
      <p:sp>
        <p:nvSpPr>
          <p:cNvPr id="3" name="2 Subtítulo"/>
          <p:cNvSpPr>
            <a:spLocks noGrp="1"/>
          </p:cNvSpPr>
          <p:nvPr>
            <p:ph type="subTitle" idx="1"/>
          </p:nvPr>
        </p:nvSpPr>
        <p:spPr>
          <a:xfrm>
            <a:off x="702390" y="5013176"/>
            <a:ext cx="7902058" cy="1320552"/>
          </a:xfrm>
        </p:spPr>
        <p:txBody>
          <a:bodyPr>
            <a:normAutofit lnSpcReduction="10000"/>
          </a:bodyPr>
          <a:lstStyle/>
          <a:p>
            <a:r>
              <a:rPr lang="es-ES" dirty="0" smtClean="0"/>
              <a:t>Profesores (Departamento Ingeniería Electrónica):</a:t>
            </a:r>
          </a:p>
          <a:p>
            <a:r>
              <a:rPr lang="es-ES" dirty="0" smtClean="0"/>
              <a:t>Gema Prats Boluda (geprabo@eln.upv.es)</a:t>
            </a:r>
          </a:p>
          <a:p>
            <a:r>
              <a:rPr lang="es-ES" dirty="0" smtClean="0"/>
              <a:t>Yiyao Ye </a:t>
            </a:r>
            <a:r>
              <a:rPr lang="es-ES" dirty="0" err="1" smtClean="0"/>
              <a:t>Lin</a:t>
            </a:r>
            <a:r>
              <a:rPr lang="es-ES" dirty="0" smtClean="0"/>
              <a:t> (yiye@eln.upv.es)</a:t>
            </a:r>
            <a:endParaRPr lang="es-ES" dirty="0"/>
          </a:p>
        </p:txBody>
      </p:sp>
      <p:sp>
        <p:nvSpPr>
          <p:cNvPr id="8" name="7 Marcador de pie de página"/>
          <p:cNvSpPr>
            <a:spLocks noGrp="1"/>
          </p:cNvSpPr>
          <p:nvPr>
            <p:ph type="ftr" sz="quarter" idx="11"/>
          </p:nvPr>
        </p:nvSpPr>
        <p:spPr>
          <a:xfrm>
            <a:off x="25508" y="6381328"/>
            <a:ext cx="4114800" cy="329184"/>
          </a:xfrm>
        </p:spPr>
        <p:txBody>
          <a:bodyPr/>
          <a:lstStyle/>
          <a:p>
            <a:pPr algn="l"/>
            <a:r>
              <a:rPr lang="es-ES" dirty="0" smtClean="0">
                <a:solidFill>
                  <a:srgbClr val="C00000"/>
                </a:solidFill>
              </a:rPr>
              <a:t>Prácticas Señales Biomédicas </a:t>
            </a:r>
            <a:endParaRPr lang="es-ES" dirty="0">
              <a:solidFill>
                <a:srgbClr val="C00000"/>
              </a:solidFill>
            </a:endParaRPr>
          </a:p>
        </p:txBody>
      </p:sp>
      <p:pic>
        <p:nvPicPr>
          <p:cNvPr id="9" name="3 Marcador de contenid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0098" y="520971"/>
            <a:ext cx="1512167" cy="531129"/>
          </a:xfrm>
          <a:prstGeom prst="rect">
            <a:avLst/>
          </a:prstGeom>
        </p:spPr>
      </p:pic>
      <p:pic>
        <p:nvPicPr>
          <p:cNvPr id="10" name="9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11" name="10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30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59053"/>
            <a:ext cx="9144000" cy="990600"/>
          </a:xfrm>
        </p:spPr>
        <p:txBody>
          <a:bodyPr>
            <a:normAutofit/>
          </a:bodyPr>
          <a:lstStyle/>
          <a:p>
            <a:pPr algn="ctr"/>
            <a:r>
              <a:rPr lang="es-ES" sz="3200" b="1" dirty="0" smtClean="0"/>
              <a:t>Base de datos</a:t>
            </a:r>
            <a:endParaRPr lang="es-ES" sz="3200" b="1" dirty="0"/>
          </a:p>
        </p:txBody>
      </p:sp>
      <p:pic>
        <p:nvPicPr>
          <p:cNvPr id="4" name="3 Marcador de contenido"/>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10</a:t>
            </a:fld>
            <a:endParaRPr lang="es-ES" dirty="0">
              <a:solidFill>
                <a:srgbClr val="C00000"/>
              </a:solidFill>
            </a:endParaRPr>
          </a:p>
        </p:txBody>
      </p:sp>
      <p:graphicFrame>
        <p:nvGraphicFramePr>
          <p:cNvPr id="28" name="27 Tabla"/>
          <p:cNvGraphicFramePr>
            <a:graphicFrameLocks noGrp="1"/>
          </p:cNvGraphicFramePr>
          <p:nvPr>
            <p:extLst>
              <p:ext uri="{D42A27DB-BD31-4B8C-83A1-F6EECF244321}">
                <p14:modId xmlns:p14="http://schemas.microsoft.com/office/powerpoint/2010/main" val="1658035672"/>
              </p:ext>
            </p:extLst>
          </p:nvPr>
        </p:nvGraphicFramePr>
        <p:xfrm>
          <a:off x="1403648" y="4765128"/>
          <a:ext cx="4873463" cy="1472184"/>
        </p:xfrm>
        <a:graphic>
          <a:graphicData uri="http://schemas.openxmlformats.org/drawingml/2006/table">
            <a:tbl>
              <a:tblPr firstRow="1" firstCol="1" bandRow="1">
                <a:tableStyleId>{00A15C55-8517-42AA-B614-E9B94910E393}</a:tableStyleId>
              </a:tblPr>
              <a:tblGrid>
                <a:gridCol w="535623"/>
                <a:gridCol w="276890"/>
                <a:gridCol w="276890"/>
                <a:gridCol w="276890"/>
                <a:gridCol w="489395"/>
                <a:gridCol w="473520"/>
                <a:gridCol w="473520"/>
                <a:gridCol w="365760"/>
                <a:gridCol w="365760"/>
                <a:gridCol w="365760"/>
                <a:gridCol w="324485"/>
                <a:gridCol w="324485"/>
                <a:gridCol w="324485"/>
              </a:tblGrid>
              <a:tr h="206373">
                <a:tc>
                  <a:txBody>
                    <a:bodyPr/>
                    <a:lstStyle/>
                    <a:p>
                      <a:pPr>
                        <a:lnSpc>
                          <a:spcPct val="115000"/>
                        </a:lnSpc>
                        <a:spcAft>
                          <a:spcPts val="0"/>
                        </a:spcAft>
                      </a:pPr>
                      <a:r>
                        <a:rPr lang="es-ES" sz="1200" dirty="0" smtClean="0">
                          <a:effectLst/>
                          <a:latin typeface="+mj-lt"/>
                          <a:ea typeface="Calibri"/>
                          <a:cs typeface="Times New Roman"/>
                        </a:rPr>
                        <a:t>Lead</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I</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II</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III</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AVR</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AVL</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AVF</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V1</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V2</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V3</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V4</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V5</a:t>
                      </a:r>
                      <a:endParaRPr lang="es-ES" sz="1200" dirty="0">
                        <a:effectLst/>
                        <a:latin typeface="+mj-lt"/>
                        <a:ea typeface="Calibri"/>
                        <a:cs typeface="Times New Roman"/>
                      </a:endParaRPr>
                    </a:p>
                  </a:txBody>
                  <a:tcPr marL="68580" marR="68580" marT="0" marB="0"/>
                </a:tc>
                <a:tc>
                  <a:txBody>
                    <a:bodyPr/>
                    <a:lstStyle/>
                    <a:p>
                      <a:pPr algn="ctr">
                        <a:lnSpc>
                          <a:spcPct val="115000"/>
                        </a:lnSpc>
                        <a:spcAft>
                          <a:spcPts val="0"/>
                        </a:spcAft>
                      </a:pPr>
                      <a:r>
                        <a:rPr lang="es-ES" sz="1200" dirty="0" smtClean="0">
                          <a:effectLst/>
                          <a:latin typeface="+mj-lt"/>
                          <a:ea typeface="Calibri"/>
                          <a:cs typeface="Times New Roman"/>
                        </a:rPr>
                        <a:t>V6</a:t>
                      </a:r>
                      <a:endParaRPr lang="es-ES" sz="1200" dirty="0">
                        <a:effectLst/>
                        <a:latin typeface="+mj-lt"/>
                        <a:ea typeface="Calibri"/>
                        <a:cs typeface="Times New Roman"/>
                      </a:endParaRPr>
                    </a:p>
                  </a:txBody>
                  <a:tcPr marL="68580" marR="68580" marT="0" marB="0"/>
                </a:tc>
              </a:tr>
              <a:tr h="0">
                <a:tc>
                  <a:txBody>
                    <a:bodyPr/>
                    <a:lstStyle/>
                    <a:p>
                      <a:pPr>
                        <a:lnSpc>
                          <a:spcPct val="115000"/>
                        </a:lnSpc>
                        <a:spcAft>
                          <a:spcPts val="0"/>
                        </a:spcAft>
                      </a:pPr>
                      <a:r>
                        <a:rPr lang="es-ES" sz="1200" dirty="0">
                          <a:effectLst/>
                          <a:latin typeface="+mj-lt"/>
                        </a:rPr>
                        <a:t> </a:t>
                      </a:r>
                      <a:r>
                        <a:rPr lang="es-ES" sz="1200" dirty="0" smtClean="0">
                          <a:effectLst/>
                          <a:latin typeface="+mj-lt"/>
                        </a:rPr>
                        <a:t>t</a:t>
                      </a:r>
                      <a:r>
                        <a:rPr lang="es-ES" sz="1200" baseline="-25000" dirty="0" smtClean="0">
                          <a:effectLst/>
                          <a:latin typeface="+mj-lt"/>
                        </a:rPr>
                        <a:t>0</a:t>
                      </a:r>
                      <a:endParaRPr lang="es-ES" sz="1200" baseline="-250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r>
              <a:tr h="0">
                <a:tc>
                  <a:txBody>
                    <a:bodyPr/>
                    <a:lstStyle/>
                    <a:p>
                      <a:pPr>
                        <a:lnSpc>
                          <a:spcPct val="115000"/>
                        </a:lnSpc>
                        <a:spcAft>
                          <a:spcPts val="0"/>
                        </a:spcAft>
                      </a:pPr>
                      <a:r>
                        <a:rPr lang="es-ES" sz="1200" dirty="0">
                          <a:effectLst/>
                          <a:latin typeface="+mj-lt"/>
                        </a:rPr>
                        <a:t> </a:t>
                      </a:r>
                      <a:r>
                        <a:rPr lang="es-ES" sz="1200" dirty="0" smtClean="0">
                          <a:effectLst/>
                          <a:latin typeface="+mj-lt"/>
                        </a:rPr>
                        <a:t>t</a:t>
                      </a:r>
                      <a:r>
                        <a:rPr lang="es-ES" sz="1200" b="0" baseline="-25000" dirty="0" smtClean="0">
                          <a:effectLst/>
                          <a:latin typeface="+mj-lt"/>
                        </a:rPr>
                        <a:t>1</a:t>
                      </a:r>
                      <a:endParaRPr lang="es-ES" sz="1200" b="0" baseline="-250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r>
              <a:tr h="0">
                <a:tc>
                  <a:txBody>
                    <a:bodyPr/>
                    <a:lstStyle/>
                    <a:p>
                      <a:pPr>
                        <a:lnSpc>
                          <a:spcPct val="115000"/>
                        </a:lnSpc>
                        <a:spcAft>
                          <a:spcPts val="0"/>
                        </a:spcAft>
                      </a:pPr>
                      <a:r>
                        <a:rPr lang="es-ES" sz="1200" dirty="0">
                          <a:effectLst/>
                          <a:latin typeface="+mj-lt"/>
                        </a:rPr>
                        <a:t> </a:t>
                      </a:r>
                      <a:r>
                        <a:rPr lang="es-ES" sz="1200" dirty="0" smtClean="0">
                          <a:effectLst/>
                          <a:latin typeface="+mj-lt"/>
                        </a:rPr>
                        <a:t>t</a:t>
                      </a:r>
                      <a:r>
                        <a:rPr lang="es-ES" sz="1200" baseline="-25000" dirty="0" smtClean="0">
                          <a:effectLst/>
                          <a:latin typeface="+mj-lt"/>
                        </a:rPr>
                        <a:t>2</a:t>
                      </a:r>
                      <a:endParaRPr lang="es-ES" sz="1200" baseline="-250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r>
              <a:tr h="0">
                <a:tc>
                  <a:txBody>
                    <a:bodyPr/>
                    <a:lstStyle/>
                    <a:p>
                      <a:pPr>
                        <a:lnSpc>
                          <a:spcPct val="115000"/>
                        </a:lnSpc>
                        <a:spcAft>
                          <a:spcPts val="0"/>
                        </a:spcAft>
                      </a:pPr>
                      <a:r>
                        <a:rPr lang="es-ES" sz="1200" baseline="0" dirty="0" smtClean="0">
                          <a:effectLst/>
                          <a:latin typeface="+mj-lt"/>
                          <a:ea typeface="Calibri"/>
                          <a:cs typeface="Times New Roman"/>
                        </a:rPr>
                        <a:t>   </a:t>
                      </a:r>
                      <a:r>
                        <a:rPr lang="es-ES" sz="1200" dirty="0" smtClean="0">
                          <a:effectLst/>
                          <a:latin typeface="+mj-lt"/>
                          <a:ea typeface="Calibri"/>
                          <a:cs typeface="Times New Roman"/>
                        </a:rPr>
                        <a:t>.</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r>
              <a:tr h="0">
                <a:tc>
                  <a:txBody>
                    <a:bodyPr/>
                    <a:lstStyle/>
                    <a:p>
                      <a:pPr>
                        <a:lnSpc>
                          <a:spcPct val="115000"/>
                        </a:lnSpc>
                        <a:spcAft>
                          <a:spcPts val="0"/>
                        </a:spcAft>
                      </a:pPr>
                      <a:r>
                        <a:rPr lang="es-ES" sz="1200" dirty="0">
                          <a:effectLst/>
                          <a:latin typeface="+mj-lt"/>
                        </a:rPr>
                        <a:t> </a:t>
                      </a:r>
                      <a:r>
                        <a:rPr lang="es-ES" sz="1200" dirty="0" smtClean="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r>
              <a:tr h="0">
                <a:tc>
                  <a:txBody>
                    <a:bodyPr/>
                    <a:lstStyle/>
                    <a:p>
                      <a:pPr>
                        <a:lnSpc>
                          <a:spcPct val="115000"/>
                        </a:lnSpc>
                        <a:spcAft>
                          <a:spcPts val="0"/>
                        </a:spcAft>
                      </a:pPr>
                      <a:r>
                        <a:rPr lang="es-ES" sz="1200" dirty="0">
                          <a:effectLst/>
                          <a:latin typeface="+mj-lt"/>
                        </a:rPr>
                        <a:t> </a:t>
                      </a:r>
                      <a:r>
                        <a:rPr lang="es-ES" sz="1200" dirty="0" err="1" smtClean="0">
                          <a:effectLst/>
                          <a:latin typeface="+mj-lt"/>
                        </a:rPr>
                        <a:t>t</a:t>
                      </a:r>
                      <a:r>
                        <a:rPr lang="es-ES" sz="1200" baseline="-25000" dirty="0" err="1" smtClean="0">
                          <a:effectLst/>
                          <a:latin typeface="+mj-lt"/>
                        </a:rPr>
                        <a:t>n</a:t>
                      </a:r>
                      <a:endParaRPr lang="es-ES" sz="1200" baseline="-250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a:effectLst/>
                          <a:latin typeface="+mj-lt"/>
                        </a:rPr>
                        <a:t> </a:t>
                      </a:r>
                      <a:endParaRPr lang="es-ES" sz="1200">
                        <a:effectLst/>
                        <a:latin typeface="+mj-lt"/>
                        <a:ea typeface="Calibri"/>
                        <a:cs typeface="Times New Roman"/>
                      </a:endParaRPr>
                    </a:p>
                  </a:txBody>
                  <a:tcPr marL="68580" marR="68580" marT="0" marB="0"/>
                </a:tc>
                <a:tc>
                  <a:txBody>
                    <a:bodyPr/>
                    <a:lstStyle/>
                    <a:p>
                      <a:pPr>
                        <a:lnSpc>
                          <a:spcPct val="115000"/>
                        </a:lnSpc>
                        <a:spcAft>
                          <a:spcPts val="0"/>
                        </a:spcAft>
                      </a:pPr>
                      <a:r>
                        <a:rPr lang="es-ES" sz="1200" dirty="0">
                          <a:effectLst/>
                          <a:latin typeface="+mj-lt"/>
                        </a:rPr>
                        <a:t> </a:t>
                      </a:r>
                      <a:endParaRPr lang="es-ES" sz="1200" dirty="0">
                        <a:effectLst/>
                        <a:latin typeface="+mj-lt"/>
                        <a:ea typeface="Calibri"/>
                        <a:cs typeface="Times New Roman"/>
                      </a:endParaRPr>
                    </a:p>
                  </a:txBody>
                  <a:tcPr marL="68580" marR="68580" marT="0" marB="0"/>
                </a:tc>
              </a:tr>
            </a:tbl>
          </a:graphicData>
        </a:graphic>
      </p:graphicFrame>
      <p:grpSp>
        <p:nvGrpSpPr>
          <p:cNvPr id="6" name="5 Grupo"/>
          <p:cNvGrpSpPr/>
          <p:nvPr/>
        </p:nvGrpSpPr>
        <p:grpSpPr>
          <a:xfrm>
            <a:off x="773832" y="2845041"/>
            <a:ext cx="8406680" cy="1592071"/>
            <a:chOff x="755576" y="1484784"/>
            <a:chExt cx="8406680" cy="1592071"/>
          </a:xfrm>
        </p:grpSpPr>
        <p:grpSp>
          <p:nvGrpSpPr>
            <p:cNvPr id="35" name="34 Grupo"/>
            <p:cNvGrpSpPr/>
            <p:nvPr/>
          </p:nvGrpSpPr>
          <p:grpSpPr>
            <a:xfrm>
              <a:off x="2088232" y="1484784"/>
              <a:ext cx="7074024" cy="1592071"/>
              <a:chOff x="1835696" y="2564904"/>
              <a:chExt cx="7074024" cy="1592071"/>
            </a:xfrm>
          </p:grpSpPr>
          <p:sp>
            <p:nvSpPr>
              <p:cNvPr id="12" name="11 CuadroTexto"/>
              <p:cNvSpPr txBox="1"/>
              <p:nvPr/>
            </p:nvSpPr>
            <p:spPr>
              <a:xfrm>
                <a:off x="2588568" y="2986632"/>
                <a:ext cx="1544012" cy="646331"/>
              </a:xfrm>
              <a:prstGeom prst="rect">
                <a:avLst/>
              </a:prstGeom>
              <a:solidFill>
                <a:srgbClr val="006600"/>
              </a:solidFill>
              <a:ln>
                <a:noFill/>
              </a:ln>
            </p:spPr>
            <p:txBody>
              <a:bodyPr wrap="none" rtlCol="0">
                <a:spAutoFit/>
              </a:bodyPr>
              <a:lstStyle/>
              <a:p>
                <a:pPr algn="ctr"/>
                <a:r>
                  <a:rPr lang="es-ES" dirty="0" smtClean="0">
                    <a:solidFill>
                      <a:schemeClr val="bg1"/>
                    </a:solidFill>
                  </a:rPr>
                  <a:t>Amplificación</a:t>
                </a:r>
              </a:p>
              <a:p>
                <a:pPr algn="ctr"/>
                <a:r>
                  <a:rPr lang="es-ES" dirty="0" smtClean="0">
                    <a:solidFill>
                      <a:schemeClr val="bg1"/>
                    </a:solidFill>
                  </a:rPr>
                  <a:t>Filtrado</a:t>
                </a:r>
                <a:endParaRPr lang="es-ES" dirty="0">
                  <a:solidFill>
                    <a:schemeClr val="bg1"/>
                  </a:solidFill>
                </a:endParaRPr>
              </a:p>
            </p:txBody>
          </p:sp>
          <p:pic>
            <p:nvPicPr>
              <p:cNvPr id="15" name="Picture 81" descr="NI AT-232I/2"/>
              <p:cNvPicPr>
                <a:picLocks noChangeAspect="1" noChangeArrowheads="1"/>
              </p:cNvPicPr>
              <p:nvPr/>
            </p:nvPicPr>
            <p:blipFill>
              <a:blip r:embed="rId5">
                <a:extLst>
                  <a:ext uri="{28A0092B-C50C-407E-A947-70E740481C1C}">
                    <a14:useLocalDpi xmlns:a14="http://schemas.microsoft.com/office/drawing/2010/main" val="0"/>
                  </a:ext>
                </a:extLst>
              </a:blip>
              <a:srcRect l="1134" t="3690" r="5103" b="17279"/>
              <a:stretch>
                <a:fillRect/>
              </a:stretch>
            </p:blipFill>
            <p:spPr bwMode="auto">
              <a:xfrm>
                <a:off x="5076056" y="2926537"/>
                <a:ext cx="8286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15 Flecha derecha"/>
              <p:cNvSpPr/>
              <p:nvPr/>
            </p:nvSpPr>
            <p:spPr>
              <a:xfrm>
                <a:off x="1835696" y="3109088"/>
                <a:ext cx="504056" cy="2973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Flecha derecha"/>
              <p:cNvSpPr/>
              <p:nvPr/>
            </p:nvSpPr>
            <p:spPr>
              <a:xfrm>
                <a:off x="4411268" y="3109088"/>
                <a:ext cx="504056" cy="2973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CuadroTexto"/>
              <p:cNvSpPr txBox="1"/>
              <p:nvPr/>
            </p:nvSpPr>
            <p:spPr>
              <a:xfrm>
                <a:off x="5082505" y="2564904"/>
                <a:ext cx="828675" cy="369332"/>
              </a:xfrm>
              <a:prstGeom prst="rect">
                <a:avLst/>
              </a:prstGeom>
              <a:noFill/>
            </p:spPr>
            <p:txBody>
              <a:bodyPr wrap="square" rtlCol="0">
                <a:spAutoFit/>
              </a:bodyPr>
              <a:lstStyle/>
              <a:p>
                <a:pPr algn="ctr"/>
                <a:r>
                  <a:rPr lang="es-ES" dirty="0" smtClean="0"/>
                  <a:t>DAQ</a:t>
                </a:r>
                <a:endParaRPr lang="es-ES" dirty="0"/>
              </a:p>
            </p:txBody>
          </p:sp>
          <p:sp>
            <p:nvSpPr>
              <p:cNvPr id="20" name="19 Flecha derecha"/>
              <p:cNvSpPr/>
              <p:nvPr/>
            </p:nvSpPr>
            <p:spPr>
              <a:xfrm>
                <a:off x="6228184" y="3109088"/>
                <a:ext cx="504056" cy="2973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20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6256" y="2792826"/>
                <a:ext cx="1162394" cy="870673"/>
              </a:xfrm>
              <a:prstGeom prst="rect">
                <a:avLst/>
              </a:prstGeom>
            </p:spPr>
          </p:pic>
          <p:sp>
            <p:nvSpPr>
              <p:cNvPr id="22" name="21 CuadroTexto"/>
              <p:cNvSpPr txBox="1"/>
              <p:nvPr/>
            </p:nvSpPr>
            <p:spPr>
              <a:xfrm>
                <a:off x="6497960" y="3633755"/>
                <a:ext cx="2411760" cy="523220"/>
              </a:xfrm>
              <a:prstGeom prst="rect">
                <a:avLst/>
              </a:prstGeom>
              <a:noFill/>
            </p:spPr>
            <p:txBody>
              <a:bodyPr wrap="square" rtlCol="0">
                <a:spAutoFit/>
              </a:bodyPr>
              <a:lstStyle/>
              <a:p>
                <a:pPr algn="ctr"/>
                <a:r>
                  <a:rPr lang="es-ES" sz="1400" dirty="0" smtClean="0"/>
                  <a:t>Visualización y almacenamiento de datos</a:t>
                </a:r>
                <a:endParaRPr lang="es-ES" sz="1400" dirty="0"/>
              </a:p>
            </p:txBody>
          </p:sp>
          <p:sp>
            <p:nvSpPr>
              <p:cNvPr id="23" name="22 CuadroTexto"/>
              <p:cNvSpPr txBox="1"/>
              <p:nvPr/>
            </p:nvSpPr>
            <p:spPr>
              <a:xfrm>
                <a:off x="5940152" y="2723525"/>
                <a:ext cx="1150640" cy="307777"/>
              </a:xfrm>
              <a:prstGeom prst="rect">
                <a:avLst/>
              </a:prstGeom>
              <a:noFill/>
            </p:spPr>
            <p:txBody>
              <a:bodyPr wrap="square" rtlCol="0">
                <a:spAutoFit/>
              </a:bodyPr>
              <a:lstStyle/>
              <a:p>
                <a:pPr algn="ctr"/>
                <a:r>
                  <a:rPr lang="es-ES" sz="1400" dirty="0" err="1" smtClean="0"/>
                  <a:t>f</a:t>
                </a:r>
                <a:r>
                  <a:rPr lang="es-ES" sz="1400" baseline="-25000" dirty="0" err="1" smtClean="0"/>
                  <a:t>m</a:t>
                </a:r>
                <a:r>
                  <a:rPr lang="es-ES" sz="1400" dirty="0" smtClean="0"/>
                  <a:t>=1000 Hz</a:t>
                </a:r>
                <a:endParaRPr lang="es-ES" sz="1400" dirty="0"/>
              </a:p>
            </p:txBody>
          </p:sp>
        </p:grpSp>
        <p:pic>
          <p:nvPicPr>
            <p:cNvPr id="3" name="2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576" y="1692995"/>
              <a:ext cx="1101442" cy="969269"/>
            </a:xfrm>
            <a:prstGeom prst="rect">
              <a:avLst/>
            </a:prstGeom>
          </p:spPr>
        </p:pic>
      </p:grpSp>
      <p:sp>
        <p:nvSpPr>
          <p:cNvPr id="11" name="10 CuadroTexto"/>
          <p:cNvSpPr txBox="1"/>
          <p:nvPr/>
        </p:nvSpPr>
        <p:spPr>
          <a:xfrm>
            <a:off x="1187624" y="4436447"/>
            <a:ext cx="5184576" cy="276999"/>
          </a:xfrm>
          <a:prstGeom prst="rect">
            <a:avLst/>
          </a:prstGeom>
          <a:noFill/>
        </p:spPr>
        <p:txBody>
          <a:bodyPr wrap="square" rtlCol="0">
            <a:spAutoFit/>
          </a:bodyPr>
          <a:lstStyle/>
          <a:p>
            <a:r>
              <a:rPr lang="es-ES" sz="1200" dirty="0" smtClean="0"/>
              <a:t> Columna: 1    2    3       4          5        6       7        8      9     10     11    12</a:t>
            </a:r>
            <a:endParaRPr lang="es-ES" sz="1200" dirty="0"/>
          </a:p>
        </p:txBody>
      </p:sp>
      <p:cxnSp>
        <p:nvCxnSpPr>
          <p:cNvPr id="38" name="37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333104" y="1622410"/>
            <a:ext cx="8660384" cy="1446550"/>
          </a:xfrm>
          <a:prstGeom prst="rect">
            <a:avLst/>
          </a:prstGeom>
        </p:spPr>
        <p:txBody>
          <a:bodyPr wrap="square">
            <a:spAutoFit/>
          </a:bodyPr>
          <a:lstStyle/>
          <a:p>
            <a:pPr marL="285750" indent="-285750" algn="just">
              <a:buFont typeface="Wingdings" panose="05000000000000000000" pitchFamily="2" charset="2"/>
              <a:buChar char="§"/>
            </a:pPr>
            <a:endParaRPr lang="es-ES" sz="2000" i="1" dirty="0" smtClean="0"/>
          </a:p>
          <a:p>
            <a:pPr marL="285750" indent="-285750" algn="just">
              <a:buFont typeface="Wingdings" panose="05000000000000000000" pitchFamily="2" charset="2"/>
              <a:buChar char="§"/>
            </a:pPr>
            <a:r>
              <a:rPr lang="es-ES" sz="2000" i="1" dirty="0" smtClean="0"/>
              <a:t>PTB </a:t>
            </a:r>
            <a:r>
              <a:rPr lang="es-ES" sz="2000" i="1" dirty="0" err="1" smtClean="0"/>
              <a:t>Diagnostic</a:t>
            </a:r>
            <a:r>
              <a:rPr lang="es-ES" sz="2000" i="1" dirty="0" smtClean="0"/>
              <a:t> ECG </a:t>
            </a:r>
            <a:r>
              <a:rPr lang="es-ES" sz="2000" i="1" dirty="0" err="1" smtClean="0"/>
              <a:t>database</a:t>
            </a:r>
            <a:r>
              <a:rPr lang="es-ES" sz="2000" dirty="0" smtClean="0"/>
              <a:t> (</a:t>
            </a:r>
            <a:r>
              <a:rPr lang="es-ES" sz="2000" dirty="0" err="1" smtClean="0"/>
              <a:t>Physionet</a:t>
            </a:r>
            <a:r>
              <a:rPr lang="es-ES" sz="2000" dirty="0"/>
              <a:t>)</a:t>
            </a:r>
            <a:r>
              <a:rPr lang="es-ES" sz="2000" dirty="0" smtClean="0"/>
              <a:t> </a:t>
            </a:r>
          </a:p>
          <a:p>
            <a:pPr marL="742950" lvl="1" indent="-285750" algn="just">
              <a:buFont typeface="Wingdings" panose="05000000000000000000" pitchFamily="2" charset="2"/>
              <a:buChar char="§"/>
            </a:pPr>
            <a:r>
              <a:rPr lang="es-ES" sz="1600" dirty="0" smtClean="0"/>
              <a:t>549 registros realizados en 290 sujetos (209 hombres y 81 mujeres)</a:t>
            </a:r>
          </a:p>
          <a:p>
            <a:pPr marL="742950" lvl="1" indent="-285750" algn="just">
              <a:buFont typeface="Wingdings" panose="05000000000000000000" pitchFamily="2" charset="2"/>
              <a:buChar char="§"/>
            </a:pPr>
            <a:r>
              <a:rPr lang="es-ES" sz="1600" dirty="0" smtClean="0"/>
              <a:t>ECG estándar de 12 derivaciones (sujeto en reposo)</a:t>
            </a:r>
          </a:p>
          <a:p>
            <a:pPr algn="just"/>
            <a:endParaRPr lang="es-ES" sz="1600" dirty="0"/>
          </a:p>
        </p:txBody>
      </p:sp>
      <p:sp>
        <p:nvSpPr>
          <p:cNvPr id="24" name="2 Marcador de contenido"/>
          <p:cNvSpPr txBox="1">
            <a:spLocks/>
          </p:cNvSpPr>
          <p:nvPr/>
        </p:nvSpPr>
        <p:spPr>
          <a:xfrm>
            <a:off x="323528" y="1228831"/>
            <a:ext cx="8496944" cy="864096"/>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spcBef>
                <a:spcPts val="600"/>
              </a:spcBef>
              <a:spcAft>
                <a:spcPts val="600"/>
              </a:spcAft>
              <a:buClrTx/>
              <a:buSzPct val="100000"/>
              <a:buFont typeface="Wingdings" panose="05000000000000000000" pitchFamily="2" charset="2"/>
              <a:buChar char="§"/>
            </a:pPr>
            <a:r>
              <a:rPr lang="es-ES" sz="1800" dirty="0" smtClean="0"/>
              <a:t>Objetivo: Ensayar y analizar el efecto de los distintos parámetros del algoritmo Pan-</a:t>
            </a:r>
            <a:r>
              <a:rPr lang="es-ES" sz="1800" dirty="0" err="1" smtClean="0"/>
              <a:t>Tompkins</a:t>
            </a:r>
            <a:r>
              <a:rPr lang="es-ES" sz="1800" dirty="0" smtClean="0"/>
              <a:t> para la identificación de la onda R. </a:t>
            </a:r>
          </a:p>
          <a:p>
            <a:pPr marL="274320" lvl="1" indent="0" algn="just">
              <a:spcBef>
                <a:spcPts val="600"/>
              </a:spcBef>
              <a:spcAft>
                <a:spcPts val="600"/>
              </a:spcAft>
              <a:buClrTx/>
              <a:buNone/>
            </a:pPr>
            <a:endParaRPr lang="es-ES" sz="1800" dirty="0" smtClean="0"/>
          </a:p>
        </p:txBody>
      </p:sp>
    </p:spTree>
    <p:extLst>
      <p:ext uri="{BB962C8B-B14F-4D97-AF65-F5344CB8AC3E}">
        <p14:creationId xmlns:p14="http://schemas.microsoft.com/office/powerpoint/2010/main" val="188294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7" name="6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11</a:t>
            </a:fld>
            <a:endParaRPr lang="es-ES" dirty="0">
              <a:solidFill>
                <a:srgbClr val="C00000"/>
              </a:solidFill>
            </a:endParaRPr>
          </a:p>
        </p:txBody>
      </p:sp>
      <p:sp>
        <p:nvSpPr>
          <p:cNvPr id="2" name="1 Título"/>
          <p:cNvSpPr>
            <a:spLocks noGrp="1"/>
          </p:cNvSpPr>
          <p:nvPr>
            <p:ph type="title"/>
          </p:nvPr>
        </p:nvSpPr>
        <p:spPr>
          <a:xfrm>
            <a:off x="683568" y="2996952"/>
            <a:ext cx="8280920" cy="1296144"/>
          </a:xfrm>
        </p:spPr>
        <p:txBody>
          <a:bodyPr>
            <a:normAutofit/>
          </a:bodyPr>
          <a:lstStyle/>
          <a:p>
            <a:pPr algn="ctr"/>
            <a:r>
              <a:rPr lang="es-ES" sz="4400" dirty="0" smtClean="0">
                <a:latin typeface="Gill Sans MT" panose="020B0502020104020203" pitchFamily="34" charset="0"/>
              </a:rPr>
              <a:t>GRACIAS POR SU ATENCIÓN</a:t>
            </a:r>
            <a:endParaRPr lang="es-ES" sz="4400" dirty="0">
              <a:latin typeface="Gill Sans MT" panose="020B0502020104020203" pitchFamily="34" charset="0"/>
            </a:endParaRPr>
          </a:p>
        </p:txBody>
      </p:sp>
    </p:spTree>
    <p:extLst>
      <p:ext uri="{BB962C8B-B14F-4D97-AF65-F5344CB8AC3E}">
        <p14:creationId xmlns:p14="http://schemas.microsoft.com/office/powerpoint/2010/main" val="2266540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7" name="6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2</a:t>
            </a:fld>
            <a:endParaRPr lang="es-ES" dirty="0">
              <a:solidFill>
                <a:srgbClr val="C00000"/>
              </a:solidFill>
            </a:endParaRPr>
          </a:p>
        </p:txBody>
      </p:sp>
      <p:sp>
        <p:nvSpPr>
          <p:cNvPr id="12" name="1 Título"/>
          <p:cNvSpPr txBox="1">
            <a:spLocks/>
          </p:cNvSpPr>
          <p:nvPr/>
        </p:nvSpPr>
        <p:spPr>
          <a:xfrm>
            <a:off x="0" y="359053"/>
            <a:ext cx="91440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3200" b="1" dirty="0" smtClean="0"/>
              <a:t>Introducción</a:t>
            </a:r>
            <a:endParaRPr lang="es-ES" sz="3200" b="1" dirty="0"/>
          </a:p>
        </p:txBody>
      </p:sp>
      <p:sp>
        <p:nvSpPr>
          <p:cNvPr id="11" name="2 Marcador de contenido"/>
          <p:cNvSpPr txBox="1">
            <a:spLocks/>
          </p:cNvSpPr>
          <p:nvPr/>
        </p:nvSpPr>
        <p:spPr>
          <a:xfrm>
            <a:off x="333104" y="1340768"/>
            <a:ext cx="8631384" cy="57606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buClrTx/>
              <a:buFont typeface="Wingdings" panose="05000000000000000000" pitchFamily="2" charset="2"/>
              <a:buChar char="§"/>
            </a:pPr>
            <a:r>
              <a:rPr lang="es-ES" sz="1800" dirty="0" smtClean="0"/>
              <a:t>Electrocardiograma (ECG): actividad eléctrica originada en las células cardiacas.</a:t>
            </a:r>
            <a:endParaRPr lang="es-ES" sz="2000" dirty="0" smtClean="0"/>
          </a:p>
        </p:txBody>
      </p:sp>
      <p:pic>
        <p:nvPicPr>
          <p:cNvPr id="19" name="18 Imagen"/>
          <p:cNvPicPr>
            <a:picLocks noChangeAspect="1"/>
          </p:cNvPicPr>
          <p:nvPr/>
        </p:nvPicPr>
        <p:blipFill rotWithShape="1">
          <a:blip r:embed="rId5">
            <a:extLst>
              <a:ext uri="{28A0092B-C50C-407E-A947-70E740481C1C}">
                <a14:useLocalDpi xmlns:a14="http://schemas.microsoft.com/office/drawing/2010/main" val="0"/>
              </a:ext>
            </a:extLst>
          </a:blip>
          <a:srcRect t="6675" b="4325"/>
          <a:stretch/>
        </p:blipFill>
        <p:spPr>
          <a:xfrm>
            <a:off x="4096201" y="1866036"/>
            <a:ext cx="3877043" cy="2590647"/>
          </a:xfrm>
          <a:prstGeom prst="rect">
            <a:avLst/>
          </a:prstGeom>
        </p:spPr>
      </p:pic>
      <p:pic>
        <p:nvPicPr>
          <p:cNvPr id="20" name="19 Imagen"/>
          <p:cNvPicPr>
            <a:picLocks noChangeAspect="1"/>
          </p:cNvPicPr>
          <p:nvPr/>
        </p:nvPicPr>
        <p:blipFill rotWithShape="1">
          <a:blip r:embed="rId6" cstate="print">
            <a:extLst>
              <a:ext uri="{28A0092B-C50C-407E-A947-70E740481C1C}">
                <a14:useLocalDpi xmlns:a14="http://schemas.microsoft.com/office/drawing/2010/main" val="0"/>
              </a:ext>
            </a:extLst>
          </a:blip>
          <a:srcRect t="10108"/>
          <a:stretch/>
        </p:blipFill>
        <p:spPr>
          <a:xfrm>
            <a:off x="611560" y="3933056"/>
            <a:ext cx="3143964" cy="2341552"/>
          </a:xfrm>
          <a:prstGeom prst="rect">
            <a:avLst/>
          </a:prstGeom>
        </p:spPr>
      </p:pic>
      <p:pic>
        <p:nvPicPr>
          <p:cNvPr id="21" name="20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38888" y="4481413"/>
            <a:ext cx="3391668" cy="2197536"/>
          </a:xfrm>
          <a:prstGeom prst="rect">
            <a:avLst/>
          </a:prstGeom>
        </p:spPr>
      </p:pic>
      <p:pic>
        <p:nvPicPr>
          <p:cNvPr id="6" name="5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560" y="1988840"/>
            <a:ext cx="3233936" cy="1670867"/>
          </a:xfrm>
          <a:prstGeom prst="rect">
            <a:avLst/>
          </a:prstGeom>
        </p:spPr>
      </p:pic>
    </p:spTree>
    <p:extLst>
      <p:ext uri="{BB962C8B-B14F-4D97-AF65-F5344CB8AC3E}">
        <p14:creationId xmlns:p14="http://schemas.microsoft.com/office/powerpoint/2010/main" val="3709203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7" name="6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3</a:t>
            </a:fld>
            <a:endParaRPr lang="es-ES" dirty="0">
              <a:solidFill>
                <a:srgbClr val="C00000"/>
              </a:solidFill>
            </a:endParaRPr>
          </a:p>
        </p:txBody>
      </p:sp>
      <p:sp>
        <p:nvSpPr>
          <p:cNvPr id="12" name="1 Título"/>
          <p:cNvSpPr txBox="1">
            <a:spLocks/>
          </p:cNvSpPr>
          <p:nvPr/>
        </p:nvSpPr>
        <p:spPr>
          <a:xfrm>
            <a:off x="0" y="359053"/>
            <a:ext cx="91440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3200" b="1" dirty="0" smtClean="0"/>
              <a:t>Introducción</a:t>
            </a:r>
            <a:endParaRPr lang="es-ES" sz="3200" b="1" dirty="0"/>
          </a:p>
        </p:txBody>
      </p:sp>
      <p:sp>
        <p:nvSpPr>
          <p:cNvPr id="13" name="2 Marcador de contenido"/>
          <p:cNvSpPr txBox="1">
            <a:spLocks/>
          </p:cNvSpPr>
          <p:nvPr/>
        </p:nvSpPr>
        <p:spPr>
          <a:xfrm>
            <a:off x="333104" y="1340768"/>
            <a:ext cx="8496944" cy="72008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buClrTx/>
              <a:buFont typeface="Wingdings" panose="05000000000000000000" pitchFamily="2" charset="2"/>
              <a:buChar char="§"/>
            </a:pPr>
            <a:r>
              <a:rPr lang="es-ES" sz="1800" dirty="0" smtClean="0"/>
              <a:t>Estándar de ECG: 12-derivaciones</a:t>
            </a:r>
            <a:endParaRPr lang="es-ES" sz="2000" dirty="0" smtClean="0"/>
          </a:p>
        </p:txBody>
      </p:sp>
      <p:pic>
        <p:nvPicPr>
          <p:cNvPr id="2" name="1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40552" y="5517232"/>
            <a:ext cx="2143125" cy="2143125"/>
          </a:xfrm>
          <a:prstGeom prst="rect">
            <a:avLst/>
          </a:prstGeom>
        </p:spPr>
      </p:pic>
      <p:pic>
        <p:nvPicPr>
          <p:cNvPr id="8" name="7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0032" y="1260496"/>
            <a:ext cx="3740625" cy="4209706"/>
          </a:xfrm>
          <a:prstGeom prst="rect">
            <a:avLst/>
          </a:prstGeom>
        </p:spPr>
      </p:pic>
      <p:pic>
        <p:nvPicPr>
          <p:cNvPr id="11" name="10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536" y="1715095"/>
            <a:ext cx="4038600" cy="4257675"/>
          </a:xfrm>
          <a:prstGeom prst="rect">
            <a:avLst/>
          </a:prstGeom>
        </p:spPr>
      </p:pic>
      <p:sp>
        <p:nvSpPr>
          <p:cNvPr id="16" name="15 CuadroTexto"/>
          <p:cNvSpPr txBox="1"/>
          <p:nvPr/>
        </p:nvSpPr>
        <p:spPr>
          <a:xfrm>
            <a:off x="4891633" y="1260496"/>
            <a:ext cx="2065630" cy="369332"/>
          </a:xfrm>
          <a:prstGeom prst="rect">
            <a:avLst/>
          </a:prstGeom>
          <a:noFill/>
        </p:spPr>
        <p:txBody>
          <a:bodyPr wrap="none" rtlCol="0">
            <a:spAutoFit/>
          </a:bodyPr>
          <a:lstStyle/>
          <a:p>
            <a:r>
              <a:rPr lang="es-ES" dirty="0" err="1" smtClean="0">
                <a:solidFill>
                  <a:srgbClr val="C00000"/>
                </a:solidFill>
              </a:rPr>
              <a:t>Eithoven’s</a:t>
            </a:r>
            <a:r>
              <a:rPr lang="es-ES" dirty="0" smtClean="0">
                <a:solidFill>
                  <a:srgbClr val="C00000"/>
                </a:solidFill>
              </a:rPr>
              <a:t> </a:t>
            </a:r>
            <a:r>
              <a:rPr lang="es-ES" dirty="0" err="1" smtClean="0">
                <a:solidFill>
                  <a:srgbClr val="C00000"/>
                </a:solidFill>
              </a:rPr>
              <a:t>triangle</a:t>
            </a:r>
            <a:endParaRPr lang="es-ES" dirty="0">
              <a:solidFill>
                <a:srgbClr val="C00000"/>
              </a:solidFill>
            </a:endParaRPr>
          </a:p>
        </p:txBody>
      </p:sp>
      <p:graphicFrame>
        <p:nvGraphicFramePr>
          <p:cNvPr id="3" name="2 Objeto"/>
          <p:cNvGraphicFramePr>
            <a:graphicFrameLocks noChangeAspect="1"/>
          </p:cNvGraphicFramePr>
          <p:nvPr>
            <p:extLst>
              <p:ext uri="{D42A27DB-BD31-4B8C-83A1-F6EECF244321}">
                <p14:modId xmlns:p14="http://schemas.microsoft.com/office/powerpoint/2010/main" val="3908514863"/>
              </p:ext>
            </p:extLst>
          </p:nvPr>
        </p:nvGraphicFramePr>
        <p:xfrm>
          <a:off x="5992515" y="5446986"/>
          <a:ext cx="2817813" cy="442912"/>
        </p:xfrm>
        <a:graphic>
          <a:graphicData uri="http://schemas.openxmlformats.org/presentationml/2006/ole">
            <mc:AlternateContent xmlns:mc="http://schemas.openxmlformats.org/markup-compatibility/2006">
              <mc:Choice xmlns:v="urn:schemas-microsoft-com:vml" Requires="v">
                <p:oleObj spid="_x0000_s6230" name="Equation" r:id="rId9" imgW="2286000" imgH="342720" progId="Equation.DSMT4">
                  <p:embed/>
                </p:oleObj>
              </mc:Choice>
              <mc:Fallback>
                <p:oleObj name="Equation" r:id="rId9" imgW="2286000" imgH="342720" progId="Equation.DSMT4">
                  <p:embed/>
                  <p:pic>
                    <p:nvPicPr>
                      <p:cNvPr id="0" name="71 Objeto"/>
                      <p:cNvPicPr>
                        <a:picLocks noChangeAspect="1" noChangeArrowheads="1"/>
                      </p:cNvPicPr>
                      <p:nvPr/>
                    </p:nvPicPr>
                    <p:blipFill>
                      <a:blip r:embed="rId10"/>
                      <a:srcRect/>
                      <a:stretch>
                        <a:fillRect/>
                      </a:stretch>
                    </p:blipFill>
                    <p:spPr bwMode="auto">
                      <a:xfrm>
                        <a:off x="5992515" y="5446986"/>
                        <a:ext cx="28178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13 Objeto"/>
          <p:cNvGraphicFramePr>
            <a:graphicFrameLocks noChangeAspect="1"/>
          </p:cNvGraphicFramePr>
          <p:nvPr>
            <p:extLst>
              <p:ext uri="{D42A27DB-BD31-4B8C-83A1-F6EECF244321}">
                <p14:modId xmlns:p14="http://schemas.microsoft.com/office/powerpoint/2010/main" val="3317999586"/>
              </p:ext>
            </p:extLst>
          </p:nvPr>
        </p:nvGraphicFramePr>
        <p:xfrm>
          <a:off x="7463135" y="4426843"/>
          <a:ext cx="1316037" cy="458787"/>
        </p:xfrm>
        <a:graphic>
          <a:graphicData uri="http://schemas.openxmlformats.org/presentationml/2006/ole">
            <mc:AlternateContent xmlns:mc="http://schemas.openxmlformats.org/markup-compatibility/2006">
              <mc:Choice xmlns:v="urn:schemas-microsoft-com:vml" Requires="v">
                <p:oleObj spid="_x0000_s6231" name="Equation" r:id="rId11" imgW="1066680" imgH="355320" progId="Equation.DSMT4">
                  <p:embed/>
                </p:oleObj>
              </mc:Choice>
              <mc:Fallback>
                <p:oleObj name="Equation" r:id="rId11" imgW="1066680" imgH="355320" progId="Equation.DSMT4">
                  <p:embed/>
                  <p:pic>
                    <p:nvPicPr>
                      <p:cNvPr id="0" name=""/>
                      <p:cNvPicPr>
                        <a:picLocks noChangeAspect="1" noChangeArrowheads="1"/>
                      </p:cNvPicPr>
                      <p:nvPr/>
                    </p:nvPicPr>
                    <p:blipFill>
                      <a:blip r:embed="rId12"/>
                      <a:srcRect/>
                      <a:stretch>
                        <a:fillRect/>
                      </a:stretch>
                    </p:blipFill>
                    <p:spPr bwMode="auto">
                      <a:xfrm>
                        <a:off x="7463135" y="4426843"/>
                        <a:ext cx="131603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14 Objeto"/>
          <p:cNvGraphicFramePr>
            <a:graphicFrameLocks noChangeAspect="1"/>
          </p:cNvGraphicFramePr>
          <p:nvPr>
            <p:extLst>
              <p:ext uri="{D42A27DB-BD31-4B8C-83A1-F6EECF244321}">
                <p14:modId xmlns:p14="http://schemas.microsoft.com/office/powerpoint/2010/main" val="734365002"/>
              </p:ext>
            </p:extLst>
          </p:nvPr>
        </p:nvGraphicFramePr>
        <p:xfrm>
          <a:off x="7494884" y="4945012"/>
          <a:ext cx="1284288" cy="442913"/>
        </p:xfrm>
        <a:graphic>
          <a:graphicData uri="http://schemas.openxmlformats.org/presentationml/2006/ole">
            <mc:AlternateContent xmlns:mc="http://schemas.openxmlformats.org/markup-compatibility/2006">
              <mc:Choice xmlns:v="urn:schemas-microsoft-com:vml" Requires="v">
                <p:oleObj spid="_x0000_s6232" name="Equation" r:id="rId13" imgW="1041120" imgH="342720" progId="Equation.DSMT4">
                  <p:embed/>
                </p:oleObj>
              </mc:Choice>
              <mc:Fallback>
                <p:oleObj name="Equation" r:id="rId13" imgW="1041120" imgH="342720" progId="Equation.DSMT4">
                  <p:embed/>
                  <p:pic>
                    <p:nvPicPr>
                      <p:cNvPr id="0" name=""/>
                      <p:cNvPicPr>
                        <a:picLocks noChangeAspect="1" noChangeArrowheads="1"/>
                      </p:cNvPicPr>
                      <p:nvPr/>
                    </p:nvPicPr>
                    <p:blipFill>
                      <a:blip r:embed="rId14"/>
                      <a:srcRect/>
                      <a:stretch>
                        <a:fillRect/>
                      </a:stretch>
                    </p:blipFill>
                    <p:spPr bwMode="auto">
                      <a:xfrm>
                        <a:off x="7494884" y="4945012"/>
                        <a:ext cx="12842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5 Objeto"/>
          <p:cNvGraphicFramePr>
            <a:graphicFrameLocks noChangeAspect="1"/>
          </p:cNvGraphicFramePr>
          <p:nvPr>
            <p:extLst>
              <p:ext uri="{D42A27DB-BD31-4B8C-83A1-F6EECF244321}">
                <p14:modId xmlns:p14="http://schemas.microsoft.com/office/powerpoint/2010/main" val="2608060574"/>
              </p:ext>
            </p:extLst>
          </p:nvPr>
        </p:nvGraphicFramePr>
        <p:xfrm>
          <a:off x="5992515" y="6309320"/>
          <a:ext cx="1408112" cy="442913"/>
        </p:xfrm>
        <a:graphic>
          <a:graphicData uri="http://schemas.openxmlformats.org/presentationml/2006/ole">
            <mc:AlternateContent xmlns:mc="http://schemas.openxmlformats.org/markup-compatibility/2006">
              <mc:Choice xmlns:v="urn:schemas-microsoft-com:vml" Requires="v">
                <p:oleObj spid="_x0000_s6233" name="Equation" r:id="rId15" imgW="1143000" imgH="342720" progId="Equation.DSMT4">
                  <p:embed/>
                </p:oleObj>
              </mc:Choice>
              <mc:Fallback>
                <p:oleObj name="Equation" r:id="rId15" imgW="1143000" imgH="342720" progId="Equation.DSMT4">
                  <p:embed/>
                  <p:pic>
                    <p:nvPicPr>
                      <p:cNvPr id="0" name="2 Objeto"/>
                      <p:cNvPicPr>
                        <a:picLocks noChangeAspect="1" noChangeArrowheads="1"/>
                      </p:cNvPicPr>
                      <p:nvPr/>
                    </p:nvPicPr>
                    <p:blipFill>
                      <a:blip r:embed="rId16"/>
                      <a:srcRect/>
                      <a:stretch>
                        <a:fillRect/>
                      </a:stretch>
                    </p:blipFill>
                    <p:spPr bwMode="auto">
                      <a:xfrm>
                        <a:off x="5992515" y="6309320"/>
                        <a:ext cx="140811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16 Objeto"/>
          <p:cNvGraphicFramePr>
            <a:graphicFrameLocks noChangeAspect="1"/>
          </p:cNvGraphicFramePr>
          <p:nvPr>
            <p:extLst>
              <p:ext uri="{D42A27DB-BD31-4B8C-83A1-F6EECF244321}">
                <p14:modId xmlns:p14="http://schemas.microsoft.com/office/powerpoint/2010/main" val="3530377656"/>
              </p:ext>
            </p:extLst>
          </p:nvPr>
        </p:nvGraphicFramePr>
        <p:xfrm>
          <a:off x="5992515" y="5867003"/>
          <a:ext cx="1376362" cy="442913"/>
        </p:xfrm>
        <a:graphic>
          <a:graphicData uri="http://schemas.openxmlformats.org/presentationml/2006/ole">
            <mc:AlternateContent xmlns:mc="http://schemas.openxmlformats.org/markup-compatibility/2006">
              <mc:Choice xmlns:v="urn:schemas-microsoft-com:vml" Requires="v">
                <p:oleObj spid="_x0000_s6234" name="Equation" r:id="rId17" imgW="1117440" imgH="342720" progId="Equation.DSMT4">
                  <p:embed/>
                </p:oleObj>
              </mc:Choice>
              <mc:Fallback>
                <p:oleObj name="Equation" r:id="rId17" imgW="1117440" imgH="342720" progId="Equation.DSMT4">
                  <p:embed/>
                  <p:pic>
                    <p:nvPicPr>
                      <p:cNvPr id="0" name=""/>
                      <p:cNvPicPr>
                        <a:picLocks noChangeAspect="1" noChangeArrowheads="1"/>
                      </p:cNvPicPr>
                      <p:nvPr/>
                    </p:nvPicPr>
                    <p:blipFill>
                      <a:blip r:embed="rId18"/>
                      <a:srcRect/>
                      <a:stretch>
                        <a:fillRect/>
                      </a:stretch>
                    </p:blipFill>
                    <p:spPr bwMode="auto">
                      <a:xfrm>
                        <a:off x="5992515" y="5867003"/>
                        <a:ext cx="137636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27813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005" y="1312090"/>
            <a:ext cx="3740625" cy="4209706"/>
          </a:xfrm>
          <a:prstGeom prst="rect">
            <a:avLst/>
          </a:prstGeom>
        </p:spPr>
      </p:pic>
      <p:pic>
        <p:nvPicPr>
          <p:cNvPr id="4" name="3 Marcador de contenido"/>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7" name="6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4</a:t>
            </a:fld>
            <a:endParaRPr lang="es-ES" dirty="0">
              <a:solidFill>
                <a:srgbClr val="C00000"/>
              </a:solidFill>
            </a:endParaRPr>
          </a:p>
        </p:txBody>
      </p:sp>
      <p:sp>
        <p:nvSpPr>
          <p:cNvPr id="12" name="1 Título"/>
          <p:cNvSpPr txBox="1">
            <a:spLocks/>
          </p:cNvSpPr>
          <p:nvPr/>
        </p:nvSpPr>
        <p:spPr>
          <a:xfrm>
            <a:off x="0" y="359053"/>
            <a:ext cx="91440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3200" b="1" dirty="0" smtClean="0"/>
              <a:t>Introducción</a:t>
            </a:r>
            <a:endParaRPr lang="es-ES" sz="3200" b="1" dirty="0"/>
          </a:p>
        </p:txBody>
      </p:sp>
      <p:sp>
        <p:nvSpPr>
          <p:cNvPr id="13" name="2 Marcador de contenido"/>
          <p:cNvSpPr txBox="1">
            <a:spLocks/>
          </p:cNvSpPr>
          <p:nvPr/>
        </p:nvSpPr>
        <p:spPr>
          <a:xfrm>
            <a:off x="333104" y="1340768"/>
            <a:ext cx="8496944" cy="72008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buClrTx/>
              <a:buFont typeface="Wingdings" panose="05000000000000000000" pitchFamily="2" charset="2"/>
              <a:buChar char="§"/>
            </a:pPr>
            <a:r>
              <a:rPr lang="es-ES" sz="1800" dirty="0" smtClean="0"/>
              <a:t>Estándar de ECG: 12-derivaciones</a:t>
            </a:r>
            <a:endParaRPr lang="es-ES" sz="2000" dirty="0" smtClean="0"/>
          </a:p>
        </p:txBody>
      </p:sp>
      <p:pic>
        <p:nvPicPr>
          <p:cNvPr id="15" name="14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560" y="3861048"/>
            <a:ext cx="5332706" cy="2160240"/>
          </a:xfrm>
          <a:prstGeom prst="rect">
            <a:avLst/>
          </a:prstGeom>
        </p:spPr>
      </p:pic>
      <p:pic>
        <p:nvPicPr>
          <p:cNvPr id="2" name="1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60179" y="1625972"/>
            <a:ext cx="2143125" cy="2143125"/>
          </a:xfrm>
          <a:prstGeom prst="rect">
            <a:avLst/>
          </a:prstGeom>
        </p:spPr>
      </p:pic>
    </p:spTree>
    <p:extLst>
      <p:ext uri="{BB962C8B-B14F-4D97-AF65-F5344CB8AC3E}">
        <p14:creationId xmlns:p14="http://schemas.microsoft.com/office/powerpoint/2010/main" val="2571244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7" name="6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5</a:t>
            </a:fld>
            <a:endParaRPr lang="es-ES" dirty="0">
              <a:solidFill>
                <a:srgbClr val="C00000"/>
              </a:solidFill>
            </a:endParaRPr>
          </a:p>
        </p:txBody>
      </p:sp>
      <p:sp>
        <p:nvSpPr>
          <p:cNvPr id="12" name="1 Título"/>
          <p:cNvSpPr txBox="1">
            <a:spLocks/>
          </p:cNvSpPr>
          <p:nvPr/>
        </p:nvSpPr>
        <p:spPr>
          <a:xfrm>
            <a:off x="0" y="359053"/>
            <a:ext cx="91440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3200" b="1" dirty="0" smtClean="0"/>
              <a:t>Introducción</a:t>
            </a:r>
            <a:endParaRPr lang="es-ES" sz="3200" b="1" dirty="0"/>
          </a:p>
        </p:txBody>
      </p:sp>
      <p:sp>
        <p:nvSpPr>
          <p:cNvPr id="13" name="2 Marcador de contenido"/>
          <p:cNvSpPr txBox="1">
            <a:spLocks/>
          </p:cNvSpPr>
          <p:nvPr/>
        </p:nvSpPr>
        <p:spPr>
          <a:xfrm>
            <a:off x="333104" y="1340768"/>
            <a:ext cx="8496944" cy="72008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buClrTx/>
              <a:buFont typeface="Wingdings" panose="05000000000000000000" pitchFamily="2" charset="2"/>
              <a:buChar char="§"/>
            </a:pPr>
            <a:r>
              <a:rPr lang="es-ES" sz="1800" dirty="0" smtClean="0"/>
              <a:t>ECG y las patologías </a:t>
            </a:r>
            <a:endParaRPr lang="es-ES" sz="2000" dirty="0" smtClean="0"/>
          </a:p>
        </p:txBody>
      </p:sp>
      <p:pic>
        <p:nvPicPr>
          <p:cNvPr id="14" name="13 Imagen"/>
          <p:cNvPicPr>
            <a:picLocks noChangeAspect="1"/>
          </p:cNvPicPr>
          <p:nvPr/>
        </p:nvPicPr>
        <p:blipFill rotWithShape="1">
          <a:blip r:embed="rId5">
            <a:extLst>
              <a:ext uri="{28A0092B-C50C-407E-A947-70E740481C1C}">
                <a14:useLocalDpi xmlns:a14="http://schemas.microsoft.com/office/drawing/2010/main" val="0"/>
              </a:ext>
            </a:extLst>
          </a:blip>
          <a:srcRect l="66038" t="6213" b="7677"/>
          <a:stretch/>
        </p:blipFill>
        <p:spPr>
          <a:xfrm>
            <a:off x="827584" y="1710308"/>
            <a:ext cx="2400989" cy="4604743"/>
          </a:xfrm>
          <a:prstGeom prst="rect">
            <a:avLst/>
          </a:prstGeom>
        </p:spPr>
      </p:pic>
      <p:pic>
        <p:nvPicPr>
          <p:cNvPr id="3" name="2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311" y="1556792"/>
            <a:ext cx="5410177" cy="1845659"/>
          </a:xfrm>
          <a:prstGeom prst="rect">
            <a:avLst/>
          </a:prstGeom>
        </p:spPr>
      </p:pic>
      <p:pic>
        <p:nvPicPr>
          <p:cNvPr id="6" name="5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5856" y="3535660"/>
            <a:ext cx="2703447" cy="2814043"/>
          </a:xfrm>
          <a:prstGeom prst="rect">
            <a:avLst/>
          </a:prstGeom>
        </p:spPr>
      </p:pic>
      <p:pic>
        <p:nvPicPr>
          <p:cNvPr id="10" name="9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35392" y="3535660"/>
            <a:ext cx="2529095" cy="1556366"/>
          </a:xfrm>
          <a:prstGeom prst="rect">
            <a:avLst/>
          </a:prstGeom>
        </p:spPr>
      </p:pic>
      <p:pic>
        <p:nvPicPr>
          <p:cNvPr id="2" name="1 Imagen"/>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40825" y="5217891"/>
            <a:ext cx="2523663" cy="1071090"/>
          </a:xfrm>
          <a:prstGeom prst="rect">
            <a:avLst/>
          </a:prstGeom>
        </p:spPr>
      </p:pic>
    </p:spTree>
    <p:extLst>
      <p:ext uri="{BB962C8B-B14F-4D97-AF65-F5344CB8AC3E}">
        <p14:creationId xmlns:p14="http://schemas.microsoft.com/office/powerpoint/2010/main" val="1405266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7" name="6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6</a:t>
            </a:fld>
            <a:endParaRPr lang="es-ES" dirty="0">
              <a:solidFill>
                <a:srgbClr val="C00000"/>
              </a:solidFill>
            </a:endParaRPr>
          </a:p>
        </p:txBody>
      </p:sp>
      <p:sp>
        <p:nvSpPr>
          <p:cNvPr id="12" name="1 Título"/>
          <p:cNvSpPr txBox="1">
            <a:spLocks/>
          </p:cNvSpPr>
          <p:nvPr/>
        </p:nvSpPr>
        <p:spPr>
          <a:xfrm>
            <a:off x="0" y="359053"/>
            <a:ext cx="91440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3200" b="1" dirty="0" smtClean="0"/>
              <a:t>Introducción</a:t>
            </a:r>
            <a:endParaRPr lang="es-ES" sz="3200" b="1" dirty="0"/>
          </a:p>
        </p:txBody>
      </p:sp>
      <p:sp>
        <p:nvSpPr>
          <p:cNvPr id="2" name="1 CuadroTexto"/>
          <p:cNvSpPr txBox="1"/>
          <p:nvPr/>
        </p:nvSpPr>
        <p:spPr>
          <a:xfrm>
            <a:off x="251520" y="1985064"/>
            <a:ext cx="1210588" cy="369332"/>
          </a:xfrm>
          <a:prstGeom prst="rect">
            <a:avLst/>
          </a:prstGeom>
          <a:solidFill>
            <a:srgbClr val="006600"/>
          </a:solidFill>
        </p:spPr>
        <p:txBody>
          <a:bodyPr wrap="none" rtlCol="0">
            <a:spAutoFit/>
          </a:bodyPr>
          <a:lstStyle/>
          <a:p>
            <a:r>
              <a:rPr lang="es-ES" dirty="0" err="1" smtClean="0">
                <a:solidFill>
                  <a:schemeClr val="bg1"/>
                </a:solidFill>
              </a:rPr>
              <a:t>Raw</a:t>
            </a:r>
            <a:r>
              <a:rPr lang="es-ES" dirty="0" smtClean="0">
                <a:solidFill>
                  <a:schemeClr val="bg1"/>
                </a:solidFill>
              </a:rPr>
              <a:t> ECG</a:t>
            </a:r>
            <a:endParaRPr lang="es-ES" dirty="0">
              <a:solidFill>
                <a:schemeClr val="bg1"/>
              </a:solidFill>
            </a:endParaRPr>
          </a:p>
        </p:txBody>
      </p:sp>
      <p:sp>
        <p:nvSpPr>
          <p:cNvPr id="8" name="7 CuadroTexto"/>
          <p:cNvSpPr txBox="1"/>
          <p:nvPr/>
        </p:nvSpPr>
        <p:spPr>
          <a:xfrm>
            <a:off x="1782054" y="1985064"/>
            <a:ext cx="607859" cy="369332"/>
          </a:xfrm>
          <a:prstGeom prst="rect">
            <a:avLst/>
          </a:prstGeom>
          <a:solidFill>
            <a:srgbClr val="006600"/>
          </a:solidFill>
        </p:spPr>
        <p:txBody>
          <a:bodyPr wrap="none" rtlCol="0">
            <a:spAutoFit/>
          </a:bodyPr>
          <a:lstStyle/>
          <a:p>
            <a:r>
              <a:rPr lang="es-ES" dirty="0" smtClean="0">
                <a:solidFill>
                  <a:schemeClr val="bg1"/>
                </a:solidFill>
              </a:rPr>
              <a:t>LPF</a:t>
            </a:r>
            <a:endParaRPr lang="es-ES" dirty="0">
              <a:solidFill>
                <a:schemeClr val="bg1"/>
              </a:solidFill>
            </a:endParaRPr>
          </a:p>
        </p:txBody>
      </p:sp>
      <p:sp>
        <p:nvSpPr>
          <p:cNvPr id="10" name="9 CuadroTexto"/>
          <p:cNvSpPr txBox="1"/>
          <p:nvPr/>
        </p:nvSpPr>
        <p:spPr>
          <a:xfrm>
            <a:off x="2718158" y="1985064"/>
            <a:ext cx="646331" cy="369332"/>
          </a:xfrm>
          <a:prstGeom prst="rect">
            <a:avLst/>
          </a:prstGeom>
          <a:solidFill>
            <a:srgbClr val="006600"/>
          </a:solidFill>
        </p:spPr>
        <p:txBody>
          <a:bodyPr wrap="none" rtlCol="0">
            <a:spAutoFit/>
          </a:bodyPr>
          <a:lstStyle/>
          <a:p>
            <a:r>
              <a:rPr lang="es-ES" dirty="0" smtClean="0">
                <a:solidFill>
                  <a:schemeClr val="bg1"/>
                </a:solidFill>
              </a:rPr>
              <a:t>HPF</a:t>
            </a:r>
          </a:p>
        </p:txBody>
      </p:sp>
      <p:sp>
        <p:nvSpPr>
          <p:cNvPr id="11" name="10 CuadroTexto"/>
          <p:cNvSpPr txBox="1"/>
          <p:nvPr/>
        </p:nvSpPr>
        <p:spPr>
          <a:xfrm>
            <a:off x="3726270" y="1985064"/>
            <a:ext cx="1501373" cy="369332"/>
          </a:xfrm>
          <a:prstGeom prst="rect">
            <a:avLst/>
          </a:prstGeom>
          <a:solidFill>
            <a:srgbClr val="006600"/>
          </a:solidFill>
        </p:spPr>
        <p:txBody>
          <a:bodyPr wrap="none" rtlCol="0">
            <a:spAutoFit/>
          </a:bodyPr>
          <a:lstStyle/>
          <a:p>
            <a:r>
              <a:rPr lang="es-ES" dirty="0" err="1" smtClean="0">
                <a:solidFill>
                  <a:schemeClr val="bg1"/>
                </a:solidFill>
              </a:rPr>
              <a:t>Differentiator</a:t>
            </a:r>
            <a:endParaRPr lang="es-ES" dirty="0" smtClean="0">
              <a:solidFill>
                <a:schemeClr val="bg1"/>
              </a:solidFill>
            </a:endParaRPr>
          </a:p>
        </p:txBody>
      </p:sp>
      <p:sp>
        <p:nvSpPr>
          <p:cNvPr id="13" name="12 CuadroTexto"/>
          <p:cNvSpPr txBox="1"/>
          <p:nvPr/>
        </p:nvSpPr>
        <p:spPr>
          <a:xfrm>
            <a:off x="5582821" y="1985064"/>
            <a:ext cx="1005403" cy="369332"/>
          </a:xfrm>
          <a:prstGeom prst="rect">
            <a:avLst/>
          </a:prstGeom>
          <a:solidFill>
            <a:srgbClr val="006600"/>
          </a:solidFill>
        </p:spPr>
        <p:txBody>
          <a:bodyPr wrap="none" rtlCol="0">
            <a:spAutoFit/>
          </a:bodyPr>
          <a:lstStyle/>
          <a:p>
            <a:r>
              <a:rPr lang="es-ES" dirty="0" err="1" smtClean="0">
                <a:solidFill>
                  <a:schemeClr val="bg1"/>
                </a:solidFill>
              </a:rPr>
              <a:t>Squarer</a:t>
            </a:r>
            <a:endParaRPr lang="es-ES" dirty="0" smtClean="0">
              <a:solidFill>
                <a:schemeClr val="bg1"/>
              </a:solidFill>
            </a:endParaRPr>
          </a:p>
        </p:txBody>
      </p:sp>
      <p:sp>
        <p:nvSpPr>
          <p:cNvPr id="14" name="13 CuadroTexto"/>
          <p:cNvSpPr txBox="1"/>
          <p:nvPr/>
        </p:nvSpPr>
        <p:spPr>
          <a:xfrm>
            <a:off x="6966630" y="1846565"/>
            <a:ext cx="1637818" cy="646331"/>
          </a:xfrm>
          <a:prstGeom prst="rect">
            <a:avLst/>
          </a:prstGeom>
          <a:solidFill>
            <a:srgbClr val="006600"/>
          </a:solidFill>
        </p:spPr>
        <p:txBody>
          <a:bodyPr wrap="square" rtlCol="0">
            <a:spAutoFit/>
          </a:bodyPr>
          <a:lstStyle/>
          <a:p>
            <a:pPr algn="ctr"/>
            <a:r>
              <a:rPr lang="es-ES" dirty="0" err="1" smtClean="0">
                <a:solidFill>
                  <a:schemeClr val="bg1"/>
                </a:solidFill>
              </a:rPr>
              <a:t>Moving</a:t>
            </a:r>
            <a:r>
              <a:rPr lang="es-ES" dirty="0" smtClean="0">
                <a:solidFill>
                  <a:schemeClr val="bg1"/>
                </a:solidFill>
              </a:rPr>
              <a:t> </a:t>
            </a:r>
            <a:r>
              <a:rPr lang="es-ES" dirty="0" err="1" smtClean="0">
                <a:solidFill>
                  <a:schemeClr val="bg1"/>
                </a:solidFill>
              </a:rPr>
              <a:t>Integration</a:t>
            </a:r>
            <a:endParaRPr lang="es-ES" dirty="0" smtClean="0">
              <a:solidFill>
                <a:schemeClr val="bg1"/>
              </a:solidFill>
            </a:endParaRPr>
          </a:p>
        </p:txBody>
      </p:sp>
      <p:sp>
        <p:nvSpPr>
          <p:cNvPr id="15" name="14 Flecha derecha"/>
          <p:cNvSpPr/>
          <p:nvPr/>
        </p:nvSpPr>
        <p:spPr>
          <a:xfrm>
            <a:off x="1533685" y="209060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Flecha derecha"/>
          <p:cNvSpPr/>
          <p:nvPr/>
        </p:nvSpPr>
        <p:spPr>
          <a:xfrm>
            <a:off x="2433768"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Flecha derecha"/>
          <p:cNvSpPr/>
          <p:nvPr/>
        </p:nvSpPr>
        <p:spPr>
          <a:xfrm>
            <a:off x="3438238" y="2094188"/>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Flecha derecha"/>
          <p:cNvSpPr/>
          <p:nvPr/>
        </p:nvSpPr>
        <p:spPr>
          <a:xfrm>
            <a:off x="5283994"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Flecha derecha"/>
          <p:cNvSpPr/>
          <p:nvPr/>
        </p:nvSpPr>
        <p:spPr>
          <a:xfrm>
            <a:off x="6660232"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76" name="75 Grupo"/>
          <p:cNvGrpSpPr/>
          <p:nvPr/>
        </p:nvGrpSpPr>
        <p:grpSpPr>
          <a:xfrm>
            <a:off x="128127" y="2370303"/>
            <a:ext cx="8908369" cy="1639466"/>
            <a:chOff x="128127" y="2370303"/>
            <a:chExt cx="8908369" cy="1639466"/>
          </a:xfrm>
        </p:grpSpPr>
        <p:graphicFrame>
          <p:nvGraphicFramePr>
            <p:cNvPr id="36" name="35 Objeto"/>
            <p:cNvGraphicFramePr>
              <a:graphicFrameLocks noChangeAspect="1"/>
            </p:cNvGraphicFramePr>
            <p:nvPr>
              <p:extLst>
                <p:ext uri="{D42A27DB-BD31-4B8C-83A1-F6EECF244321}">
                  <p14:modId xmlns:p14="http://schemas.microsoft.com/office/powerpoint/2010/main" val="241815482"/>
                </p:ext>
              </p:extLst>
            </p:nvPr>
          </p:nvGraphicFramePr>
          <p:xfrm>
            <a:off x="906983" y="3339844"/>
            <a:ext cx="2728913" cy="669925"/>
          </p:xfrm>
          <a:graphic>
            <a:graphicData uri="http://schemas.openxmlformats.org/presentationml/2006/ole">
              <mc:AlternateContent xmlns:mc="http://schemas.openxmlformats.org/markup-compatibility/2006">
                <mc:Choice xmlns:v="urn:schemas-microsoft-com:vml" Requires="v">
                  <p:oleObj spid="_x0000_s1299" name="Equation" r:id="rId6" imgW="2209680" imgH="520560" progId="Equation.DSMT4">
                    <p:embed/>
                  </p:oleObj>
                </mc:Choice>
                <mc:Fallback>
                  <p:oleObj name="Equation" r:id="rId6" imgW="2209680" imgH="520560" progId="Equation.DSMT4">
                    <p:embed/>
                    <p:pic>
                      <p:nvPicPr>
                        <p:cNvPr id="0" name="7 Objeto"/>
                        <p:cNvPicPr>
                          <a:picLocks noChangeAspect="1" noChangeArrowheads="1"/>
                        </p:cNvPicPr>
                        <p:nvPr/>
                      </p:nvPicPr>
                      <p:blipFill>
                        <a:blip r:embed="rId7"/>
                        <a:srcRect/>
                        <a:stretch>
                          <a:fillRect/>
                        </a:stretch>
                      </p:blipFill>
                      <p:spPr bwMode="auto">
                        <a:xfrm>
                          <a:off x="906983" y="3339844"/>
                          <a:ext cx="2728913"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36 Objeto"/>
            <p:cNvGraphicFramePr>
              <a:graphicFrameLocks noChangeAspect="1"/>
            </p:cNvGraphicFramePr>
            <p:nvPr>
              <p:extLst>
                <p:ext uri="{D42A27DB-BD31-4B8C-83A1-F6EECF244321}">
                  <p14:modId xmlns:p14="http://schemas.microsoft.com/office/powerpoint/2010/main" val="4212316193"/>
                </p:ext>
              </p:extLst>
            </p:nvPr>
          </p:nvGraphicFramePr>
          <p:xfrm>
            <a:off x="4429571" y="3388262"/>
            <a:ext cx="4606925" cy="573088"/>
          </p:xfrm>
          <a:graphic>
            <a:graphicData uri="http://schemas.openxmlformats.org/presentationml/2006/ole">
              <mc:AlternateContent xmlns:mc="http://schemas.openxmlformats.org/markup-compatibility/2006">
                <mc:Choice xmlns:v="urn:schemas-microsoft-com:vml" Requires="v">
                  <p:oleObj spid="_x0000_s1300" name="Equation" r:id="rId8" imgW="3733560" imgH="444240" progId="Equation.DSMT4">
                    <p:embed/>
                  </p:oleObj>
                </mc:Choice>
                <mc:Fallback>
                  <p:oleObj name="Equation" r:id="rId8" imgW="3733560" imgH="444240" progId="Equation.DSMT4">
                    <p:embed/>
                    <p:pic>
                      <p:nvPicPr>
                        <p:cNvPr id="0" name=""/>
                        <p:cNvPicPr>
                          <a:picLocks noChangeAspect="1" noChangeArrowheads="1"/>
                        </p:cNvPicPr>
                        <p:nvPr/>
                      </p:nvPicPr>
                      <p:blipFill>
                        <a:blip r:embed="rId9"/>
                        <a:srcRect/>
                        <a:stretch>
                          <a:fillRect/>
                        </a:stretch>
                      </p:blipFill>
                      <p:spPr bwMode="auto">
                        <a:xfrm>
                          <a:off x="4429571" y="3388262"/>
                          <a:ext cx="46069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37 Flecha izquierda y derecha"/>
            <p:cNvSpPr/>
            <p:nvPr/>
          </p:nvSpPr>
          <p:spPr>
            <a:xfrm>
              <a:off x="3726270" y="3574993"/>
              <a:ext cx="665710" cy="216024"/>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48 CuadroTexto"/>
            <p:cNvSpPr txBox="1"/>
            <p:nvPr/>
          </p:nvSpPr>
          <p:spPr>
            <a:xfrm>
              <a:off x="128127" y="3490140"/>
              <a:ext cx="607859" cy="369332"/>
            </a:xfrm>
            <a:prstGeom prst="rect">
              <a:avLst/>
            </a:prstGeom>
            <a:solidFill>
              <a:srgbClr val="006600"/>
            </a:solidFill>
          </p:spPr>
          <p:txBody>
            <a:bodyPr wrap="none" rtlCol="0">
              <a:spAutoFit/>
            </a:bodyPr>
            <a:lstStyle/>
            <a:p>
              <a:r>
                <a:rPr lang="es-ES" dirty="0" smtClean="0">
                  <a:solidFill>
                    <a:schemeClr val="bg1"/>
                  </a:solidFill>
                </a:rPr>
                <a:t>LPF</a:t>
              </a:r>
              <a:endParaRPr lang="es-ES" dirty="0">
                <a:solidFill>
                  <a:schemeClr val="bg1"/>
                </a:solidFill>
              </a:endParaRPr>
            </a:p>
          </p:txBody>
        </p:sp>
        <p:grpSp>
          <p:nvGrpSpPr>
            <p:cNvPr id="62" name="61 Grupo"/>
            <p:cNvGrpSpPr/>
            <p:nvPr/>
          </p:nvGrpSpPr>
          <p:grpSpPr>
            <a:xfrm>
              <a:off x="1749709" y="2370303"/>
              <a:ext cx="1167109" cy="955849"/>
              <a:chOff x="-529955" y="2369210"/>
              <a:chExt cx="1167109" cy="955849"/>
            </a:xfrm>
          </p:grpSpPr>
          <p:cxnSp>
            <p:nvCxnSpPr>
              <p:cNvPr id="21" name="20 Conector recto"/>
              <p:cNvCxnSpPr/>
              <p:nvPr/>
            </p:nvCxnSpPr>
            <p:spPr>
              <a:xfrm>
                <a:off x="-529955" y="2369210"/>
                <a:ext cx="0" cy="648072"/>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a:off x="-529955" y="3017282"/>
                <a:ext cx="8677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529955" y="2584363"/>
                <a:ext cx="4118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18139" y="2590651"/>
                <a:ext cx="239898" cy="426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14868" y="3017282"/>
                <a:ext cx="622286" cy="307777"/>
              </a:xfrm>
              <a:prstGeom prst="rect">
                <a:avLst/>
              </a:prstGeom>
              <a:noFill/>
            </p:spPr>
            <p:txBody>
              <a:bodyPr wrap="none" rtlCol="0">
                <a:spAutoFit/>
              </a:bodyPr>
              <a:lstStyle/>
              <a:p>
                <a:r>
                  <a:rPr lang="es-ES" sz="1400" dirty="0" smtClean="0"/>
                  <a:t>f (Hz)</a:t>
                </a:r>
                <a:endParaRPr lang="es-ES" sz="1400" dirty="0"/>
              </a:p>
            </p:txBody>
          </p:sp>
          <p:sp>
            <p:nvSpPr>
              <p:cNvPr id="56" name="55 CuadroTexto"/>
              <p:cNvSpPr txBox="1"/>
              <p:nvPr/>
            </p:nvSpPr>
            <p:spPr>
              <a:xfrm>
                <a:off x="-309333" y="3004333"/>
                <a:ext cx="383438" cy="307777"/>
              </a:xfrm>
              <a:prstGeom prst="rect">
                <a:avLst/>
              </a:prstGeom>
              <a:noFill/>
            </p:spPr>
            <p:txBody>
              <a:bodyPr wrap="none" rtlCol="0">
                <a:spAutoFit/>
              </a:bodyPr>
              <a:lstStyle/>
              <a:p>
                <a:r>
                  <a:rPr lang="es-ES" sz="1400" dirty="0" smtClean="0">
                    <a:solidFill>
                      <a:srgbClr val="C00000"/>
                    </a:solidFill>
                  </a:rPr>
                  <a:t>15</a:t>
                </a:r>
                <a:endParaRPr lang="es-ES" sz="1400" dirty="0">
                  <a:solidFill>
                    <a:srgbClr val="C00000"/>
                  </a:solidFill>
                </a:endParaRPr>
              </a:p>
            </p:txBody>
          </p:sp>
          <p:cxnSp>
            <p:nvCxnSpPr>
              <p:cNvPr id="55" name="54 Conector recto"/>
              <p:cNvCxnSpPr/>
              <p:nvPr/>
            </p:nvCxnSpPr>
            <p:spPr>
              <a:xfrm>
                <a:off x="-96086" y="2515863"/>
                <a:ext cx="0" cy="49513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77" name="76 Grupo"/>
          <p:cNvGrpSpPr/>
          <p:nvPr/>
        </p:nvGrpSpPr>
        <p:grpSpPr>
          <a:xfrm>
            <a:off x="128127" y="2370303"/>
            <a:ext cx="8217807" cy="2401988"/>
            <a:chOff x="128127" y="2370303"/>
            <a:chExt cx="8217807" cy="2401988"/>
          </a:xfrm>
        </p:grpSpPr>
        <p:graphicFrame>
          <p:nvGraphicFramePr>
            <p:cNvPr id="50" name="49 Objeto"/>
            <p:cNvGraphicFramePr>
              <a:graphicFrameLocks noChangeAspect="1"/>
            </p:cNvGraphicFramePr>
            <p:nvPr>
              <p:extLst>
                <p:ext uri="{D42A27DB-BD31-4B8C-83A1-F6EECF244321}">
                  <p14:modId xmlns:p14="http://schemas.microsoft.com/office/powerpoint/2010/main" val="4049210506"/>
                </p:ext>
              </p:extLst>
            </p:nvPr>
          </p:nvGraphicFramePr>
          <p:xfrm>
            <a:off x="906983" y="4223810"/>
            <a:ext cx="2195513" cy="523875"/>
          </p:xfrm>
          <a:graphic>
            <a:graphicData uri="http://schemas.openxmlformats.org/presentationml/2006/ole">
              <mc:AlternateContent xmlns:mc="http://schemas.openxmlformats.org/markup-compatibility/2006">
                <mc:Choice xmlns:v="urn:schemas-microsoft-com:vml" Requires="v">
                  <p:oleObj spid="_x0000_s1301" name="Equation" r:id="rId10" imgW="1777680" imgH="406080" progId="Equation.DSMT4">
                    <p:embed/>
                  </p:oleObj>
                </mc:Choice>
                <mc:Fallback>
                  <p:oleObj name="Equation" r:id="rId10" imgW="1777680" imgH="406080" progId="Equation.DSMT4">
                    <p:embed/>
                    <p:pic>
                      <p:nvPicPr>
                        <p:cNvPr id="0" name=""/>
                        <p:cNvPicPr>
                          <a:picLocks noChangeAspect="1" noChangeArrowheads="1"/>
                        </p:cNvPicPr>
                        <p:nvPr/>
                      </p:nvPicPr>
                      <p:blipFill>
                        <a:blip r:embed="rId11"/>
                        <a:srcRect/>
                        <a:stretch>
                          <a:fillRect/>
                        </a:stretch>
                      </p:blipFill>
                      <p:spPr bwMode="auto">
                        <a:xfrm>
                          <a:off x="906983" y="4223810"/>
                          <a:ext cx="2195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50 Objeto"/>
            <p:cNvGraphicFramePr>
              <a:graphicFrameLocks noChangeAspect="1"/>
            </p:cNvGraphicFramePr>
            <p:nvPr>
              <p:extLst>
                <p:ext uri="{D42A27DB-BD31-4B8C-83A1-F6EECF244321}">
                  <p14:modId xmlns:p14="http://schemas.microsoft.com/office/powerpoint/2010/main" val="2785948441"/>
                </p:ext>
              </p:extLst>
            </p:nvPr>
          </p:nvGraphicFramePr>
          <p:xfrm>
            <a:off x="4429571" y="4199203"/>
            <a:ext cx="3916363" cy="573088"/>
          </p:xfrm>
          <a:graphic>
            <a:graphicData uri="http://schemas.openxmlformats.org/presentationml/2006/ole">
              <mc:AlternateContent xmlns:mc="http://schemas.openxmlformats.org/markup-compatibility/2006">
                <mc:Choice xmlns:v="urn:schemas-microsoft-com:vml" Requires="v">
                  <p:oleObj spid="_x0000_s1302" name="Equation" r:id="rId12" imgW="3174840" imgH="444240" progId="Equation.DSMT4">
                    <p:embed/>
                  </p:oleObj>
                </mc:Choice>
                <mc:Fallback>
                  <p:oleObj name="Equation" r:id="rId12" imgW="3174840" imgH="444240" progId="Equation.DSMT4">
                    <p:embed/>
                    <p:pic>
                      <p:nvPicPr>
                        <p:cNvPr id="0" name=""/>
                        <p:cNvPicPr>
                          <a:picLocks noChangeAspect="1" noChangeArrowheads="1"/>
                        </p:cNvPicPr>
                        <p:nvPr/>
                      </p:nvPicPr>
                      <p:blipFill>
                        <a:blip r:embed="rId13"/>
                        <a:srcRect/>
                        <a:stretch>
                          <a:fillRect/>
                        </a:stretch>
                      </p:blipFill>
                      <p:spPr bwMode="auto">
                        <a:xfrm>
                          <a:off x="4429571" y="4199203"/>
                          <a:ext cx="391636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51 Flecha izquierda y derecha"/>
            <p:cNvSpPr/>
            <p:nvPr/>
          </p:nvSpPr>
          <p:spPr>
            <a:xfrm>
              <a:off x="3726270" y="4377735"/>
              <a:ext cx="665710" cy="216024"/>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52 CuadroTexto"/>
            <p:cNvSpPr txBox="1"/>
            <p:nvPr/>
          </p:nvSpPr>
          <p:spPr>
            <a:xfrm>
              <a:off x="128127" y="4301081"/>
              <a:ext cx="646331" cy="369332"/>
            </a:xfrm>
            <a:prstGeom prst="rect">
              <a:avLst/>
            </a:prstGeom>
            <a:solidFill>
              <a:srgbClr val="006600"/>
            </a:solidFill>
          </p:spPr>
          <p:txBody>
            <a:bodyPr wrap="none" rtlCol="0">
              <a:spAutoFit/>
            </a:bodyPr>
            <a:lstStyle/>
            <a:p>
              <a:r>
                <a:rPr lang="es-ES" dirty="0">
                  <a:solidFill>
                    <a:schemeClr val="bg1"/>
                  </a:solidFill>
                </a:rPr>
                <a:t>H</a:t>
              </a:r>
              <a:r>
                <a:rPr lang="es-ES" dirty="0" smtClean="0">
                  <a:solidFill>
                    <a:schemeClr val="bg1"/>
                  </a:solidFill>
                </a:rPr>
                <a:t>PF</a:t>
              </a:r>
              <a:endParaRPr lang="es-ES" dirty="0">
                <a:solidFill>
                  <a:schemeClr val="bg1"/>
                </a:solidFill>
              </a:endParaRPr>
            </a:p>
          </p:txBody>
        </p:sp>
        <p:grpSp>
          <p:nvGrpSpPr>
            <p:cNvPr id="63" name="62 Grupo"/>
            <p:cNvGrpSpPr/>
            <p:nvPr/>
          </p:nvGrpSpPr>
          <p:grpSpPr>
            <a:xfrm>
              <a:off x="2771800" y="2370303"/>
              <a:ext cx="1076193" cy="955849"/>
              <a:chOff x="2771800" y="2488518"/>
              <a:chExt cx="1076193" cy="955849"/>
            </a:xfrm>
          </p:grpSpPr>
          <p:grpSp>
            <p:nvGrpSpPr>
              <p:cNvPr id="41" name="40 Grupo"/>
              <p:cNvGrpSpPr/>
              <p:nvPr/>
            </p:nvGrpSpPr>
            <p:grpSpPr>
              <a:xfrm>
                <a:off x="2771800" y="2488518"/>
                <a:ext cx="1076193" cy="955849"/>
                <a:chOff x="1782054" y="2488518"/>
                <a:chExt cx="1076193" cy="955849"/>
              </a:xfrm>
            </p:grpSpPr>
            <p:cxnSp>
              <p:nvCxnSpPr>
                <p:cNvPr id="42" name="41 Conector recto"/>
                <p:cNvCxnSpPr/>
                <p:nvPr/>
              </p:nvCxnSpPr>
              <p:spPr>
                <a:xfrm>
                  <a:off x="1782054" y="2488518"/>
                  <a:ext cx="0" cy="648072"/>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a:off x="1782054" y="3136590"/>
                  <a:ext cx="8677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2102212" y="2703671"/>
                  <a:ext cx="4118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2235961" y="3136590"/>
                  <a:ext cx="622286" cy="307777"/>
                </a:xfrm>
                <a:prstGeom prst="rect">
                  <a:avLst/>
                </a:prstGeom>
                <a:noFill/>
              </p:spPr>
              <p:txBody>
                <a:bodyPr wrap="none" rtlCol="0">
                  <a:spAutoFit/>
                </a:bodyPr>
                <a:lstStyle/>
                <a:p>
                  <a:r>
                    <a:rPr lang="es-ES" sz="1400" dirty="0" smtClean="0"/>
                    <a:t>f (Hz)</a:t>
                  </a:r>
                  <a:endParaRPr lang="es-ES" sz="1400" dirty="0"/>
                </a:p>
              </p:txBody>
            </p:sp>
            <p:cxnSp>
              <p:nvCxnSpPr>
                <p:cNvPr id="48" name="47 Conector recto"/>
                <p:cNvCxnSpPr/>
                <p:nvPr/>
              </p:nvCxnSpPr>
              <p:spPr>
                <a:xfrm flipV="1">
                  <a:off x="1877175" y="2703670"/>
                  <a:ext cx="239898" cy="4266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57 CuadroTexto"/>
                <p:cNvSpPr txBox="1"/>
                <p:nvPr/>
              </p:nvSpPr>
              <p:spPr>
                <a:xfrm>
                  <a:off x="1926070" y="3129930"/>
                  <a:ext cx="284052" cy="307777"/>
                </a:xfrm>
                <a:prstGeom prst="rect">
                  <a:avLst/>
                </a:prstGeom>
                <a:noFill/>
              </p:spPr>
              <p:txBody>
                <a:bodyPr wrap="none" rtlCol="0">
                  <a:spAutoFit/>
                </a:bodyPr>
                <a:lstStyle/>
                <a:p>
                  <a:r>
                    <a:rPr lang="es-ES" sz="1400" dirty="0">
                      <a:solidFill>
                        <a:srgbClr val="C00000"/>
                      </a:solidFill>
                    </a:rPr>
                    <a:t>5</a:t>
                  </a:r>
                </a:p>
              </p:txBody>
            </p:sp>
          </p:grpSp>
          <p:cxnSp>
            <p:nvCxnSpPr>
              <p:cNvPr id="57" name="56 Conector recto"/>
              <p:cNvCxnSpPr/>
              <p:nvPr/>
            </p:nvCxnSpPr>
            <p:spPr>
              <a:xfrm>
                <a:off x="3059854" y="2636912"/>
                <a:ext cx="0" cy="49513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grpSp>
      <p:sp>
        <p:nvSpPr>
          <p:cNvPr id="65" name="2 Marcador de contenido"/>
          <p:cNvSpPr txBox="1">
            <a:spLocks/>
          </p:cNvSpPr>
          <p:nvPr/>
        </p:nvSpPr>
        <p:spPr>
          <a:xfrm>
            <a:off x="333104" y="1340768"/>
            <a:ext cx="8496944" cy="72008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buClrTx/>
              <a:buFont typeface="Wingdings" panose="05000000000000000000" pitchFamily="2" charset="2"/>
              <a:buChar char="§"/>
            </a:pPr>
            <a:r>
              <a:rPr lang="es-ES" sz="1800" dirty="0" smtClean="0"/>
              <a:t>Algoritmo Pan </a:t>
            </a:r>
            <a:r>
              <a:rPr lang="es-ES" sz="1800" dirty="0" err="1" smtClean="0"/>
              <a:t>Tompkins</a:t>
            </a:r>
            <a:endParaRPr lang="es-ES" sz="2000" dirty="0" smtClean="0"/>
          </a:p>
        </p:txBody>
      </p:sp>
      <p:grpSp>
        <p:nvGrpSpPr>
          <p:cNvPr id="6" name="5 Grupo"/>
          <p:cNvGrpSpPr/>
          <p:nvPr/>
        </p:nvGrpSpPr>
        <p:grpSpPr>
          <a:xfrm>
            <a:off x="608221" y="4797152"/>
            <a:ext cx="7527606" cy="1224136"/>
            <a:chOff x="608221" y="4797152"/>
            <a:chExt cx="7527606" cy="1224136"/>
          </a:xfrm>
        </p:grpSpPr>
        <p:grpSp>
          <p:nvGrpSpPr>
            <p:cNvPr id="3" name="2 Grupo"/>
            <p:cNvGrpSpPr/>
            <p:nvPr/>
          </p:nvGrpSpPr>
          <p:grpSpPr>
            <a:xfrm>
              <a:off x="608221" y="4797152"/>
              <a:ext cx="7527606" cy="1224136"/>
              <a:chOff x="608221" y="4797152"/>
              <a:chExt cx="7527606" cy="1224136"/>
            </a:xfrm>
          </p:grpSpPr>
          <p:sp>
            <p:nvSpPr>
              <p:cNvPr id="87" name="86 CuadroTexto"/>
              <p:cNvSpPr txBox="1"/>
              <p:nvPr/>
            </p:nvSpPr>
            <p:spPr>
              <a:xfrm>
                <a:off x="856814" y="4797152"/>
                <a:ext cx="3097914" cy="369332"/>
              </a:xfrm>
              <a:prstGeom prst="rect">
                <a:avLst/>
              </a:prstGeom>
              <a:noFill/>
            </p:spPr>
            <p:txBody>
              <a:bodyPr wrap="square" rtlCol="0">
                <a:spAutoFit/>
              </a:bodyPr>
              <a:lstStyle/>
              <a:p>
                <a:pPr algn="ctr"/>
                <a:r>
                  <a:rPr lang="es-ES" dirty="0" err="1" smtClean="0"/>
                  <a:t>Raw</a:t>
                </a:r>
                <a:r>
                  <a:rPr lang="es-ES" dirty="0" smtClean="0"/>
                  <a:t> ECG</a:t>
                </a:r>
                <a:endParaRPr lang="es-ES" dirty="0"/>
              </a:p>
            </p:txBody>
          </p:sp>
          <p:sp>
            <p:nvSpPr>
              <p:cNvPr id="90" name="89 CuadroTexto"/>
              <p:cNvSpPr txBox="1"/>
              <p:nvPr/>
            </p:nvSpPr>
            <p:spPr>
              <a:xfrm>
                <a:off x="5004049" y="4799020"/>
                <a:ext cx="3131778" cy="369332"/>
              </a:xfrm>
              <a:prstGeom prst="rect">
                <a:avLst/>
              </a:prstGeom>
              <a:noFill/>
            </p:spPr>
            <p:txBody>
              <a:bodyPr wrap="square" rtlCol="0">
                <a:spAutoFit/>
              </a:bodyPr>
              <a:lstStyle/>
              <a:p>
                <a:pPr algn="ctr"/>
                <a:r>
                  <a:rPr lang="es-ES" dirty="0" smtClean="0"/>
                  <a:t>Band </a:t>
                </a:r>
                <a:r>
                  <a:rPr lang="es-ES" dirty="0" err="1" smtClean="0"/>
                  <a:t>pass</a:t>
                </a:r>
                <a:r>
                  <a:rPr lang="es-ES" dirty="0" smtClean="0"/>
                  <a:t> </a:t>
                </a:r>
                <a:r>
                  <a:rPr lang="es-ES" dirty="0" err="1" smtClean="0"/>
                  <a:t>filter</a:t>
                </a:r>
                <a:endParaRPr lang="es-ES" dirty="0"/>
              </a:p>
            </p:txBody>
          </p:sp>
          <p:pic>
            <p:nvPicPr>
              <p:cNvPr id="1078" name="Picture 54"/>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54543"/>
              <a:stretch/>
            </p:blipFill>
            <p:spPr bwMode="auto">
              <a:xfrm>
                <a:off x="4789321" y="5157920"/>
                <a:ext cx="3346506" cy="78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 name="Picture 54"/>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b="50000"/>
              <a:stretch/>
            </p:blipFill>
            <p:spPr bwMode="auto">
              <a:xfrm>
                <a:off x="608221" y="5157920"/>
                <a:ext cx="3346506" cy="863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91" name="90 Conector recto"/>
            <p:cNvCxnSpPr/>
            <p:nvPr/>
          </p:nvCxnSpPr>
          <p:spPr>
            <a:xfrm>
              <a:off x="3954727" y="5185560"/>
              <a:ext cx="0" cy="6920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96 Conector recto"/>
            <p:cNvCxnSpPr/>
            <p:nvPr/>
          </p:nvCxnSpPr>
          <p:spPr>
            <a:xfrm>
              <a:off x="8122853" y="5233634"/>
              <a:ext cx="0" cy="68213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151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7" name="6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7</a:t>
            </a:fld>
            <a:endParaRPr lang="es-ES" dirty="0">
              <a:solidFill>
                <a:srgbClr val="C00000"/>
              </a:solidFill>
            </a:endParaRPr>
          </a:p>
        </p:txBody>
      </p:sp>
      <p:sp>
        <p:nvSpPr>
          <p:cNvPr id="12" name="1 Título"/>
          <p:cNvSpPr txBox="1">
            <a:spLocks/>
          </p:cNvSpPr>
          <p:nvPr/>
        </p:nvSpPr>
        <p:spPr>
          <a:xfrm>
            <a:off x="0" y="359053"/>
            <a:ext cx="91440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3200" b="1" dirty="0" smtClean="0"/>
              <a:t>Introducción</a:t>
            </a:r>
            <a:endParaRPr lang="es-ES" sz="3200" b="1" dirty="0"/>
          </a:p>
        </p:txBody>
      </p:sp>
      <p:sp>
        <p:nvSpPr>
          <p:cNvPr id="65" name="2 Marcador de contenido"/>
          <p:cNvSpPr txBox="1">
            <a:spLocks/>
          </p:cNvSpPr>
          <p:nvPr/>
        </p:nvSpPr>
        <p:spPr>
          <a:xfrm>
            <a:off x="333104" y="1340768"/>
            <a:ext cx="8496944" cy="72008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buClrTx/>
              <a:buFont typeface="Wingdings" panose="05000000000000000000" pitchFamily="2" charset="2"/>
              <a:buChar char="§"/>
            </a:pPr>
            <a:r>
              <a:rPr lang="es-ES" sz="1800" dirty="0" smtClean="0"/>
              <a:t>Algoritmo Pan </a:t>
            </a:r>
            <a:r>
              <a:rPr lang="es-ES" sz="1800" dirty="0" err="1" smtClean="0"/>
              <a:t>Tompkins</a:t>
            </a:r>
            <a:endParaRPr lang="es-ES" sz="2000" dirty="0" smtClean="0"/>
          </a:p>
        </p:txBody>
      </p:sp>
      <p:grpSp>
        <p:nvGrpSpPr>
          <p:cNvPr id="78" name="77 Grupo"/>
          <p:cNvGrpSpPr/>
          <p:nvPr/>
        </p:nvGrpSpPr>
        <p:grpSpPr>
          <a:xfrm>
            <a:off x="147470" y="2852936"/>
            <a:ext cx="8671831" cy="900113"/>
            <a:chOff x="128127" y="4893778"/>
            <a:chExt cx="8671831" cy="900113"/>
          </a:xfrm>
        </p:grpSpPr>
        <p:sp>
          <p:nvSpPr>
            <p:cNvPr id="64" name="63 CuadroTexto"/>
            <p:cNvSpPr txBox="1"/>
            <p:nvPr/>
          </p:nvSpPr>
          <p:spPr>
            <a:xfrm>
              <a:off x="128127" y="5159168"/>
              <a:ext cx="731932" cy="369332"/>
            </a:xfrm>
            <a:prstGeom prst="rect">
              <a:avLst/>
            </a:prstGeom>
            <a:solidFill>
              <a:srgbClr val="006600"/>
            </a:solidFill>
          </p:spPr>
          <p:txBody>
            <a:bodyPr wrap="none" rtlCol="0">
              <a:spAutoFit/>
            </a:bodyPr>
            <a:lstStyle/>
            <a:p>
              <a:r>
                <a:rPr lang="es-ES" dirty="0" err="1" smtClean="0">
                  <a:solidFill>
                    <a:schemeClr val="bg1"/>
                  </a:solidFill>
                </a:rPr>
                <a:t>Differ</a:t>
              </a:r>
              <a:endParaRPr lang="es-ES" dirty="0" smtClean="0">
                <a:solidFill>
                  <a:schemeClr val="bg1"/>
                </a:solidFill>
              </a:endParaRPr>
            </a:p>
          </p:txBody>
        </p:sp>
        <p:graphicFrame>
          <p:nvGraphicFramePr>
            <p:cNvPr id="66" name="65 Objeto"/>
            <p:cNvGraphicFramePr>
              <a:graphicFrameLocks noChangeAspect="1"/>
            </p:cNvGraphicFramePr>
            <p:nvPr>
              <p:extLst>
                <p:ext uri="{D42A27DB-BD31-4B8C-83A1-F6EECF244321}">
                  <p14:modId xmlns:p14="http://schemas.microsoft.com/office/powerpoint/2010/main" val="2864301037"/>
                </p:ext>
              </p:extLst>
            </p:nvPr>
          </p:nvGraphicFramePr>
          <p:xfrm>
            <a:off x="906983" y="5081897"/>
            <a:ext cx="2728913" cy="523875"/>
          </p:xfrm>
          <a:graphic>
            <a:graphicData uri="http://schemas.openxmlformats.org/presentationml/2006/ole">
              <mc:AlternateContent xmlns:mc="http://schemas.openxmlformats.org/markup-compatibility/2006">
                <mc:Choice xmlns:v="urn:schemas-microsoft-com:vml" Requires="v">
                  <p:oleObj spid="_x0000_s2301" name="Equation" r:id="rId6" imgW="2209680" imgH="406080" progId="Equation.DSMT4">
                    <p:embed/>
                  </p:oleObj>
                </mc:Choice>
                <mc:Fallback>
                  <p:oleObj name="Equation" r:id="rId6" imgW="2209680" imgH="406080" progId="Equation.DSMT4">
                    <p:embed/>
                    <p:pic>
                      <p:nvPicPr>
                        <p:cNvPr id="0" name=""/>
                        <p:cNvPicPr>
                          <a:picLocks noChangeAspect="1" noChangeArrowheads="1"/>
                        </p:cNvPicPr>
                        <p:nvPr/>
                      </p:nvPicPr>
                      <p:blipFill>
                        <a:blip r:embed="rId7"/>
                        <a:srcRect/>
                        <a:stretch>
                          <a:fillRect/>
                        </a:stretch>
                      </p:blipFill>
                      <p:spPr bwMode="auto">
                        <a:xfrm>
                          <a:off x="906983" y="5081897"/>
                          <a:ext cx="2728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66 Objeto"/>
            <p:cNvGraphicFramePr>
              <a:graphicFrameLocks noChangeAspect="1"/>
            </p:cNvGraphicFramePr>
            <p:nvPr>
              <p:extLst>
                <p:ext uri="{D42A27DB-BD31-4B8C-83A1-F6EECF244321}">
                  <p14:modId xmlns:p14="http://schemas.microsoft.com/office/powerpoint/2010/main" val="3032700143"/>
                </p:ext>
              </p:extLst>
            </p:nvPr>
          </p:nvGraphicFramePr>
          <p:xfrm>
            <a:off x="4429571" y="4893778"/>
            <a:ext cx="4370387" cy="900113"/>
          </p:xfrm>
          <a:graphic>
            <a:graphicData uri="http://schemas.openxmlformats.org/presentationml/2006/ole">
              <mc:AlternateContent xmlns:mc="http://schemas.openxmlformats.org/markup-compatibility/2006">
                <mc:Choice xmlns:v="urn:schemas-microsoft-com:vml" Requires="v">
                  <p:oleObj spid="_x0000_s2302" name="Equation" r:id="rId8" imgW="3543120" imgH="698400" progId="Equation.DSMT4">
                    <p:embed/>
                  </p:oleObj>
                </mc:Choice>
                <mc:Fallback>
                  <p:oleObj name="Equation" r:id="rId8" imgW="3543120" imgH="698400" progId="Equation.DSMT4">
                    <p:embed/>
                    <p:pic>
                      <p:nvPicPr>
                        <p:cNvPr id="0" name=""/>
                        <p:cNvPicPr>
                          <a:picLocks noChangeAspect="1" noChangeArrowheads="1"/>
                        </p:cNvPicPr>
                        <p:nvPr/>
                      </p:nvPicPr>
                      <p:blipFill>
                        <a:blip r:embed="rId9"/>
                        <a:srcRect/>
                        <a:stretch>
                          <a:fillRect/>
                        </a:stretch>
                      </p:blipFill>
                      <p:spPr bwMode="auto">
                        <a:xfrm>
                          <a:off x="4429571" y="4893778"/>
                          <a:ext cx="4370387"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 name="67 Flecha izquierda y derecha"/>
            <p:cNvSpPr/>
            <p:nvPr/>
          </p:nvSpPr>
          <p:spPr>
            <a:xfrm>
              <a:off x="3726270" y="5235822"/>
              <a:ext cx="665710" cy="216024"/>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aphicFrame>
        <p:nvGraphicFramePr>
          <p:cNvPr id="72" name="71 Objeto"/>
          <p:cNvGraphicFramePr>
            <a:graphicFrameLocks noChangeAspect="1"/>
          </p:cNvGraphicFramePr>
          <p:nvPr>
            <p:extLst>
              <p:ext uri="{D42A27DB-BD31-4B8C-83A1-F6EECF244321}">
                <p14:modId xmlns:p14="http://schemas.microsoft.com/office/powerpoint/2010/main" val="3432691506"/>
              </p:ext>
            </p:extLst>
          </p:nvPr>
        </p:nvGraphicFramePr>
        <p:xfrm>
          <a:off x="5586026" y="2466121"/>
          <a:ext cx="1127125" cy="344487"/>
        </p:xfrm>
        <a:graphic>
          <a:graphicData uri="http://schemas.openxmlformats.org/presentationml/2006/ole">
            <mc:AlternateContent xmlns:mc="http://schemas.openxmlformats.org/markup-compatibility/2006">
              <mc:Choice xmlns:v="urn:schemas-microsoft-com:vml" Requires="v">
                <p:oleObj spid="_x0000_s2303" name="Equation" r:id="rId10" imgW="914400" imgH="266400" progId="Equation.DSMT4">
                  <p:embed/>
                </p:oleObj>
              </mc:Choice>
              <mc:Fallback>
                <p:oleObj name="Equation" r:id="rId10" imgW="914400" imgH="266400" progId="Equation.DSMT4">
                  <p:embed/>
                  <p:pic>
                    <p:nvPicPr>
                      <p:cNvPr id="0" name=""/>
                      <p:cNvPicPr>
                        <a:picLocks noChangeAspect="1" noChangeArrowheads="1"/>
                      </p:cNvPicPr>
                      <p:nvPr/>
                    </p:nvPicPr>
                    <p:blipFill>
                      <a:blip r:embed="rId11"/>
                      <a:srcRect/>
                      <a:stretch>
                        <a:fillRect/>
                      </a:stretch>
                    </p:blipFill>
                    <p:spPr bwMode="auto">
                      <a:xfrm>
                        <a:off x="5586026" y="2466121"/>
                        <a:ext cx="112712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9 Grupo"/>
          <p:cNvGrpSpPr/>
          <p:nvPr/>
        </p:nvGrpSpPr>
        <p:grpSpPr>
          <a:xfrm>
            <a:off x="4789321" y="4247985"/>
            <a:ext cx="3386328" cy="1065706"/>
            <a:chOff x="4789321" y="4247985"/>
            <a:chExt cx="3386328" cy="1065706"/>
          </a:xfrm>
        </p:grpSpPr>
        <p:grpSp>
          <p:nvGrpSpPr>
            <p:cNvPr id="3" name="2 Grupo"/>
            <p:cNvGrpSpPr/>
            <p:nvPr/>
          </p:nvGrpSpPr>
          <p:grpSpPr>
            <a:xfrm>
              <a:off x="4789321" y="4247985"/>
              <a:ext cx="3386328" cy="1065706"/>
              <a:chOff x="4789321" y="4247985"/>
              <a:chExt cx="3386328" cy="1065706"/>
            </a:xfrm>
          </p:grpSpPr>
          <p:sp>
            <p:nvSpPr>
              <p:cNvPr id="82" name="81 CuadroTexto"/>
              <p:cNvSpPr txBox="1"/>
              <p:nvPr/>
            </p:nvSpPr>
            <p:spPr>
              <a:xfrm>
                <a:off x="5049709" y="4247985"/>
                <a:ext cx="3125940" cy="369332"/>
              </a:xfrm>
              <a:prstGeom prst="rect">
                <a:avLst/>
              </a:prstGeom>
              <a:noFill/>
            </p:spPr>
            <p:txBody>
              <a:bodyPr wrap="square" rtlCol="0">
                <a:spAutoFit/>
              </a:bodyPr>
              <a:lstStyle/>
              <a:p>
                <a:pPr algn="ctr"/>
                <a:r>
                  <a:rPr lang="es-ES" dirty="0" err="1" smtClean="0"/>
                  <a:t>Squarer</a:t>
                </a:r>
                <a:endParaRPr lang="es-ES" dirty="0"/>
              </a:p>
            </p:txBody>
          </p:sp>
          <p:pic>
            <p:nvPicPr>
              <p:cNvPr id="2076" name="Picture 2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89321" y="4581316"/>
                <a:ext cx="3348000" cy="73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83" name="82 Conector recto"/>
            <p:cNvCxnSpPr/>
            <p:nvPr/>
          </p:nvCxnSpPr>
          <p:spPr>
            <a:xfrm>
              <a:off x="8127383" y="4617317"/>
              <a:ext cx="0" cy="669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7 Grupo"/>
          <p:cNvGrpSpPr/>
          <p:nvPr/>
        </p:nvGrpSpPr>
        <p:grpSpPr>
          <a:xfrm>
            <a:off x="562837" y="4221088"/>
            <a:ext cx="3348000" cy="1146733"/>
            <a:chOff x="562837" y="4221088"/>
            <a:chExt cx="3348000" cy="1146733"/>
          </a:xfrm>
        </p:grpSpPr>
        <p:grpSp>
          <p:nvGrpSpPr>
            <p:cNvPr id="2" name="1 Grupo"/>
            <p:cNvGrpSpPr/>
            <p:nvPr/>
          </p:nvGrpSpPr>
          <p:grpSpPr>
            <a:xfrm>
              <a:off x="562837" y="4221088"/>
              <a:ext cx="3348000" cy="1146733"/>
              <a:chOff x="562837" y="4221088"/>
              <a:chExt cx="3348000" cy="1146733"/>
            </a:xfrm>
          </p:grpSpPr>
          <p:sp>
            <p:nvSpPr>
              <p:cNvPr id="81" name="80 CuadroTexto"/>
              <p:cNvSpPr txBox="1"/>
              <p:nvPr/>
            </p:nvSpPr>
            <p:spPr>
              <a:xfrm>
                <a:off x="735987" y="4221088"/>
                <a:ext cx="3174850" cy="369332"/>
              </a:xfrm>
              <a:prstGeom prst="rect">
                <a:avLst/>
              </a:prstGeom>
              <a:noFill/>
            </p:spPr>
            <p:txBody>
              <a:bodyPr wrap="square" rtlCol="0">
                <a:spAutoFit/>
              </a:bodyPr>
              <a:lstStyle/>
              <a:p>
                <a:pPr algn="ctr"/>
                <a:r>
                  <a:rPr lang="es-ES" dirty="0" err="1" smtClean="0"/>
                  <a:t>Differentiator</a:t>
                </a:r>
                <a:endParaRPr lang="es-ES" dirty="0"/>
              </a:p>
            </p:txBody>
          </p:sp>
          <p:pic>
            <p:nvPicPr>
              <p:cNvPr id="2071" name="Picture 2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62837" y="4581316"/>
                <a:ext cx="3348000" cy="786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84" name="83 Conector recto"/>
            <p:cNvCxnSpPr/>
            <p:nvPr/>
          </p:nvCxnSpPr>
          <p:spPr>
            <a:xfrm>
              <a:off x="3910837" y="4639768"/>
              <a:ext cx="0" cy="66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84 CuadroTexto"/>
          <p:cNvSpPr txBox="1"/>
          <p:nvPr/>
        </p:nvSpPr>
        <p:spPr>
          <a:xfrm>
            <a:off x="251520" y="1985064"/>
            <a:ext cx="1210588" cy="369332"/>
          </a:xfrm>
          <a:prstGeom prst="rect">
            <a:avLst/>
          </a:prstGeom>
          <a:solidFill>
            <a:srgbClr val="006600"/>
          </a:solidFill>
        </p:spPr>
        <p:txBody>
          <a:bodyPr wrap="none" rtlCol="0">
            <a:spAutoFit/>
          </a:bodyPr>
          <a:lstStyle/>
          <a:p>
            <a:r>
              <a:rPr lang="es-ES" dirty="0" err="1" smtClean="0">
                <a:solidFill>
                  <a:schemeClr val="bg1"/>
                </a:solidFill>
              </a:rPr>
              <a:t>Raw</a:t>
            </a:r>
            <a:r>
              <a:rPr lang="es-ES" dirty="0" smtClean="0">
                <a:solidFill>
                  <a:schemeClr val="bg1"/>
                </a:solidFill>
              </a:rPr>
              <a:t> ECG</a:t>
            </a:r>
            <a:endParaRPr lang="es-ES" dirty="0">
              <a:solidFill>
                <a:schemeClr val="bg1"/>
              </a:solidFill>
            </a:endParaRPr>
          </a:p>
        </p:txBody>
      </p:sp>
      <p:sp>
        <p:nvSpPr>
          <p:cNvPr id="86" name="85 CuadroTexto"/>
          <p:cNvSpPr txBox="1"/>
          <p:nvPr/>
        </p:nvSpPr>
        <p:spPr>
          <a:xfrm>
            <a:off x="1782054" y="1985064"/>
            <a:ext cx="607859" cy="369332"/>
          </a:xfrm>
          <a:prstGeom prst="rect">
            <a:avLst/>
          </a:prstGeom>
          <a:solidFill>
            <a:srgbClr val="006600"/>
          </a:solidFill>
        </p:spPr>
        <p:txBody>
          <a:bodyPr wrap="none" rtlCol="0">
            <a:spAutoFit/>
          </a:bodyPr>
          <a:lstStyle/>
          <a:p>
            <a:r>
              <a:rPr lang="es-ES" dirty="0" smtClean="0">
                <a:solidFill>
                  <a:schemeClr val="bg1"/>
                </a:solidFill>
              </a:rPr>
              <a:t>LPF</a:t>
            </a:r>
            <a:endParaRPr lang="es-ES" dirty="0">
              <a:solidFill>
                <a:schemeClr val="bg1"/>
              </a:solidFill>
            </a:endParaRPr>
          </a:p>
        </p:txBody>
      </p:sp>
      <p:sp>
        <p:nvSpPr>
          <p:cNvPr id="87" name="86 CuadroTexto"/>
          <p:cNvSpPr txBox="1"/>
          <p:nvPr/>
        </p:nvSpPr>
        <p:spPr>
          <a:xfrm>
            <a:off x="2718158" y="1985064"/>
            <a:ext cx="646331" cy="369332"/>
          </a:xfrm>
          <a:prstGeom prst="rect">
            <a:avLst/>
          </a:prstGeom>
          <a:solidFill>
            <a:srgbClr val="006600"/>
          </a:solidFill>
        </p:spPr>
        <p:txBody>
          <a:bodyPr wrap="none" rtlCol="0">
            <a:spAutoFit/>
          </a:bodyPr>
          <a:lstStyle/>
          <a:p>
            <a:r>
              <a:rPr lang="es-ES" dirty="0" smtClean="0">
                <a:solidFill>
                  <a:schemeClr val="bg1"/>
                </a:solidFill>
              </a:rPr>
              <a:t>HPF</a:t>
            </a:r>
          </a:p>
        </p:txBody>
      </p:sp>
      <p:sp>
        <p:nvSpPr>
          <p:cNvPr id="88" name="87 CuadroTexto"/>
          <p:cNvSpPr txBox="1"/>
          <p:nvPr/>
        </p:nvSpPr>
        <p:spPr>
          <a:xfrm>
            <a:off x="3726270" y="1985064"/>
            <a:ext cx="1501373" cy="369332"/>
          </a:xfrm>
          <a:prstGeom prst="rect">
            <a:avLst/>
          </a:prstGeom>
          <a:solidFill>
            <a:srgbClr val="006600"/>
          </a:solidFill>
        </p:spPr>
        <p:txBody>
          <a:bodyPr wrap="none" rtlCol="0">
            <a:spAutoFit/>
          </a:bodyPr>
          <a:lstStyle/>
          <a:p>
            <a:r>
              <a:rPr lang="es-ES" dirty="0" err="1" smtClean="0">
                <a:solidFill>
                  <a:schemeClr val="bg1"/>
                </a:solidFill>
              </a:rPr>
              <a:t>Differentiator</a:t>
            </a:r>
            <a:endParaRPr lang="es-ES" dirty="0" smtClean="0">
              <a:solidFill>
                <a:schemeClr val="bg1"/>
              </a:solidFill>
            </a:endParaRPr>
          </a:p>
        </p:txBody>
      </p:sp>
      <p:sp>
        <p:nvSpPr>
          <p:cNvPr id="89" name="88 CuadroTexto"/>
          <p:cNvSpPr txBox="1"/>
          <p:nvPr/>
        </p:nvSpPr>
        <p:spPr>
          <a:xfrm>
            <a:off x="5582821" y="1985064"/>
            <a:ext cx="1005403" cy="369332"/>
          </a:xfrm>
          <a:prstGeom prst="rect">
            <a:avLst/>
          </a:prstGeom>
          <a:solidFill>
            <a:srgbClr val="006600"/>
          </a:solidFill>
        </p:spPr>
        <p:txBody>
          <a:bodyPr wrap="none" rtlCol="0">
            <a:spAutoFit/>
          </a:bodyPr>
          <a:lstStyle/>
          <a:p>
            <a:r>
              <a:rPr lang="es-ES" dirty="0" err="1" smtClean="0">
                <a:solidFill>
                  <a:schemeClr val="bg1"/>
                </a:solidFill>
              </a:rPr>
              <a:t>Squarer</a:t>
            </a:r>
            <a:endParaRPr lang="es-ES" dirty="0" smtClean="0">
              <a:solidFill>
                <a:schemeClr val="bg1"/>
              </a:solidFill>
            </a:endParaRPr>
          </a:p>
        </p:txBody>
      </p:sp>
      <p:sp>
        <p:nvSpPr>
          <p:cNvPr id="90" name="89 CuadroTexto"/>
          <p:cNvSpPr txBox="1"/>
          <p:nvPr/>
        </p:nvSpPr>
        <p:spPr>
          <a:xfrm>
            <a:off x="6966630" y="1846565"/>
            <a:ext cx="1637818" cy="646331"/>
          </a:xfrm>
          <a:prstGeom prst="rect">
            <a:avLst/>
          </a:prstGeom>
          <a:solidFill>
            <a:srgbClr val="006600"/>
          </a:solidFill>
        </p:spPr>
        <p:txBody>
          <a:bodyPr wrap="square" rtlCol="0">
            <a:spAutoFit/>
          </a:bodyPr>
          <a:lstStyle/>
          <a:p>
            <a:pPr algn="ctr"/>
            <a:r>
              <a:rPr lang="es-ES" dirty="0" err="1" smtClean="0">
                <a:solidFill>
                  <a:schemeClr val="bg1"/>
                </a:solidFill>
              </a:rPr>
              <a:t>Moving</a:t>
            </a:r>
            <a:r>
              <a:rPr lang="es-ES" dirty="0" smtClean="0">
                <a:solidFill>
                  <a:schemeClr val="bg1"/>
                </a:solidFill>
              </a:rPr>
              <a:t> </a:t>
            </a:r>
            <a:r>
              <a:rPr lang="es-ES" dirty="0" err="1" smtClean="0">
                <a:solidFill>
                  <a:schemeClr val="bg1"/>
                </a:solidFill>
              </a:rPr>
              <a:t>Integration</a:t>
            </a:r>
            <a:endParaRPr lang="es-ES" dirty="0" smtClean="0">
              <a:solidFill>
                <a:schemeClr val="bg1"/>
              </a:solidFill>
            </a:endParaRPr>
          </a:p>
        </p:txBody>
      </p:sp>
      <p:sp>
        <p:nvSpPr>
          <p:cNvPr id="91" name="90 Flecha derecha"/>
          <p:cNvSpPr/>
          <p:nvPr/>
        </p:nvSpPr>
        <p:spPr>
          <a:xfrm>
            <a:off x="1533685" y="209060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91 Flecha derecha"/>
          <p:cNvSpPr/>
          <p:nvPr/>
        </p:nvSpPr>
        <p:spPr>
          <a:xfrm>
            <a:off x="2433768"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92 Flecha derecha"/>
          <p:cNvSpPr/>
          <p:nvPr/>
        </p:nvSpPr>
        <p:spPr>
          <a:xfrm>
            <a:off x="3438238" y="2094188"/>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93 Flecha derecha"/>
          <p:cNvSpPr/>
          <p:nvPr/>
        </p:nvSpPr>
        <p:spPr>
          <a:xfrm>
            <a:off x="5283994"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94 Flecha derecha"/>
          <p:cNvSpPr/>
          <p:nvPr/>
        </p:nvSpPr>
        <p:spPr>
          <a:xfrm>
            <a:off x="6660232"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 name="10 Grupo"/>
          <p:cNvGrpSpPr/>
          <p:nvPr/>
        </p:nvGrpSpPr>
        <p:grpSpPr>
          <a:xfrm>
            <a:off x="154216" y="3717032"/>
            <a:ext cx="8422594" cy="2718854"/>
            <a:chOff x="154216" y="3717032"/>
            <a:chExt cx="8422594" cy="2718854"/>
          </a:xfrm>
        </p:grpSpPr>
        <p:grpSp>
          <p:nvGrpSpPr>
            <p:cNvPr id="6" name="5 Grupo"/>
            <p:cNvGrpSpPr/>
            <p:nvPr/>
          </p:nvGrpSpPr>
          <p:grpSpPr>
            <a:xfrm>
              <a:off x="154216" y="3717032"/>
              <a:ext cx="8422594" cy="2718854"/>
              <a:chOff x="154216" y="3717032"/>
              <a:chExt cx="8422594" cy="2718854"/>
            </a:xfrm>
          </p:grpSpPr>
          <p:sp>
            <p:nvSpPr>
              <p:cNvPr id="96" name="95 CuadroTexto"/>
              <p:cNvSpPr txBox="1"/>
              <p:nvPr/>
            </p:nvSpPr>
            <p:spPr>
              <a:xfrm>
                <a:off x="154216" y="3760966"/>
                <a:ext cx="3239028" cy="369332"/>
              </a:xfrm>
              <a:prstGeom prst="rect">
                <a:avLst/>
              </a:prstGeom>
              <a:solidFill>
                <a:srgbClr val="006600"/>
              </a:solidFill>
            </p:spPr>
            <p:txBody>
              <a:bodyPr wrap="none" rtlCol="0">
                <a:spAutoFit/>
              </a:bodyPr>
              <a:lstStyle/>
              <a:p>
                <a:r>
                  <a:rPr lang="es-ES" dirty="0" err="1" smtClean="0">
                    <a:solidFill>
                      <a:schemeClr val="bg1"/>
                    </a:solidFill>
                  </a:rPr>
                  <a:t>Moving</a:t>
                </a:r>
                <a:r>
                  <a:rPr lang="es-ES" dirty="0" smtClean="0">
                    <a:solidFill>
                      <a:schemeClr val="bg1"/>
                    </a:solidFill>
                  </a:rPr>
                  <a:t> </a:t>
                </a:r>
                <a:r>
                  <a:rPr lang="es-ES" dirty="0" err="1" smtClean="0">
                    <a:solidFill>
                      <a:schemeClr val="bg1"/>
                    </a:solidFill>
                  </a:rPr>
                  <a:t>Integration</a:t>
                </a:r>
                <a:r>
                  <a:rPr lang="es-ES" dirty="0" smtClean="0">
                    <a:solidFill>
                      <a:schemeClr val="bg1"/>
                    </a:solidFill>
                  </a:rPr>
                  <a:t>, T=150 ms</a:t>
                </a:r>
              </a:p>
            </p:txBody>
          </p:sp>
          <p:graphicFrame>
            <p:nvGraphicFramePr>
              <p:cNvPr id="97" name="96 Objeto"/>
              <p:cNvGraphicFramePr>
                <a:graphicFrameLocks noChangeAspect="1"/>
              </p:cNvGraphicFramePr>
              <p:nvPr>
                <p:extLst>
                  <p:ext uri="{D42A27DB-BD31-4B8C-83A1-F6EECF244321}">
                    <p14:modId xmlns:p14="http://schemas.microsoft.com/office/powerpoint/2010/main" val="6948180"/>
                  </p:ext>
                </p:extLst>
              </p:nvPr>
            </p:nvGraphicFramePr>
            <p:xfrm>
              <a:off x="4455660" y="3717032"/>
              <a:ext cx="4121150" cy="457200"/>
            </p:xfrm>
            <a:graphic>
              <a:graphicData uri="http://schemas.openxmlformats.org/presentationml/2006/ole">
                <mc:AlternateContent xmlns:mc="http://schemas.openxmlformats.org/markup-compatibility/2006">
                  <mc:Choice xmlns:v="urn:schemas-microsoft-com:vml" Requires="v">
                    <p:oleObj spid="_x0000_s2304" name="Equation" r:id="rId14" imgW="3340080" imgH="355320" progId="Equation.DSMT4">
                      <p:embed/>
                    </p:oleObj>
                  </mc:Choice>
                  <mc:Fallback>
                    <p:oleObj name="Equation" r:id="rId14" imgW="3340080" imgH="355320" progId="Equation.DSMT4">
                      <p:embed/>
                      <p:pic>
                        <p:nvPicPr>
                          <p:cNvPr id="0" name=""/>
                          <p:cNvPicPr>
                            <a:picLocks noChangeAspect="1" noChangeArrowheads="1"/>
                          </p:cNvPicPr>
                          <p:nvPr/>
                        </p:nvPicPr>
                        <p:blipFill>
                          <a:blip r:embed="rId15"/>
                          <a:srcRect/>
                          <a:stretch>
                            <a:fillRect/>
                          </a:stretch>
                        </p:blipFill>
                        <p:spPr bwMode="auto">
                          <a:xfrm>
                            <a:off x="4455660" y="3717032"/>
                            <a:ext cx="412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 name="97 Flecha izquierda y derecha"/>
              <p:cNvSpPr/>
              <p:nvPr/>
            </p:nvSpPr>
            <p:spPr>
              <a:xfrm>
                <a:off x="3752359" y="3837620"/>
                <a:ext cx="665710" cy="216024"/>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9" name="98 CuadroTexto"/>
              <p:cNvSpPr txBox="1"/>
              <p:nvPr/>
            </p:nvSpPr>
            <p:spPr>
              <a:xfrm>
                <a:off x="5000799" y="5391594"/>
                <a:ext cx="3174850" cy="369332"/>
              </a:xfrm>
              <a:prstGeom prst="rect">
                <a:avLst/>
              </a:prstGeom>
              <a:noFill/>
            </p:spPr>
            <p:txBody>
              <a:bodyPr wrap="square" rtlCol="0">
                <a:spAutoFit/>
              </a:bodyPr>
              <a:lstStyle/>
              <a:p>
                <a:pPr algn="ctr"/>
                <a:r>
                  <a:rPr lang="es-ES" dirty="0" err="1" smtClean="0"/>
                  <a:t>Moving</a:t>
                </a:r>
                <a:r>
                  <a:rPr lang="es-ES" dirty="0" smtClean="0"/>
                  <a:t> </a:t>
                </a:r>
                <a:r>
                  <a:rPr lang="es-ES" dirty="0" err="1" smtClean="0"/>
                  <a:t>integration</a:t>
                </a:r>
                <a:endParaRPr lang="es-ES" dirty="0"/>
              </a:p>
            </p:txBody>
          </p:sp>
          <p:pic>
            <p:nvPicPr>
              <p:cNvPr id="101" name="Picture 2"/>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789321" y="5733256"/>
                <a:ext cx="3348000" cy="70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102" name="101 Conector recto"/>
            <p:cNvCxnSpPr/>
            <p:nvPr/>
          </p:nvCxnSpPr>
          <p:spPr>
            <a:xfrm>
              <a:off x="8127383" y="5733256"/>
              <a:ext cx="0" cy="6696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2002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7" name="6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8</a:t>
            </a:fld>
            <a:endParaRPr lang="es-ES" dirty="0">
              <a:solidFill>
                <a:srgbClr val="C00000"/>
              </a:solidFill>
            </a:endParaRPr>
          </a:p>
        </p:txBody>
      </p:sp>
      <p:sp>
        <p:nvSpPr>
          <p:cNvPr id="12" name="1 Título"/>
          <p:cNvSpPr txBox="1">
            <a:spLocks/>
          </p:cNvSpPr>
          <p:nvPr/>
        </p:nvSpPr>
        <p:spPr>
          <a:xfrm>
            <a:off x="0" y="359053"/>
            <a:ext cx="91440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3200" b="1" dirty="0" smtClean="0"/>
              <a:t>Introducción</a:t>
            </a:r>
            <a:endParaRPr lang="es-ES" sz="3200" b="1" dirty="0"/>
          </a:p>
        </p:txBody>
      </p:sp>
      <p:sp>
        <p:nvSpPr>
          <p:cNvPr id="65" name="2 Marcador de contenido"/>
          <p:cNvSpPr txBox="1">
            <a:spLocks/>
          </p:cNvSpPr>
          <p:nvPr/>
        </p:nvSpPr>
        <p:spPr>
          <a:xfrm>
            <a:off x="333104" y="1340768"/>
            <a:ext cx="8496944" cy="72008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buClrTx/>
              <a:buFont typeface="Wingdings" panose="05000000000000000000" pitchFamily="2" charset="2"/>
              <a:buChar char="§"/>
            </a:pPr>
            <a:r>
              <a:rPr lang="es-ES" sz="1800" dirty="0" smtClean="0"/>
              <a:t>Algoritmo Pan </a:t>
            </a:r>
            <a:r>
              <a:rPr lang="es-ES" sz="1800" dirty="0" err="1" smtClean="0"/>
              <a:t>Tompkins</a:t>
            </a:r>
            <a:endParaRPr lang="es-ES" sz="2000" dirty="0" smtClean="0"/>
          </a:p>
        </p:txBody>
      </p:sp>
      <p:sp>
        <p:nvSpPr>
          <p:cNvPr id="52" name="51 CuadroTexto"/>
          <p:cNvSpPr txBox="1"/>
          <p:nvPr/>
        </p:nvSpPr>
        <p:spPr>
          <a:xfrm>
            <a:off x="6353834" y="2889590"/>
            <a:ext cx="2250614" cy="1200329"/>
          </a:xfrm>
          <a:prstGeom prst="rect">
            <a:avLst/>
          </a:prstGeom>
          <a:solidFill>
            <a:srgbClr val="006600"/>
          </a:solidFill>
        </p:spPr>
        <p:txBody>
          <a:bodyPr wrap="square" rtlCol="0">
            <a:spAutoFit/>
          </a:bodyPr>
          <a:lstStyle/>
          <a:p>
            <a:pPr algn="ctr"/>
            <a:r>
              <a:rPr lang="es-ES" dirty="0" err="1" smtClean="0">
                <a:solidFill>
                  <a:schemeClr val="bg1"/>
                </a:solidFill>
              </a:rPr>
              <a:t>Fiducial</a:t>
            </a:r>
            <a:r>
              <a:rPr lang="es-ES" dirty="0" smtClean="0">
                <a:solidFill>
                  <a:schemeClr val="bg1"/>
                </a:solidFill>
              </a:rPr>
              <a:t> </a:t>
            </a:r>
            <a:r>
              <a:rPr lang="es-ES" dirty="0" err="1" smtClean="0">
                <a:solidFill>
                  <a:schemeClr val="bg1"/>
                </a:solidFill>
              </a:rPr>
              <a:t>points</a:t>
            </a:r>
            <a:r>
              <a:rPr lang="es-ES" dirty="0" smtClean="0">
                <a:solidFill>
                  <a:schemeClr val="bg1"/>
                </a:solidFill>
              </a:rPr>
              <a:t> </a:t>
            </a:r>
            <a:r>
              <a:rPr lang="es-ES" dirty="0" err="1" smtClean="0">
                <a:solidFill>
                  <a:schemeClr val="bg1"/>
                </a:solidFill>
              </a:rPr>
              <a:t>detection</a:t>
            </a:r>
            <a:r>
              <a:rPr lang="es-ES" dirty="0" smtClean="0">
                <a:solidFill>
                  <a:schemeClr val="bg1"/>
                </a:solidFill>
              </a:rPr>
              <a:t> (RP=200 ms) (</a:t>
            </a:r>
            <a:r>
              <a:rPr lang="es-ES" dirty="0" err="1" smtClean="0">
                <a:solidFill>
                  <a:schemeClr val="bg1"/>
                </a:solidFill>
              </a:rPr>
              <a:t>adaptive</a:t>
            </a:r>
            <a:r>
              <a:rPr lang="es-ES" dirty="0" smtClean="0">
                <a:solidFill>
                  <a:schemeClr val="bg1"/>
                </a:solidFill>
              </a:rPr>
              <a:t> dual-</a:t>
            </a:r>
            <a:r>
              <a:rPr lang="es-ES" dirty="0" err="1" smtClean="0">
                <a:solidFill>
                  <a:schemeClr val="bg1"/>
                </a:solidFill>
              </a:rPr>
              <a:t>Thresholds</a:t>
            </a:r>
            <a:r>
              <a:rPr lang="es-ES" dirty="0" smtClean="0">
                <a:solidFill>
                  <a:schemeClr val="bg1"/>
                </a:solidFill>
              </a:rPr>
              <a:t>)</a:t>
            </a:r>
          </a:p>
        </p:txBody>
      </p:sp>
      <p:sp>
        <p:nvSpPr>
          <p:cNvPr id="54" name="53 CuadroTexto"/>
          <p:cNvSpPr txBox="1"/>
          <p:nvPr/>
        </p:nvSpPr>
        <p:spPr>
          <a:xfrm>
            <a:off x="251520" y="1985064"/>
            <a:ext cx="1210588" cy="369332"/>
          </a:xfrm>
          <a:prstGeom prst="rect">
            <a:avLst/>
          </a:prstGeom>
          <a:solidFill>
            <a:srgbClr val="006600"/>
          </a:solidFill>
        </p:spPr>
        <p:txBody>
          <a:bodyPr wrap="none" rtlCol="0">
            <a:spAutoFit/>
          </a:bodyPr>
          <a:lstStyle/>
          <a:p>
            <a:r>
              <a:rPr lang="es-ES" dirty="0" err="1" smtClean="0">
                <a:solidFill>
                  <a:schemeClr val="bg1"/>
                </a:solidFill>
              </a:rPr>
              <a:t>Raw</a:t>
            </a:r>
            <a:r>
              <a:rPr lang="es-ES" dirty="0" smtClean="0">
                <a:solidFill>
                  <a:schemeClr val="bg1"/>
                </a:solidFill>
              </a:rPr>
              <a:t> ECG</a:t>
            </a:r>
            <a:endParaRPr lang="es-ES" dirty="0">
              <a:solidFill>
                <a:schemeClr val="bg1"/>
              </a:solidFill>
            </a:endParaRPr>
          </a:p>
        </p:txBody>
      </p:sp>
      <p:sp>
        <p:nvSpPr>
          <p:cNvPr id="59" name="58 CuadroTexto"/>
          <p:cNvSpPr txBox="1"/>
          <p:nvPr/>
        </p:nvSpPr>
        <p:spPr>
          <a:xfrm>
            <a:off x="1782054" y="1985064"/>
            <a:ext cx="607859" cy="369332"/>
          </a:xfrm>
          <a:prstGeom prst="rect">
            <a:avLst/>
          </a:prstGeom>
          <a:solidFill>
            <a:srgbClr val="006600"/>
          </a:solidFill>
        </p:spPr>
        <p:txBody>
          <a:bodyPr wrap="none" rtlCol="0">
            <a:spAutoFit/>
          </a:bodyPr>
          <a:lstStyle/>
          <a:p>
            <a:r>
              <a:rPr lang="es-ES" dirty="0" smtClean="0">
                <a:solidFill>
                  <a:schemeClr val="bg1"/>
                </a:solidFill>
              </a:rPr>
              <a:t>LPF</a:t>
            </a:r>
            <a:endParaRPr lang="es-ES" dirty="0">
              <a:solidFill>
                <a:schemeClr val="bg1"/>
              </a:solidFill>
            </a:endParaRPr>
          </a:p>
        </p:txBody>
      </p:sp>
      <p:sp>
        <p:nvSpPr>
          <p:cNvPr id="60" name="59 CuadroTexto"/>
          <p:cNvSpPr txBox="1"/>
          <p:nvPr/>
        </p:nvSpPr>
        <p:spPr>
          <a:xfrm>
            <a:off x="2718158" y="1985064"/>
            <a:ext cx="646331" cy="369332"/>
          </a:xfrm>
          <a:prstGeom prst="rect">
            <a:avLst/>
          </a:prstGeom>
          <a:solidFill>
            <a:srgbClr val="006600"/>
          </a:solidFill>
        </p:spPr>
        <p:txBody>
          <a:bodyPr wrap="none" rtlCol="0">
            <a:spAutoFit/>
          </a:bodyPr>
          <a:lstStyle/>
          <a:p>
            <a:r>
              <a:rPr lang="es-ES" dirty="0" smtClean="0">
                <a:solidFill>
                  <a:schemeClr val="bg1"/>
                </a:solidFill>
              </a:rPr>
              <a:t>HPF</a:t>
            </a:r>
          </a:p>
        </p:txBody>
      </p:sp>
      <p:sp>
        <p:nvSpPr>
          <p:cNvPr id="61" name="60 CuadroTexto"/>
          <p:cNvSpPr txBox="1"/>
          <p:nvPr/>
        </p:nvSpPr>
        <p:spPr>
          <a:xfrm>
            <a:off x="3726270" y="1985064"/>
            <a:ext cx="1501373" cy="369332"/>
          </a:xfrm>
          <a:prstGeom prst="rect">
            <a:avLst/>
          </a:prstGeom>
          <a:solidFill>
            <a:srgbClr val="006600"/>
          </a:solidFill>
        </p:spPr>
        <p:txBody>
          <a:bodyPr wrap="none" rtlCol="0">
            <a:spAutoFit/>
          </a:bodyPr>
          <a:lstStyle/>
          <a:p>
            <a:r>
              <a:rPr lang="es-ES" dirty="0" err="1" smtClean="0">
                <a:solidFill>
                  <a:schemeClr val="bg1"/>
                </a:solidFill>
              </a:rPr>
              <a:t>Differentiator</a:t>
            </a:r>
            <a:endParaRPr lang="es-ES" dirty="0" smtClean="0">
              <a:solidFill>
                <a:schemeClr val="bg1"/>
              </a:solidFill>
            </a:endParaRPr>
          </a:p>
        </p:txBody>
      </p:sp>
      <p:sp>
        <p:nvSpPr>
          <p:cNvPr id="69" name="68 CuadroTexto"/>
          <p:cNvSpPr txBox="1"/>
          <p:nvPr/>
        </p:nvSpPr>
        <p:spPr>
          <a:xfrm>
            <a:off x="5582821" y="1985064"/>
            <a:ext cx="1005403" cy="369332"/>
          </a:xfrm>
          <a:prstGeom prst="rect">
            <a:avLst/>
          </a:prstGeom>
          <a:solidFill>
            <a:srgbClr val="006600"/>
          </a:solidFill>
        </p:spPr>
        <p:txBody>
          <a:bodyPr wrap="none" rtlCol="0">
            <a:spAutoFit/>
          </a:bodyPr>
          <a:lstStyle/>
          <a:p>
            <a:r>
              <a:rPr lang="es-ES" dirty="0" err="1" smtClean="0">
                <a:solidFill>
                  <a:schemeClr val="bg1"/>
                </a:solidFill>
              </a:rPr>
              <a:t>Squarer</a:t>
            </a:r>
            <a:endParaRPr lang="es-ES" dirty="0" smtClean="0">
              <a:solidFill>
                <a:schemeClr val="bg1"/>
              </a:solidFill>
            </a:endParaRPr>
          </a:p>
        </p:txBody>
      </p:sp>
      <p:sp>
        <p:nvSpPr>
          <p:cNvPr id="70" name="69 CuadroTexto"/>
          <p:cNvSpPr txBox="1"/>
          <p:nvPr/>
        </p:nvSpPr>
        <p:spPr>
          <a:xfrm>
            <a:off x="6966630" y="1846565"/>
            <a:ext cx="1637818" cy="646331"/>
          </a:xfrm>
          <a:prstGeom prst="rect">
            <a:avLst/>
          </a:prstGeom>
          <a:solidFill>
            <a:srgbClr val="006600"/>
          </a:solidFill>
        </p:spPr>
        <p:txBody>
          <a:bodyPr wrap="square" rtlCol="0">
            <a:spAutoFit/>
          </a:bodyPr>
          <a:lstStyle/>
          <a:p>
            <a:pPr algn="ctr"/>
            <a:r>
              <a:rPr lang="es-ES" dirty="0" err="1" smtClean="0">
                <a:solidFill>
                  <a:schemeClr val="bg1"/>
                </a:solidFill>
              </a:rPr>
              <a:t>Moving</a:t>
            </a:r>
            <a:r>
              <a:rPr lang="es-ES" dirty="0" smtClean="0">
                <a:solidFill>
                  <a:schemeClr val="bg1"/>
                </a:solidFill>
              </a:rPr>
              <a:t> </a:t>
            </a:r>
            <a:r>
              <a:rPr lang="es-ES" dirty="0" err="1" smtClean="0">
                <a:solidFill>
                  <a:schemeClr val="bg1"/>
                </a:solidFill>
              </a:rPr>
              <a:t>Integration</a:t>
            </a:r>
            <a:endParaRPr lang="es-ES" dirty="0" smtClean="0">
              <a:solidFill>
                <a:schemeClr val="bg1"/>
              </a:solidFill>
            </a:endParaRPr>
          </a:p>
        </p:txBody>
      </p:sp>
      <p:sp>
        <p:nvSpPr>
          <p:cNvPr id="71" name="70 Flecha derecha"/>
          <p:cNvSpPr/>
          <p:nvPr/>
        </p:nvSpPr>
        <p:spPr>
          <a:xfrm>
            <a:off x="1533685" y="209060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75 Flecha derecha"/>
          <p:cNvSpPr/>
          <p:nvPr/>
        </p:nvSpPr>
        <p:spPr>
          <a:xfrm>
            <a:off x="2433768"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76 Flecha derecha"/>
          <p:cNvSpPr/>
          <p:nvPr/>
        </p:nvSpPr>
        <p:spPr>
          <a:xfrm>
            <a:off x="3438238" y="2094188"/>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78 Flecha derecha"/>
          <p:cNvSpPr/>
          <p:nvPr/>
        </p:nvSpPr>
        <p:spPr>
          <a:xfrm>
            <a:off x="5283994"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79 Flecha derecha"/>
          <p:cNvSpPr/>
          <p:nvPr/>
        </p:nvSpPr>
        <p:spPr>
          <a:xfrm>
            <a:off x="6660232"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84 Flecha derecha"/>
          <p:cNvSpPr/>
          <p:nvPr/>
        </p:nvSpPr>
        <p:spPr>
          <a:xfrm rot="5400000">
            <a:off x="7489598" y="2636912"/>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85 Flecha derecha"/>
          <p:cNvSpPr/>
          <p:nvPr/>
        </p:nvSpPr>
        <p:spPr>
          <a:xfrm flipH="1">
            <a:off x="5960528" y="3417060"/>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3" name="2 Objeto"/>
          <p:cNvGraphicFramePr>
            <a:graphicFrameLocks noChangeAspect="1"/>
          </p:cNvGraphicFramePr>
          <p:nvPr>
            <p:extLst>
              <p:ext uri="{D42A27DB-BD31-4B8C-83A1-F6EECF244321}">
                <p14:modId xmlns:p14="http://schemas.microsoft.com/office/powerpoint/2010/main" val="2110400884"/>
              </p:ext>
            </p:extLst>
          </p:nvPr>
        </p:nvGraphicFramePr>
        <p:xfrm>
          <a:off x="5868144" y="4125273"/>
          <a:ext cx="3167062" cy="962025"/>
        </p:xfrm>
        <a:graphic>
          <a:graphicData uri="http://schemas.openxmlformats.org/presentationml/2006/ole">
            <mc:AlternateContent xmlns:mc="http://schemas.openxmlformats.org/markup-compatibility/2006">
              <mc:Choice xmlns:v="urn:schemas-microsoft-com:vml" Requires="v">
                <p:oleObj spid="_x0000_s3183" name="Equation" r:id="rId6" imgW="2565360" imgH="749160" progId="Equation.DSMT4">
                  <p:embed/>
                </p:oleObj>
              </mc:Choice>
              <mc:Fallback>
                <p:oleObj name="Equation" r:id="rId6" imgW="2565360" imgH="749160" progId="Equation.DSMT4">
                  <p:embed/>
                  <p:pic>
                    <p:nvPicPr>
                      <p:cNvPr id="0" name="96 Objeto"/>
                      <p:cNvPicPr>
                        <a:picLocks noChangeAspect="1" noChangeArrowheads="1"/>
                      </p:cNvPicPr>
                      <p:nvPr/>
                    </p:nvPicPr>
                    <p:blipFill>
                      <a:blip r:embed="rId7"/>
                      <a:srcRect/>
                      <a:stretch>
                        <a:fillRect/>
                      </a:stretch>
                    </p:blipFill>
                    <p:spPr bwMode="auto">
                      <a:xfrm>
                        <a:off x="5868144" y="4125273"/>
                        <a:ext cx="316706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 name="86 Objeto"/>
          <p:cNvGraphicFramePr>
            <a:graphicFrameLocks noChangeAspect="1"/>
          </p:cNvGraphicFramePr>
          <p:nvPr>
            <p:extLst>
              <p:ext uri="{D42A27DB-BD31-4B8C-83A1-F6EECF244321}">
                <p14:modId xmlns:p14="http://schemas.microsoft.com/office/powerpoint/2010/main" val="2027586489"/>
              </p:ext>
            </p:extLst>
          </p:nvPr>
        </p:nvGraphicFramePr>
        <p:xfrm>
          <a:off x="314517" y="5249962"/>
          <a:ext cx="2227263" cy="195262"/>
        </p:xfrm>
        <a:graphic>
          <a:graphicData uri="http://schemas.openxmlformats.org/presentationml/2006/ole">
            <mc:AlternateContent xmlns:mc="http://schemas.openxmlformats.org/markup-compatibility/2006">
              <mc:Choice xmlns:v="urn:schemas-microsoft-com:vml" Requires="v">
                <p:oleObj spid="_x0000_s3184" name="Equation" r:id="rId8" imgW="1803240" imgH="152280" progId="Equation.DSMT4">
                  <p:embed/>
                </p:oleObj>
              </mc:Choice>
              <mc:Fallback>
                <p:oleObj name="Equation" r:id="rId8" imgW="1803240" imgH="152280" progId="Equation.DSMT4">
                  <p:embed/>
                  <p:pic>
                    <p:nvPicPr>
                      <p:cNvPr id="0" name=""/>
                      <p:cNvPicPr>
                        <a:picLocks noChangeAspect="1" noChangeArrowheads="1"/>
                      </p:cNvPicPr>
                      <p:nvPr/>
                    </p:nvPicPr>
                    <p:blipFill>
                      <a:blip r:embed="rId9"/>
                      <a:srcRect/>
                      <a:stretch>
                        <a:fillRect/>
                      </a:stretch>
                    </p:blipFill>
                    <p:spPr bwMode="auto">
                      <a:xfrm>
                        <a:off x="314517" y="5249962"/>
                        <a:ext cx="2227263"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5 CuadroTexto"/>
          <p:cNvSpPr txBox="1"/>
          <p:nvPr/>
        </p:nvSpPr>
        <p:spPr>
          <a:xfrm>
            <a:off x="85436" y="4462555"/>
            <a:ext cx="3568826" cy="738664"/>
          </a:xfrm>
          <a:prstGeom prst="rect">
            <a:avLst/>
          </a:prstGeom>
          <a:noFill/>
        </p:spPr>
        <p:txBody>
          <a:bodyPr wrap="square" rtlCol="0">
            <a:spAutoFit/>
          </a:bodyPr>
          <a:lstStyle/>
          <a:p>
            <a:r>
              <a:rPr lang="es-ES" sz="1400" dirty="0" smtClean="0"/>
              <a:t>- </a:t>
            </a:r>
            <a:r>
              <a:rPr lang="es-ES" sz="1400" dirty="0" err="1" smtClean="0"/>
              <a:t>For</a:t>
            </a:r>
            <a:r>
              <a:rPr lang="es-ES" sz="1400" dirty="0" smtClean="0"/>
              <a:t> </a:t>
            </a:r>
            <a:r>
              <a:rPr lang="es-ES" sz="1400" dirty="0" err="1" smtClean="0"/>
              <a:t>both</a:t>
            </a:r>
            <a:r>
              <a:rPr lang="es-ES" sz="1400" dirty="0" smtClean="0"/>
              <a:t> band </a:t>
            </a:r>
            <a:r>
              <a:rPr lang="es-ES" sz="1400" dirty="0" err="1" smtClean="0"/>
              <a:t>pass</a:t>
            </a:r>
            <a:r>
              <a:rPr lang="es-ES" sz="1400" dirty="0" smtClean="0"/>
              <a:t> </a:t>
            </a:r>
            <a:r>
              <a:rPr lang="es-ES" sz="1400" dirty="0" err="1" smtClean="0"/>
              <a:t>filtered</a:t>
            </a:r>
            <a:r>
              <a:rPr lang="es-ES" sz="1400" dirty="0" smtClean="0"/>
              <a:t> </a:t>
            </a:r>
            <a:r>
              <a:rPr lang="es-ES" sz="1400" dirty="0" err="1" smtClean="0"/>
              <a:t>signal</a:t>
            </a:r>
            <a:r>
              <a:rPr lang="es-ES" sz="1400" dirty="0" smtClean="0"/>
              <a:t> and </a:t>
            </a:r>
            <a:r>
              <a:rPr lang="es-ES" sz="1400" dirty="0" err="1" smtClean="0"/>
              <a:t>integrated</a:t>
            </a:r>
            <a:r>
              <a:rPr lang="es-ES" sz="1400" dirty="0" smtClean="0"/>
              <a:t> </a:t>
            </a:r>
            <a:r>
              <a:rPr lang="es-ES" sz="1400" dirty="0" err="1" smtClean="0"/>
              <a:t>signal</a:t>
            </a:r>
            <a:endParaRPr lang="es-ES" sz="1400" dirty="0" smtClean="0"/>
          </a:p>
          <a:p>
            <a:r>
              <a:rPr lang="es-ES" sz="1400" dirty="0" smtClean="0"/>
              <a:t>- QRS </a:t>
            </a:r>
            <a:r>
              <a:rPr lang="es-ES" sz="1400" dirty="0" err="1" smtClean="0"/>
              <a:t>complex</a:t>
            </a:r>
            <a:r>
              <a:rPr lang="es-ES" sz="1400" dirty="0" smtClean="0"/>
              <a:t> </a:t>
            </a:r>
            <a:r>
              <a:rPr lang="es-ES" sz="1400" dirty="0" err="1" smtClean="0"/>
              <a:t>using</a:t>
            </a:r>
            <a:r>
              <a:rPr lang="es-ES" sz="1400" dirty="0" smtClean="0"/>
              <a:t> </a:t>
            </a:r>
            <a:r>
              <a:rPr lang="es-ES" sz="1400" dirty="0" err="1" smtClean="0"/>
              <a:t>the</a:t>
            </a:r>
            <a:r>
              <a:rPr lang="es-ES" sz="1400" dirty="0" smtClean="0"/>
              <a:t> </a:t>
            </a:r>
            <a:r>
              <a:rPr lang="es-ES" sz="1400" dirty="0" err="1" smtClean="0"/>
              <a:t>second</a:t>
            </a:r>
            <a:r>
              <a:rPr lang="es-ES" sz="1400" dirty="0" smtClean="0"/>
              <a:t> </a:t>
            </a:r>
            <a:r>
              <a:rPr lang="es-ES" sz="1400" dirty="0" err="1" smtClean="0"/>
              <a:t>threshold</a:t>
            </a:r>
            <a:endParaRPr lang="es-ES" sz="1400" dirty="0" smtClean="0"/>
          </a:p>
        </p:txBody>
      </p:sp>
      <p:grpSp>
        <p:nvGrpSpPr>
          <p:cNvPr id="15" name="14 Grupo"/>
          <p:cNvGrpSpPr/>
          <p:nvPr/>
        </p:nvGrpSpPr>
        <p:grpSpPr>
          <a:xfrm>
            <a:off x="3275856" y="2485931"/>
            <a:ext cx="2466731" cy="2007647"/>
            <a:chOff x="3440323" y="2457714"/>
            <a:chExt cx="2466731" cy="2007647"/>
          </a:xfrm>
        </p:grpSpPr>
        <p:sp>
          <p:nvSpPr>
            <p:cNvPr id="2" name="1 Decisión"/>
            <p:cNvSpPr/>
            <p:nvPr/>
          </p:nvSpPr>
          <p:spPr>
            <a:xfrm>
              <a:off x="3440323" y="2457714"/>
              <a:ext cx="2466731" cy="2007647"/>
            </a:xfrm>
            <a:prstGeom prst="flowChartDecision">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CuadroTexto"/>
            <p:cNvSpPr txBox="1"/>
            <p:nvPr/>
          </p:nvSpPr>
          <p:spPr>
            <a:xfrm>
              <a:off x="3746721" y="2919874"/>
              <a:ext cx="1789405" cy="1200329"/>
            </a:xfrm>
            <a:prstGeom prst="rect">
              <a:avLst/>
            </a:prstGeom>
            <a:noFill/>
          </p:spPr>
          <p:txBody>
            <a:bodyPr wrap="square" rtlCol="0">
              <a:spAutoFit/>
            </a:bodyPr>
            <a:lstStyle/>
            <a:p>
              <a:pPr algn="ctr"/>
              <a:r>
                <a:rPr lang="es-ES" dirty="0" smtClean="0">
                  <a:solidFill>
                    <a:schemeClr val="bg1"/>
                  </a:solidFill>
                </a:rPr>
                <a:t>¿QRS in </a:t>
              </a:r>
              <a:r>
                <a:rPr lang="es-ES" dirty="0" err="1" smtClean="0">
                  <a:solidFill>
                    <a:schemeClr val="bg1"/>
                  </a:solidFill>
                </a:rPr>
                <a:t>the</a:t>
              </a:r>
              <a:r>
                <a:rPr lang="es-ES" dirty="0" smtClean="0">
                  <a:solidFill>
                    <a:schemeClr val="bg1"/>
                  </a:solidFill>
                </a:rPr>
                <a:t> time 1.66 of </a:t>
              </a:r>
              <a:r>
                <a:rPr lang="es-ES" dirty="0" err="1" smtClean="0">
                  <a:solidFill>
                    <a:schemeClr val="bg1"/>
                  </a:solidFill>
                </a:rPr>
                <a:t>average</a:t>
              </a:r>
              <a:r>
                <a:rPr lang="es-ES" dirty="0" smtClean="0">
                  <a:solidFill>
                    <a:schemeClr val="bg1"/>
                  </a:solidFill>
                </a:rPr>
                <a:t> RR </a:t>
              </a:r>
              <a:r>
                <a:rPr lang="es-ES" dirty="0" err="1" smtClean="0">
                  <a:solidFill>
                    <a:schemeClr val="bg1"/>
                  </a:solidFill>
                </a:rPr>
                <a:t>interval</a:t>
              </a:r>
              <a:r>
                <a:rPr lang="es-ES" dirty="0" smtClean="0">
                  <a:solidFill>
                    <a:schemeClr val="bg1"/>
                  </a:solidFill>
                </a:rPr>
                <a:t>?</a:t>
              </a:r>
            </a:p>
          </p:txBody>
        </p:sp>
      </p:grpSp>
      <p:grpSp>
        <p:nvGrpSpPr>
          <p:cNvPr id="16" name="15 Grupo"/>
          <p:cNvGrpSpPr/>
          <p:nvPr/>
        </p:nvGrpSpPr>
        <p:grpSpPr>
          <a:xfrm>
            <a:off x="251520" y="2532966"/>
            <a:ext cx="2466638" cy="1913577"/>
            <a:chOff x="251520" y="2608217"/>
            <a:chExt cx="2466638" cy="1913577"/>
          </a:xfrm>
        </p:grpSpPr>
        <p:sp>
          <p:nvSpPr>
            <p:cNvPr id="30" name="29 Decisión"/>
            <p:cNvSpPr/>
            <p:nvPr/>
          </p:nvSpPr>
          <p:spPr>
            <a:xfrm>
              <a:off x="251520" y="2608217"/>
              <a:ext cx="2466638" cy="1913577"/>
            </a:xfrm>
            <a:prstGeom prst="flowChartDecision">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26 CuadroTexto"/>
            <p:cNvSpPr txBox="1"/>
            <p:nvPr/>
          </p:nvSpPr>
          <p:spPr>
            <a:xfrm>
              <a:off x="507114" y="3170532"/>
              <a:ext cx="2053142" cy="923330"/>
            </a:xfrm>
            <a:prstGeom prst="rect">
              <a:avLst/>
            </a:prstGeom>
            <a:noFill/>
          </p:spPr>
          <p:txBody>
            <a:bodyPr wrap="square" rtlCol="0">
              <a:spAutoFit/>
            </a:bodyPr>
            <a:lstStyle/>
            <a:p>
              <a:pPr algn="ctr"/>
              <a:r>
                <a:rPr lang="es-ES" dirty="0" smtClean="0">
                  <a:solidFill>
                    <a:schemeClr val="bg1"/>
                  </a:solidFill>
                </a:rPr>
                <a:t>QRS </a:t>
              </a:r>
              <a:r>
                <a:rPr lang="es-ES" dirty="0" err="1" smtClean="0">
                  <a:solidFill>
                    <a:schemeClr val="bg1"/>
                  </a:solidFill>
                </a:rPr>
                <a:t>complex</a:t>
              </a:r>
              <a:r>
                <a:rPr lang="es-ES" dirty="0" smtClean="0">
                  <a:solidFill>
                    <a:schemeClr val="bg1"/>
                  </a:solidFill>
                </a:rPr>
                <a:t> </a:t>
              </a:r>
              <a:r>
                <a:rPr lang="es-ES" dirty="0" err="1" smtClean="0">
                  <a:solidFill>
                    <a:schemeClr val="bg1"/>
                  </a:solidFill>
                </a:rPr>
                <a:t>if</a:t>
              </a:r>
              <a:r>
                <a:rPr lang="es-ES" dirty="0" smtClean="0">
                  <a:solidFill>
                    <a:schemeClr val="bg1"/>
                  </a:solidFill>
                </a:rPr>
                <a:t> </a:t>
              </a:r>
              <a:r>
                <a:rPr lang="es-ES" dirty="0" err="1" smtClean="0">
                  <a:solidFill>
                    <a:schemeClr val="bg1"/>
                  </a:solidFill>
                </a:rPr>
                <a:t>Threshold</a:t>
              </a:r>
              <a:r>
                <a:rPr lang="es-ES" dirty="0" smtClean="0">
                  <a:solidFill>
                    <a:schemeClr val="bg1"/>
                  </a:solidFill>
                </a:rPr>
                <a:t> F2 </a:t>
              </a:r>
              <a:r>
                <a:rPr lang="es-ES" dirty="0" err="1" smtClean="0">
                  <a:solidFill>
                    <a:schemeClr val="bg1"/>
                  </a:solidFill>
                </a:rPr>
                <a:t>is</a:t>
              </a:r>
              <a:r>
                <a:rPr lang="es-ES" dirty="0" smtClean="0">
                  <a:solidFill>
                    <a:schemeClr val="bg1"/>
                  </a:solidFill>
                </a:rPr>
                <a:t> </a:t>
              </a:r>
              <a:r>
                <a:rPr lang="es-ES" dirty="0" err="1" smtClean="0">
                  <a:solidFill>
                    <a:schemeClr val="bg1"/>
                  </a:solidFill>
                </a:rPr>
                <a:t>applied</a:t>
              </a:r>
              <a:r>
                <a:rPr lang="es-ES" dirty="0" smtClean="0">
                  <a:solidFill>
                    <a:schemeClr val="bg1"/>
                  </a:solidFill>
                </a:rPr>
                <a:t>?</a:t>
              </a:r>
            </a:p>
          </p:txBody>
        </p:sp>
      </p:grpSp>
      <p:sp>
        <p:nvSpPr>
          <p:cNvPr id="29" name="28 Flecha derecha"/>
          <p:cNvSpPr/>
          <p:nvPr/>
        </p:nvSpPr>
        <p:spPr>
          <a:xfrm flipH="1">
            <a:off x="2915813" y="3445790"/>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CuadroTexto"/>
          <p:cNvSpPr txBox="1"/>
          <p:nvPr/>
        </p:nvSpPr>
        <p:spPr>
          <a:xfrm>
            <a:off x="2718158" y="3081738"/>
            <a:ext cx="530915" cy="369332"/>
          </a:xfrm>
          <a:prstGeom prst="rect">
            <a:avLst/>
          </a:prstGeom>
          <a:noFill/>
        </p:spPr>
        <p:txBody>
          <a:bodyPr wrap="none" rtlCol="0">
            <a:spAutoFit/>
          </a:bodyPr>
          <a:lstStyle/>
          <a:p>
            <a:r>
              <a:rPr lang="es-ES" dirty="0" smtClean="0"/>
              <a:t>NO</a:t>
            </a:r>
          </a:p>
        </p:txBody>
      </p:sp>
      <p:sp>
        <p:nvSpPr>
          <p:cNvPr id="39" name="38 CuadroTexto"/>
          <p:cNvSpPr txBox="1"/>
          <p:nvPr/>
        </p:nvSpPr>
        <p:spPr>
          <a:xfrm>
            <a:off x="8234965" y="4069305"/>
            <a:ext cx="1000985" cy="276999"/>
          </a:xfrm>
          <a:prstGeom prst="rect">
            <a:avLst/>
          </a:prstGeom>
          <a:noFill/>
        </p:spPr>
        <p:txBody>
          <a:bodyPr wrap="square" rtlCol="0">
            <a:spAutoFit/>
          </a:bodyPr>
          <a:lstStyle/>
          <a:p>
            <a:pPr algn="ctr"/>
            <a:r>
              <a:rPr lang="es-ES" sz="1200" dirty="0" err="1" smtClean="0"/>
              <a:t>Signal</a:t>
            </a:r>
            <a:r>
              <a:rPr lang="es-ES" sz="1200" dirty="0" smtClean="0"/>
              <a:t> </a:t>
            </a:r>
            <a:r>
              <a:rPr lang="es-ES" sz="1200" dirty="0" err="1" smtClean="0"/>
              <a:t>peak</a:t>
            </a:r>
            <a:r>
              <a:rPr lang="es-ES" sz="1200" dirty="0" smtClean="0"/>
              <a:t> </a:t>
            </a:r>
          </a:p>
        </p:txBody>
      </p:sp>
      <p:sp>
        <p:nvSpPr>
          <p:cNvPr id="42" name="41 CuadroTexto"/>
          <p:cNvSpPr txBox="1"/>
          <p:nvPr/>
        </p:nvSpPr>
        <p:spPr>
          <a:xfrm>
            <a:off x="2433768" y="3652683"/>
            <a:ext cx="1534015" cy="830997"/>
          </a:xfrm>
          <a:prstGeom prst="rect">
            <a:avLst/>
          </a:prstGeom>
          <a:noFill/>
        </p:spPr>
        <p:txBody>
          <a:bodyPr wrap="square" rtlCol="0">
            <a:spAutoFit/>
          </a:bodyPr>
          <a:lstStyle/>
          <a:p>
            <a:r>
              <a:rPr lang="es-ES" sz="1600" dirty="0" err="1" smtClean="0"/>
              <a:t>Possible</a:t>
            </a:r>
            <a:r>
              <a:rPr lang="es-ES" sz="1600" dirty="0" smtClean="0"/>
              <a:t> </a:t>
            </a:r>
            <a:r>
              <a:rPr lang="es-ES" sz="1600" dirty="0" err="1" smtClean="0"/>
              <a:t>missed</a:t>
            </a:r>
            <a:r>
              <a:rPr lang="es-ES" sz="1600" dirty="0" smtClean="0"/>
              <a:t> </a:t>
            </a:r>
            <a:r>
              <a:rPr lang="es-ES" sz="1600" dirty="0" err="1" smtClean="0"/>
              <a:t>beats</a:t>
            </a:r>
            <a:endParaRPr lang="es-ES" sz="1600" dirty="0" smtClean="0"/>
          </a:p>
          <a:p>
            <a:endParaRPr lang="es-ES" sz="1600" dirty="0"/>
          </a:p>
        </p:txBody>
      </p:sp>
      <p:sp>
        <p:nvSpPr>
          <p:cNvPr id="45" name="44 CuadroTexto"/>
          <p:cNvSpPr txBox="1"/>
          <p:nvPr/>
        </p:nvSpPr>
        <p:spPr>
          <a:xfrm>
            <a:off x="8234965" y="4324362"/>
            <a:ext cx="1000985" cy="276999"/>
          </a:xfrm>
          <a:prstGeom prst="rect">
            <a:avLst/>
          </a:prstGeom>
          <a:noFill/>
        </p:spPr>
        <p:txBody>
          <a:bodyPr wrap="square" rtlCol="0">
            <a:spAutoFit/>
          </a:bodyPr>
          <a:lstStyle/>
          <a:p>
            <a:pPr algn="ctr"/>
            <a:r>
              <a:rPr lang="es-ES" sz="1200" dirty="0" err="1" smtClean="0"/>
              <a:t>Noise</a:t>
            </a:r>
            <a:r>
              <a:rPr lang="es-ES" sz="1200" dirty="0" smtClean="0"/>
              <a:t> </a:t>
            </a:r>
            <a:r>
              <a:rPr lang="es-ES" sz="1200" dirty="0" err="1" smtClean="0"/>
              <a:t>peak</a:t>
            </a:r>
            <a:endParaRPr lang="es-ES" sz="1200" dirty="0" smtClean="0"/>
          </a:p>
        </p:txBody>
      </p:sp>
      <p:grpSp>
        <p:nvGrpSpPr>
          <p:cNvPr id="14" name="13 Grupo"/>
          <p:cNvGrpSpPr/>
          <p:nvPr/>
        </p:nvGrpSpPr>
        <p:grpSpPr>
          <a:xfrm>
            <a:off x="83650" y="2489413"/>
            <a:ext cx="5821618" cy="3987868"/>
            <a:chOff x="83650" y="2489413"/>
            <a:chExt cx="5821618" cy="3987868"/>
          </a:xfrm>
        </p:grpSpPr>
        <p:grpSp>
          <p:nvGrpSpPr>
            <p:cNvPr id="13" name="12 Grupo"/>
            <p:cNvGrpSpPr/>
            <p:nvPr/>
          </p:nvGrpSpPr>
          <p:grpSpPr>
            <a:xfrm>
              <a:off x="85436" y="2489413"/>
              <a:ext cx="5758506" cy="3987868"/>
              <a:chOff x="85436" y="2489413"/>
              <a:chExt cx="5758506" cy="3987868"/>
            </a:xfrm>
          </p:grpSpPr>
          <p:cxnSp>
            <p:nvCxnSpPr>
              <p:cNvPr id="55" name="54 Conector recto"/>
              <p:cNvCxnSpPr/>
              <p:nvPr/>
            </p:nvCxnSpPr>
            <p:spPr>
              <a:xfrm flipV="1">
                <a:off x="97487" y="2489413"/>
                <a:ext cx="5746455" cy="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97487" y="6453338"/>
                <a:ext cx="5746455" cy="1197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85436" y="2489413"/>
                <a:ext cx="12051" cy="39878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5843942" y="2501385"/>
                <a:ext cx="0" cy="396392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4" name="63 Rectángulo"/>
            <p:cNvSpPr/>
            <p:nvPr/>
          </p:nvSpPr>
          <p:spPr>
            <a:xfrm>
              <a:off x="83650" y="2492896"/>
              <a:ext cx="5821618" cy="3960440"/>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67 CuadroTexto"/>
            <p:cNvSpPr txBox="1"/>
            <p:nvPr/>
          </p:nvSpPr>
          <p:spPr>
            <a:xfrm>
              <a:off x="2505980" y="2532966"/>
              <a:ext cx="1633781" cy="369332"/>
            </a:xfrm>
            <a:prstGeom prst="rect">
              <a:avLst/>
            </a:prstGeom>
            <a:noFill/>
          </p:spPr>
          <p:txBody>
            <a:bodyPr wrap="none" rtlCol="0">
              <a:spAutoFit/>
            </a:bodyPr>
            <a:lstStyle/>
            <a:p>
              <a:r>
                <a:rPr lang="es-ES" b="1" dirty="0" err="1" smtClean="0">
                  <a:solidFill>
                    <a:srgbClr val="C00000"/>
                  </a:solidFill>
                </a:rPr>
                <a:t>Decision</a:t>
              </a:r>
              <a:r>
                <a:rPr lang="es-ES" b="1" dirty="0" smtClean="0">
                  <a:solidFill>
                    <a:srgbClr val="C00000"/>
                  </a:solidFill>
                </a:rPr>
                <a:t> rule</a:t>
              </a:r>
              <a:endParaRPr lang="es-ES" b="1" dirty="0">
                <a:solidFill>
                  <a:srgbClr val="C00000"/>
                </a:solidFill>
              </a:endParaRPr>
            </a:p>
          </p:txBody>
        </p:sp>
      </p:grpSp>
      <p:grpSp>
        <p:nvGrpSpPr>
          <p:cNvPr id="19" name="18 Grupo"/>
          <p:cNvGrpSpPr/>
          <p:nvPr/>
        </p:nvGrpSpPr>
        <p:grpSpPr>
          <a:xfrm>
            <a:off x="2674307" y="5780226"/>
            <a:ext cx="3101002" cy="631686"/>
            <a:chOff x="2674307" y="5780226"/>
            <a:chExt cx="3101002" cy="631686"/>
          </a:xfrm>
        </p:grpSpPr>
        <p:pic>
          <p:nvPicPr>
            <p:cNvPr id="3143" name="Picture 7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74307" y="5780226"/>
              <a:ext cx="3101002" cy="63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10 Conector recto de flecha"/>
            <p:cNvCxnSpPr/>
            <p:nvPr/>
          </p:nvCxnSpPr>
          <p:spPr>
            <a:xfrm>
              <a:off x="4038857" y="5971613"/>
              <a:ext cx="296266" cy="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17 Elipse"/>
            <p:cNvSpPr/>
            <p:nvPr/>
          </p:nvSpPr>
          <p:spPr>
            <a:xfrm>
              <a:off x="2843808" y="5903561"/>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50 Elipse"/>
            <p:cNvSpPr/>
            <p:nvPr/>
          </p:nvSpPr>
          <p:spPr>
            <a:xfrm>
              <a:off x="2695298" y="5938512"/>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57 Elipse"/>
            <p:cNvSpPr/>
            <p:nvPr/>
          </p:nvSpPr>
          <p:spPr>
            <a:xfrm>
              <a:off x="2983615" y="5915652"/>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62 Elipse"/>
            <p:cNvSpPr/>
            <p:nvPr/>
          </p:nvSpPr>
          <p:spPr>
            <a:xfrm>
              <a:off x="3153526" y="5915652"/>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65 Elipse"/>
            <p:cNvSpPr/>
            <p:nvPr/>
          </p:nvSpPr>
          <p:spPr>
            <a:xfrm>
              <a:off x="3302145" y="5903561"/>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7" name="66 Elipse"/>
            <p:cNvSpPr/>
            <p:nvPr/>
          </p:nvSpPr>
          <p:spPr>
            <a:xfrm>
              <a:off x="3491880" y="5903561"/>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2" name="71 Elipse"/>
            <p:cNvSpPr/>
            <p:nvPr/>
          </p:nvSpPr>
          <p:spPr>
            <a:xfrm>
              <a:off x="3654262" y="5949280"/>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72 Elipse"/>
            <p:cNvSpPr/>
            <p:nvPr/>
          </p:nvSpPr>
          <p:spPr>
            <a:xfrm>
              <a:off x="3825631" y="5949280"/>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73 Elipse"/>
            <p:cNvSpPr/>
            <p:nvPr/>
          </p:nvSpPr>
          <p:spPr>
            <a:xfrm>
              <a:off x="3993700" y="5956707"/>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5" name="74 Elipse"/>
            <p:cNvSpPr/>
            <p:nvPr/>
          </p:nvSpPr>
          <p:spPr>
            <a:xfrm>
              <a:off x="4327806" y="5965188"/>
              <a:ext cx="45719" cy="45719"/>
            </a:xfrm>
            <a:prstGeom prst="ellipse">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251434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fade">
                                      <p:cBhvr>
                                        <p:cTn id="3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animBg="1"/>
      <p:bldP spid="10"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7300098" y="520971"/>
            <a:ext cx="1512167" cy="531129"/>
          </a:xfr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12" y="520971"/>
            <a:ext cx="1512168" cy="479576"/>
          </a:xfrm>
          <a:prstGeom prst="rect">
            <a:avLst/>
          </a:prstGeom>
        </p:spPr>
      </p:pic>
      <p:cxnSp>
        <p:nvCxnSpPr>
          <p:cNvPr id="7" name="6 Conector recto"/>
          <p:cNvCxnSpPr/>
          <p:nvPr/>
        </p:nvCxnSpPr>
        <p:spPr>
          <a:xfrm>
            <a:off x="179512" y="1196752"/>
            <a:ext cx="878497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8 Marcador de número de diapositiva"/>
          <p:cNvSpPr>
            <a:spLocks noGrp="1"/>
          </p:cNvSpPr>
          <p:nvPr>
            <p:ph type="sldNum" sz="quarter" idx="12"/>
          </p:nvPr>
        </p:nvSpPr>
        <p:spPr>
          <a:xfrm>
            <a:off x="7812360" y="6381328"/>
            <a:ext cx="1066800" cy="329184"/>
          </a:xfrm>
        </p:spPr>
        <p:txBody>
          <a:bodyPr/>
          <a:lstStyle/>
          <a:p>
            <a:pPr algn="r"/>
            <a:fld id="{B1A74B48-EE57-4124-A97F-6DB684FF3A25}" type="slidenum">
              <a:rPr lang="es-ES" smtClean="0">
                <a:solidFill>
                  <a:srgbClr val="C00000"/>
                </a:solidFill>
              </a:rPr>
              <a:pPr algn="r"/>
              <a:t>9</a:t>
            </a:fld>
            <a:endParaRPr lang="es-ES" dirty="0">
              <a:solidFill>
                <a:srgbClr val="C00000"/>
              </a:solidFill>
            </a:endParaRPr>
          </a:p>
        </p:txBody>
      </p:sp>
      <p:sp>
        <p:nvSpPr>
          <p:cNvPr id="12" name="1 Título"/>
          <p:cNvSpPr txBox="1">
            <a:spLocks/>
          </p:cNvSpPr>
          <p:nvPr/>
        </p:nvSpPr>
        <p:spPr>
          <a:xfrm>
            <a:off x="0" y="359053"/>
            <a:ext cx="91440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s-ES" sz="3200" b="1" dirty="0" smtClean="0"/>
              <a:t>Introducción</a:t>
            </a:r>
            <a:endParaRPr lang="es-ES" sz="3200" b="1" dirty="0"/>
          </a:p>
        </p:txBody>
      </p:sp>
      <p:sp>
        <p:nvSpPr>
          <p:cNvPr id="65" name="2 Marcador de contenido"/>
          <p:cNvSpPr txBox="1">
            <a:spLocks/>
          </p:cNvSpPr>
          <p:nvPr/>
        </p:nvSpPr>
        <p:spPr>
          <a:xfrm>
            <a:off x="333104" y="1340768"/>
            <a:ext cx="8496944" cy="72008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gn="just">
              <a:buClrTx/>
              <a:buFont typeface="Wingdings" panose="05000000000000000000" pitchFamily="2" charset="2"/>
              <a:buChar char="§"/>
            </a:pPr>
            <a:r>
              <a:rPr lang="es-ES" sz="1800" dirty="0" smtClean="0"/>
              <a:t>Algoritmo Pan </a:t>
            </a:r>
            <a:r>
              <a:rPr lang="es-ES" sz="1800" dirty="0" err="1" smtClean="0"/>
              <a:t>Tompkins</a:t>
            </a:r>
            <a:endParaRPr lang="es-ES" sz="2000" dirty="0" smtClean="0"/>
          </a:p>
        </p:txBody>
      </p:sp>
      <p:sp>
        <p:nvSpPr>
          <p:cNvPr id="52" name="51 CuadroTexto"/>
          <p:cNvSpPr txBox="1"/>
          <p:nvPr/>
        </p:nvSpPr>
        <p:spPr>
          <a:xfrm>
            <a:off x="6353834" y="2889590"/>
            <a:ext cx="2250614" cy="1200329"/>
          </a:xfrm>
          <a:prstGeom prst="rect">
            <a:avLst/>
          </a:prstGeom>
          <a:solidFill>
            <a:srgbClr val="006600"/>
          </a:solidFill>
        </p:spPr>
        <p:txBody>
          <a:bodyPr wrap="square" rtlCol="0">
            <a:spAutoFit/>
          </a:bodyPr>
          <a:lstStyle/>
          <a:p>
            <a:pPr algn="ctr"/>
            <a:r>
              <a:rPr lang="es-ES" smtClean="0">
                <a:solidFill>
                  <a:schemeClr val="bg1"/>
                </a:solidFill>
              </a:rPr>
              <a:t>Fiducial</a:t>
            </a:r>
            <a:r>
              <a:rPr lang="es-ES" dirty="0" smtClean="0">
                <a:solidFill>
                  <a:schemeClr val="bg1"/>
                </a:solidFill>
              </a:rPr>
              <a:t> </a:t>
            </a:r>
            <a:r>
              <a:rPr lang="es-ES" dirty="0" err="1" smtClean="0">
                <a:solidFill>
                  <a:schemeClr val="bg1"/>
                </a:solidFill>
              </a:rPr>
              <a:t>points</a:t>
            </a:r>
            <a:r>
              <a:rPr lang="es-ES" dirty="0" smtClean="0">
                <a:solidFill>
                  <a:schemeClr val="bg1"/>
                </a:solidFill>
              </a:rPr>
              <a:t> </a:t>
            </a:r>
            <a:r>
              <a:rPr lang="es-ES" dirty="0" err="1" smtClean="0">
                <a:solidFill>
                  <a:schemeClr val="bg1"/>
                </a:solidFill>
              </a:rPr>
              <a:t>detection</a:t>
            </a:r>
            <a:r>
              <a:rPr lang="es-ES" dirty="0" smtClean="0">
                <a:solidFill>
                  <a:schemeClr val="bg1"/>
                </a:solidFill>
              </a:rPr>
              <a:t> (RP=200 ms) (</a:t>
            </a:r>
            <a:r>
              <a:rPr lang="es-ES" dirty="0" err="1" smtClean="0">
                <a:solidFill>
                  <a:schemeClr val="bg1"/>
                </a:solidFill>
              </a:rPr>
              <a:t>adaptive</a:t>
            </a:r>
            <a:r>
              <a:rPr lang="es-ES" dirty="0" smtClean="0">
                <a:solidFill>
                  <a:schemeClr val="bg1"/>
                </a:solidFill>
              </a:rPr>
              <a:t> dual-</a:t>
            </a:r>
            <a:r>
              <a:rPr lang="es-ES" dirty="0" err="1" smtClean="0">
                <a:solidFill>
                  <a:schemeClr val="bg1"/>
                </a:solidFill>
              </a:rPr>
              <a:t>Thresholds</a:t>
            </a:r>
            <a:r>
              <a:rPr lang="es-ES" dirty="0" smtClean="0">
                <a:solidFill>
                  <a:schemeClr val="bg1"/>
                </a:solidFill>
              </a:rPr>
              <a:t>)</a:t>
            </a:r>
          </a:p>
        </p:txBody>
      </p:sp>
      <p:sp>
        <p:nvSpPr>
          <p:cNvPr id="54" name="53 CuadroTexto"/>
          <p:cNvSpPr txBox="1"/>
          <p:nvPr/>
        </p:nvSpPr>
        <p:spPr>
          <a:xfrm>
            <a:off x="251520" y="1985064"/>
            <a:ext cx="1210588" cy="369332"/>
          </a:xfrm>
          <a:prstGeom prst="rect">
            <a:avLst/>
          </a:prstGeom>
          <a:solidFill>
            <a:srgbClr val="006600"/>
          </a:solidFill>
        </p:spPr>
        <p:txBody>
          <a:bodyPr wrap="none" rtlCol="0">
            <a:spAutoFit/>
          </a:bodyPr>
          <a:lstStyle/>
          <a:p>
            <a:r>
              <a:rPr lang="es-ES" dirty="0" err="1" smtClean="0">
                <a:solidFill>
                  <a:schemeClr val="bg1"/>
                </a:solidFill>
              </a:rPr>
              <a:t>Raw</a:t>
            </a:r>
            <a:r>
              <a:rPr lang="es-ES" dirty="0" smtClean="0">
                <a:solidFill>
                  <a:schemeClr val="bg1"/>
                </a:solidFill>
              </a:rPr>
              <a:t> ECG</a:t>
            </a:r>
            <a:endParaRPr lang="es-ES" dirty="0">
              <a:solidFill>
                <a:schemeClr val="bg1"/>
              </a:solidFill>
            </a:endParaRPr>
          </a:p>
        </p:txBody>
      </p:sp>
      <p:sp>
        <p:nvSpPr>
          <p:cNvPr id="59" name="58 CuadroTexto"/>
          <p:cNvSpPr txBox="1"/>
          <p:nvPr/>
        </p:nvSpPr>
        <p:spPr>
          <a:xfrm>
            <a:off x="1782054" y="1985064"/>
            <a:ext cx="607859" cy="369332"/>
          </a:xfrm>
          <a:prstGeom prst="rect">
            <a:avLst/>
          </a:prstGeom>
          <a:solidFill>
            <a:srgbClr val="006600"/>
          </a:solidFill>
        </p:spPr>
        <p:txBody>
          <a:bodyPr wrap="none" rtlCol="0">
            <a:spAutoFit/>
          </a:bodyPr>
          <a:lstStyle/>
          <a:p>
            <a:r>
              <a:rPr lang="es-ES" dirty="0" smtClean="0">
                <a:solidFill>
                  <a:schemeClr val="bg1"/>
                </a:solidFill>
              </a:rPr>
              <a:t>LPF</a:t>
            </a:r>
            <a:endParaRPr lang="es-ES" dirty="0">
              <a:solidFill>
                <a:schemeClr val="bg1"/>
              </a:solidFill>
            </a:endParaRPr>
          </a:p>
        </p:txBody>
      </p:sp>
      <p:sp>
        <p:nvSpPr>
          <p:cNvPr id="60" name="59 CuadroTexto"/>
          <p:cNvSpPr txBox="1"/>
          <p:nvPr/>
        </p:nvSpPr>
        <p:spPr>
          <a:xfrm>
            <a:off x="2718158" y="1985064"/>
            <a:ext cx="646331" cy="369332"/>
          </a:xfrm>
          <a:prstGeom prst="rect">
            <a:avLst/>
          </a:prstGeom>
          <a:solidFill>
            <a:srgbClr val="006600"/>
          </a:solidFill>
        </p:spPr>
        <p:txBody>
          <a:bodyPr wrap="none" rtlCol="0">
            <a:spAutoFit/>
          </a:bodyPr>
          <a:lstStyle/>
          <a:p>
            <a:r>
              <a:rPr lang="es-ES" dirty="0" smtClean="0">
                <a:solidFill>
                  <a:schemeClr val="bg1"/>
                </a:solidFill>
              </a:rPr>
              <a:t>HPF</a:t>
            </a:r>
          </a:p>
        </p:txBody>
      </p:sp>
      <p:sp>
        <p:nvSpPr>
          <p:cNvPr id="61" name="60 CuadroTexto"/>
          <p:cNvSpPr txBox="1"/>
          <p:nvPr/>
        </p:nvSpPr>
        <p:spPr>
          <a:xfrm>
            <a:off x="3726270" y="1985064"/>
            <a:ext cx="1501373" cy="369332"/>
          </a:xfrm>
          <a:prstGeom prst="rect">
            <a:avLst/>
          </a:prstGeom>
          <a:solidFill>
            <a:srgbClr val="006600"/>
          </a:solidFill>
        </p:spPr>
        <p:txBody>
          <a:bodyPr wrap="none" rtlCol="0">
            <a:spAutoFit/>
          </a:bodyPr>
          <a:lstStyle/>
          <a:p>
            <a:r>
              <a:rPr lang="es-ES" dirty="0" err="1" smtClean="0">
                <a:solidFill>
                  <a:schemeClr val="bg1"/>
                </a:solidFill>
              </a:rPr>
              <a:t>Differentiator</a:t>
            </a:r>
            <a:endParaRPr lang="es-ES" dirty="0" smtClean="0">
              <a:solidFill>
                <a:schemeClr val="bg1"/>
              </a:solidFill>
            </a:endParaRPr>
          </a:p>
        </p:txBody>
      </p:sp>
      <p:sp>
        <p:nvSpPr>
          <p:cNvPr id="69" name="68 CuadroTexto"/>
          <p:cNvSpPr txBox="1"/>
          <p:nvPr/>
        </p:nvSpPr>
        <p:spPr>
          <a:xfrm>
            <a:off x="5582821" y="1985064"/>
            <a:ext cx="1005403" cy="369332"/>
          </a:xfrm>
          <a:prstGeom prst="rect">
            <a:avLst/>
          </a:prstGeom>
          <a:solidFill>
            <a:srgbClr val="006600"/>
          </a:solidFill>
        </p:spPr>
        <p:txBody>
          <a:bodyPr wrap="none" rtlCol="0">
            <a:spAutoFit/>
          </a:bodyPr>
          <a:lstStyle/>
          <a:p>
            <a:r>
              <a:rPr lang="es-ES" dirty="0" err="1" smtClean="0">
                <a:solidFill>
                  <a:schemeClr val="bg1"/>
                </a:solidFill>
              </a:rPr>
              <a:t>Squarer</a:t>
            </a:r>
            <a:endParaRPr lang="es-ES" dirty="0" smtClean="0">
              <a:solidFill>
                <a:schemeClr val="bg1"/>
              </a:solidFill>
            </a:endParaRPr>
          </a:p>
        </p:txBody>
      </p:sp>
      <p:sp>
        <p:nvSpPr>
          <p:cNvPr id="70" name="69 CuadroTexto"/>
          <p:cNvSpPr txBox="1"/>
          <p:nvPr/>
        </p:nvSpPr>
        <p:spPr>
          <a:xfrm>
            <a:off x="6966630" y="1846565"/>
            <a:ext cx="1637818" cy="646331"/>
          </a:xfrm>
          <a:prstGeom prst="rect">
            <a:avLst/>
          </a:prstGeom>
          <a:solidFill>
            <a:srgbClr val="006600"/>
          </a:solidFill>
        </p:spPr>
        <p:txBody>
          <a:bodyPr wrap="square" rtlCol="0">
            <a:spAutoFit/>
          </a:bodyPr>
          <a:lstStyle/>
          <a:p>
            <a:pPr algn="ctr"/>
            <a:r>
              <a:rPr lang="es-ES" dirty="0" err="1" smtClean="0">
                <a:solidFill>
                  <a:schemeClr val="bg1"/>
                </a:solidFill>
              </a:rPr>
              <a:t>Moving</a:t>
            </a:r>
            <a:r>
              <a:rPr lang="es-ES" dirty="0" smtClean="0">
                <a:solidFill>
                  <a:schemeClr val="bg1"/>
                </a:solidFill>
              </a:rPr>
              <a:t> </a:t>
            </a:r>
            <a:r>
              <a:rPr lang="es-ES" dirty="0" err="1" smtClean="0">
                <a:solidFill>
                  <a:schemeClr val="bg1"/>
                </a:solidFill>
              </a:rPr>
              <a:t>Integration</a:t>
            </a:r>
            <a:endParaRPr lang="es-ES" dirty="0" smtClean="0">
              <a:solidFill>
                <a:schemeClr val="bg1"/>
              </a:solidFill>
            </a:endParaRPr>
          </a:p>
        </p:txBody>
      </p:sp>
      <p:sp>
        <p:nvSpPr>
          <p:cNvPr id="71" name="70 Flecha derecha"/>
          <p:cNvSpPr/>
          <p:nvPr/>
        </p:nvSpPr>
        <p:spPr>
          <a:xfrm>
            <a:off x="1533685" y="209060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75 Flecha derecha"/>
          <p:cNvSpPr/>
          <p:nvPr/>
        </p:nvSpPr>
        <p:spPr>
          <a:xfrm>
            <a:off x="2433768"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76 Flecha derecha"/>
          <p:cNvSpPr/>
          <p:nvPr/>
        </p:nvSpPr>
        <p:spPr>
          <a:xfrm>
            <a:off x="3438238" y="2094188"/>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78 Flecha derecha"/>
          <p:cNvSpPr/>
          <p:nvPr/>
        </p:nvSpPr>
        <p:spPr>
          <a:xfrm>
            <a:off x="5283994"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79 Flecha derecha"/>
          <p:cNvSpPr/>
          <p:nvPr/>
        </p:nvSpPr>
        <p:spPr>
          <a:xfrm>
            <a:off x="6660232" y="2105226"/>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84 Flecha derecha"/>
          <p:cNvSpPr/>
          <p:nvPr/>
        </p:nvSpPr>
        <p:spPr>
          <a:xfrm rot="5400000">
            <a:off x="7489598" y="2636912"/>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85 Flecha derecha"/>
          <p:cNvSpPr/>
          <p:nvPr/>
        </p:nvSpPr>
        <p:spPr>
          <a:xfrm flipH="1">
            <a:off x="6012160" y="3414380"/>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7" name="16 Grupo"/>
          <p:cNvGrpSpPr/>
          <p:nvPr/>
        </p:nvGrpSpPr>
        <p:grpSpPr>
          <a:xfrm>
            <a:off x="4260850" y="5192135"/>
            <a:ext cx="3937000" cy="1626178"/>
            <a:chOff x="4260850" y="5192135"/>
            <a:chExt cx="3937000" cy="1626178"/>
          </a:xfrm>
        </p:grpSpPr>
        <p:sp>
          <p:nvSpPr>
            <p:cNvPr id="36" name="35 CuadroTexto"/>
            <p:cNvSpPr txBox="1"/>
            <p:nvPr/>
          </p:nvSpPr>
          <p:spPr>
            <a:xfrm>
              <a:off x="4875658" y="5192135"/>
              <a:ext cx="1637818" cy="1200329"/>
            </a:xfrm>
            <a:prstGeom prst="rect">
              <a:avLst/>
            </a:prstGeom>
            <a:solidFill>
              <a:srgbClr val="006600"/>
            </a:solidFill>
          </p:spPr>
          <p:txBody>
            <a:bodyPr wrap="square" rtlCol="0">
              <a:spAutoFit/>
            </a:bodyPr>
            <a:lstStyle/>
            <a:p>
              <a:pPr algn="ctr"/>
              <a:r>
                <a:rPr lang="es-ES" dirty="0" err="1" smtClean="0">
                  <a:solidFill>
                    <a:schemeClr val="bg1"/>
                  </a:solidFill>
                </a:rPr>
                <a:t>Check</a:t>
              </a:r>
              <a:r>
                <a:rPr lang="es-ES" dirty="0" smtClean="0">
                  <a:solidFill>
                    <a:schemeClr val="bg1"/>
                  </a:solidFill>
                </a:rPr>
                <a:t> </a:t>
              </a:r>
              <a:r>
                <a:rPr lang="es-ES" dirty="0" err="1" smtClean="0">
                  <a:solidFill>
                    <a:schemeClr val="bg1"/>
                  </a:solidFill>
                </a:rPr>
                <a:t>if</a:t>
              </a:r>
              <a:r>
                <a:rPr lang="es-ES" dirty="0" smtClean="0">
                  <a:solidFill>
                    <a:schemeClr val="bg1"/>
                  </a:solidFill>
                </a:rPr>
                <a:t> </a:t>
              </a:r>
              <a:r>
                <a:rPr lang="es-ES" dirty="0" err="1" smtClean="0">
                  <a:solidFill>
                    <a:schemeClr val="bg1"/>
                  </a:solidFill>
                </a:rPr>
                <a:t>is</a:t>
              </a:r>
              <a:r>
                <a:rPr lang="es-ES" dirty="0" smtClean="0">
                  <a:solidFill>
                    <a:schemeClr val="bg1"/>
                  </a:solidFill>
                </a:rPr>
                <a:t> a </a:t>
              </a:r>
              <a:r>
                <a:rPr lang="es-ES" dirty="0" err="1" smtClean="0">
                  <a:solidFill>
                    <a:schemeClr val="bg1"/>
                  </a:solidFill>
                </a:rPr>
                <a:t>valid</a:t>
              </a:r>
              <a:r>
                <a:rPr lang="es-ES" dirty="0" smtClean="0">
                  <a:solidFill>
                    <a:schemeClr val="bg1"/>
                  </a:solidFill>
                </a:rPr>
                <a:t> QRS </a:t>
              </a:r>
              <a:r>
                <a:rPr lang="es-ES" dirty="0" err="1" smtClean="0">
                  <a:solidFill>
                    <a:schemeClr val="bg1"/>
                  </a:solidFill>
                </a:rPr>
                <a:t>complex</a:t>
              </a:r>
              <a:r>
                <a:rPr lang="es-ES" dirty="0" smtClean="0">
                  <a:solidFill>
                    <a:schemeClr val="bg1"/>
                  </a:solidFill>
                </a:rPr>
                <a:t> o a T wave</a:t>
              </a:r>
            </a:p>
          </p:txBody>
        </p:sp>
        <p:sp>
          <p:nvSpPr>
            <p:cNvPr id="41" name="40 Flecha derecha"/>
            <p:cNvSpPr/>
            <p:nvPr/>
          </p:nvSpPr>
          <p:spPr>
            <a:xfrm>
              <a:off x="4481500" y="5698981"/>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aphicFrame>
          <p:nvGraphicFramePr>
            <p:cNvPr id="49" name="48 Objeto"/>
            <p:cNvGraphicFramePr>
              <a:graphicFrameLocks noChangeAspect="1"/>
            </p:cNvGraphicFramePr>
            <p:nvPr>
              <p:extLst>
                <p:ext uri="{D42A27DB-BD31-4B8C-83A1-F6EECF244321}">
                  <p14:modId xmlns:p14="http://schemas.microsoft.com/office/powerpoint/2010/main" val="101629193"/>
                </p:ext>
              </p:extLst>
            </p:nvPr>
          </p:nvGraphicFramePr>
          <p:xfrm>
            <a:off x="4260850" y="6375400"/>
            <a:ext cx="3937000" cy="442913"/>
          </p:xfrm>
          <a:graphic>
            <a:graphicData uri="http://schemas.openxmlformats.org/presentationml/2006/ole">
              <mc:AlternateContent xmlns:mc="http://schemas.openxmlformats.org/markup-compatibility/2006">
                <mc:Choice xmlns:v="urn:schemas-microsoft-com:vml" Requires="v">
                  <p:oleObj spid="_x0000_s5209" name="Equation" r:id="rId6" imgW="3187440" imgH="342720" progId="Equation.DSMT4">
                    <p:embed/>
                  </p:oleObj>
                </mc:Choice>
                <mc:Fallback>
                  <p:oleObj name="Equation" r:id="rId6" imgW="3187440" imgH="342720" progId="Equation.DSMT4">
                    <p:embed/>
                    <p:pic>
                      <p:nvPicPr>
                        <p:cNvPr id="0" name=""/>
                        <p:cNvPicPr>
                          <a:picLocks noChangeAspect="1" noChangeArrowheads="1"/>
                        </p:cNvPicPr>
                        <p:nvPr/>
                      </p:nvPicPr>
                      <p:blipFill>
                        <a:blip r:embed="rId7"/>
                        <a:srcRect/>
                        <a:stretch>
                          <a:fillRect/>
                        </a:stretch>
                      </p:blipFill>
                      <p:spPr bwMode="auto">
                        <a:xfrm>
                          <a:off x="4260850" y="6375400"/>
                          <a:ext cx="3937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 name="17 Grupo"/>
          <p:cNvGrpSpPr/>
          <p:nvPr/>
        </p:nvGrpSpPr>
        <p:grpSpPr>
          <a:xfrm>
            <a:off x="4750148" y="4312746"/>
            <a:ext cx="4412969" cy="1941218"/>
            <a:chOff x="4750148" y="4312746"/>
            <a:chExt cx="4412969" cy="1941218"/>
          </a:xfrm>
        </p:grpSpPr>
        <p:sp>
          <p:nvSpPr>
            <p:cNvPr id="46" name="45 Flecha derecha"/>
            <p:cNvSpPr/>
            <p:nvPr/>
          </p:nvSpPr>
          <p:spPr>
            <a:xfrm>
              <a:off x="6640293" y="5698981"/>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46 CuadroTexto"/>
            <p:cNvSpPr txBox="1"/>
            <p:nvPr/>
          </p:nvSpPr>
          <p:spPr>
            <a:xfrm>
              <a:off x="6982382" y="5330634"/>
              <a:ext cx="1637818" cy="923330"/>
            </a:xfrm>
            <a:prstGeom prst="rect">
              <a:avLst/>
            </a:prstGeom>
            <a:solidFill>
              <a:srgbClr val="006600"/>
            </a:solidFill>
          </p:spPr>
          <p:txBody>
            <a:bodyPr wrap="square" rtlCol="0">
              <a:spAutoFit/>
            </a:bodyPr>
            <a:lstStyle/>
            <a:p>
              <a:pPr algn="ctr"/>
              <a:r>
                <a:rPr lang="es-ES" dirty="0" err="1" smtClean="0">
                  <a:solidFill>
                    <a:schemeClr val="bg1"/>
                  </a:solidFill>
                </a:rPr>
                <a:t>Actualize</a:t>
              </a:r>
              <a:r>
                <a:rPr lang="es-ES" dirty="0" smtClean="0">
                  <a:solidFill>
                    <a:schemeClr val="bg1"/>
                  </a:solidFill>
                </a:rPr>
                <a:t> </a:t>
              </a:r>
              <a:r>
                <a:rPr lang="es-ES" dirty="0" err="1" smtClean="0">
                  <a:solidFill>
                    <a:schemeClr val="bg1"/>
                  </a:solidFill>
                </a:rPr>
                <a:t>average</a:t>
              </a:r>
              <a:r>
                <a:rPr lang="es-ES" dirty="0" smtClean="0">
                  <a:solidFill>
                    <a:schemeClr val="bg1"/>
                  </a:solidFill>
                </a:rPr>
                <a:t> RR </a:t>
              </a:r>
              <a:r>
                <a:rPr lang="es-ES" dirty="0" err="1" smtClean="0">
                  <a:solidFill>
                    <a:schemeClr val="bg1"/>
                  </a:solidFill>
                </a:rPr>
                <a:t>interval</a:t>
              </a:r>
              <a:endParaRPr lang="es-ES" dirty="0" smtClean="0">
                <a:solidFill>
                  <a:schemeClr val="bg1"/>
                </a:solidFill>
              </a:endParaRPr>
            </a:p>
          </p:txBody>
        </p:sp>
        <p:graphicFrame>
          <p:nvGraphicFramePr>
            <p:cNvPr id="48" name="47 Objeto"/>
            <p:cNvGraphicFramePr>
              <a:graphicFrameLocks noChangeAspect="1"/>
            </p:cNvGraphicFramePr>
            <p:nvPr>
              <p:extLst>
                <p:ext uri="{D42A27DB-BD31-4B8C-83A1-F6EECF244321}">
                  <p14:modId xmlns:p14="http://schemas.microsoft.com/office/powerpoint/2010/main" val="872278927"/>
                </p:ext>
              </p:extLst>
            </p:nvPr>
          </p:nvGraphicFramePr>
          <p:xfrm>
            <a:off x="5996055" y="4336383"/>
            <a:ext cx="3167062" cy="800100"/>
          </p:xfrm>
          <a:graphic>
            <a:graphicData uri="http://schemas.openxmlformats.org/presentationml/2006/ole">
              <mc:AlternateContent xmlns:mc="http://schemas.openxmlformats.org/markup-compatibility/2006">
                <mc:Choice xmlns:v="urn:schemas-microsoft-com:vml" Requires="v">
                  <p:oleObj spid="_x0000_s5210" name="Equation" r:id="rId8" imgW="2565360" imgH="622080" progId="Equation.DSMT4">
                    <p:embed/>
                  </p:oleObj>
                </mc:Choice>
                <mc:Fallback>
                  <p:oleObj name="Equation" r:id="rId8" imgW="2565360" imgH="622080" progId="Equation.DSMT4">
                    <p:embed/>
                    <p:pic>
                      <p:nvPicPr>
                        <p:cNvPr id="0" name=""/>
                        <p:cNvPicPr>
                          <a:picLocks noChangeAspect="1" noChangeArrowheads="1"/>
                        </p:cNvPicPr>
                        <p:nvPr/>
                      </p:nvPicPr>
                      <p:blipFill>
                        <a:blip r:embed="rId9"/>
                        <a:srcRect/>
                        <a:stretch>
                          <a:fillRect/>
                        </a:stretch>
                      </p:blipFill>
                      <p:spPr bwMode="auto">
                        <a:xfrm>
                          <a:off x="5996055" y="4336383"/>
                          <a:ext cx="31670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10 CuadroTexto"/>
            <p:cNvSpPr txBox="1"/>
            <p:nvPr/>
          </p:nvSpPr>
          <p:spPr>
            <a:xfrm>
              <a:off x="4861251" y="4605227"/>
              <a:ext cx="1061509" cy="276999"/>
            </a:xfrm>
            <a:prstGeom prst="rect">
              <a:avLst/>
            </a:prstGeom>
            <a:noFill/>
          </p:spPr>
          <p:txBody>
            <a:bodyPr wrap="none" rtlCol="0">
              <a:spAutoFit/>
            </a:bodyPr>
            <a:lstStyle/>
            <a:p>
              <a:r>
                <a:rPr lang="es-ES" sz="1200" dirty="0" smtClean="0"/>
                <a:t>Regular beat</a:t>
              </a:r>
              <a:endParaRPr lang="es-ES" sz="1200" dirty="0"/>
            </a:p>
          </p:txBody>
        </p:sp>
        <p:sp>
          <p:nvSpPr>
            <p:cNvPr id="53" name="52 CuadroTexto"/>
            <p:cNvSpPr txBox="1"/>
            <p:nvPr/>
          </p:nvSpPr>
          <p:spPr>
            <a:xfrm>
              <a:off x="4750148" y="4312746"/>
              <a:ext cx="1334020" cy="276999"/>
            </a:xfrm>
            <a:prstGeom prst="rect">
              <a:avLst/>
            </a:prstGeom>
            <a:noFill/>
          </p:spPr>
          <p:txBody>
            <a:bodyPr wrap="none" rtlCol="0">
              <a:spAutoFit/>
            </a:bodyPr>
            <a:lstStyle/>
            <a:p>
              <a:r>
                <a:rPr lang="es-ES" sz="1200" dirty="0" err="1" smtClean="0"/>
                <a:t>Sudden</a:t>
              </a:r>
              <a:r>
                <a:rPr lang="es-ES" sz="1200" dirty="0" smtClean="0"/>
                <a:t> </a:t>
              </a:r>
              <a:r>
                <a:rPr lang="es-ES" sz="1200" dirty="0" err="1" smtClean="0"/>
                <a:t>changes</a:t>
              </a:r>
              <a:endParaRPr lang="es-ES" sz="1200" dirty="0"/>
            </a:p>
          </p:txBody>
        </p:sp>
      </p:grpSp>
      <p:sp>
        <p:nvSpPr>
          <p:cNvPr id="64" name="63 Rectángulo"/>
          <p:cNvSpPr/>
          <p:nvPr/>
        </p:nvSpPr>
        <p:spPr>
          <a:xfrm>
            <a:off x="85436" y="2503460"/>
            <a:ext cx="5821618" cy="3960440"/>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65 Rectángulo"/>
          <p:cNvSpPr/>
          <p:nvPr/>
        </p:nvSpPr>
        <p:spPr>
          <a:xfrm>
            <a:off x="5885451" y="4221086"/>
            <a:ext cx="3108956" cy="2232250"/>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 name="12 Grupo"/>
          <p:cNvGrpSpPr/>
          <p:nvPr/>
        </p:nvGrpSpPr>
        <p:grpSpPr>
          <a:xfrm>
            <a:off x="107504" y="4418476"/>
            <a:ext cx="4292619" cy="2195294"/>
            <a:chOff x="107504" y="4418476"/>
            <a:chExt cx="4292619" cy="2195294"/>
          </a:xfrm>
        </p:grpSpPr>
        <p:grpSp>
          <p:nvGrpSpPr>
            <p:cNvPr id="8" name="7 Grupo"/>
            <p:cNvGrpSpPr/>
            <p:nvPr/>
          </p:nvGrpSpPr>
          <p:grpSpPr>
            <a:xfrm>
              <a:off x="2555776" y="5131262"/>
              <a:ext cx="1643010" cy="1346019"/>
              <a:chOff x="2555776" y="5072638"/>
              <a:chExt cx="1643010" cy="1346019"/>
            </a:xfrm>
          </p:grpSpPr>
          <p:sp>
            <p:nvSpPr>
              <p:cNvPr id="37" name="36 Decisión"/>
              <p:cNvSpPr/>
              <p:nvPr/>
            </p:nvSpPr>
            <p:spPr>
              <a:xfrm>
                <a:off x="2555776" y="5072638"/>
                <a:ext cx="1643010" cy="1346019"/>
              </a:xfrm>
              <a:prstGeom prst="flowChartDecision">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37 CuadroTexto"/>
              <p:cNvSpPr txBox="1"/>
              <p:nvPr/>
            </p:nvSpPr>
            <p:spPr>
              <a:xfrm>
                <a:off x="2843808" y="5399569"/>
                <a:ext cx="1221887" cy="553998"/>
              </a:xfrm>
              <a:prstGeom prst="rect">
                <a:avLst/>
              </a:prstGeom>
              <a:noFill/>
            </p:spPr>
            <p:txBody>
              <a:bodyPr wrap="square" lIns="0" tIns="0" rIns="0" bIns="0" rtlCol="0">
                <a:spAutoFit/>
              </a:bodyPr>
              <a:lstStyle/>
              <a:p>
                <a:pPr algn="ctr"/>
                <a:r>
                  <a:rPr lang="es-ES" dirty="0" smtClean="0">
                    <a:solidFill>
                      <a:schemeClr val="bg1"/>
                    </a:solidFill>
                  </a:rPr>
                  <a:t>RR</a:t>
                </a:r>
                <a:r>
                  <a:rPr lang="es-ES" dirty="0" smtClean="0">
                    <a:solidFill>
                      <a:schemeClr val="bg1"/>
                    </a:solidFill>
                    <a:sym typeface="Symbol"/>
                  </a:rPr>
                  <a:t>[200, </a:t>
                </a:r>
                <a:r>
                  <a:rPr lang="es-ES" dirty="0" smtClean="0">
                    <a:solidFill>
                      <a:schemeClr val="bg1"/>
                    </a:solidFill>
                  </a:rPr>
                  <a:t>360 ms]?</a:t>
                </a:r>
              </a:p>
            </p:txBody>
          </p:sp>
        </p:grpSp>
        <p:sp>
          <p:nvSpPr>
            <p:cNvPr id="40" name="39 Flecha derecha"/>
            <p:cNvSpPr/>
            <p:nvPr/>
          </p:nvSpPr>
          <p:spPr>
            <a:xfrm rot="18878773" flipH="1">
              <a:off x="3508175" y="4693561"/>
              <a:ext cx="797914" cy="24774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42 CuadroTexto"/>
            <p:cNvSpPr txBox="1"/>
            <p:nvPr/>
          </p:nvSpPr>
          <p:spPr>
            <a:xfrm>
              <a:off x="3997449" y="4814588"/>
              <a:ext cx="402674" cy="369332"/>
            </a:xfrm>
            <a:prstGeom prst="rect">
              <a:avLst/>
            </a:prstGeom>
            <a:noFill/>
          </p:spPr>
          <p:txBody>
            <a:bodyPr wrap="none" rtlCol="0">
              <a:spAutoFit/>
            </a:bodyPr>
            <a:lstStyle/>
            <a:p>
              <a:r>
                <a:rPr lang="es-ES" dirty="0" smtClean="0"/>
                <a:t>SI</a:t>
              </a:r>
              <a:endParaRPr lang="es-ES" dirty="0"/>
            </a:p>
          </p:txBody>
        </p:sp>
        <p:sp>
          <p:nvSpPr>
            <p:cNvPr id="44" name="43 Flecha doblada hacia arriba"/>
            <p:cNvSpPr/>
            <p:nvPr/>
          </p:nvSpPr>
          <p:spPr>
            <a:xfrm rot="5400000">
              <a:off x="1507603" y="5205493"/>
              <a:ext cx="399424" cy="904823"/>
            </a:xfrm>
            <a:prstGeom prst="ben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5 Imagen"/>
            <p:cNvPicPr>
              <a:picLocks noChangeAspect="1"/>
            </p:cNvPicPr>
            <p:nvPr/>
          </p:nvPicPr>
          <p:blipFill rotWithShape="1">
            <a:blip r:embed="rId10">
              <a:extLst>
                <a:ext uri="{28A0092B-C50C-407E-A947-70E740481C1C}">
                  <a14:useLocalDpi xmlns:a14="http://schemas.microsoft.com/office/drawing/2010/main" val="0"/>
                </a:ext>
              </a:extLst>
            </a:blip>
            <a:srcRect r="7752"/>
            <a:stretch/>
          </p:blipFill>
          <p:spPr>
            <a:xfrm>
              <a:off x="107504" y="5857617"/>
              <a:ext cx="2294800" cy="756153"/>
            </a:xfrm>
            <a:prstGeom prst="rect">
              <a:avLst/>
            </a:prstGeom>
          </p:spPr>
        </p:pic>
      </p:grpSp>
      <p:grpSp>
        <p:nvGrpSpPr>
          <p:cNvPr id="33" name="32 Grupo"/>
          <p:cNvGrpSpPr/>
          <p:nvPr/>
        </p:nvGrpSpPr>
        <p:grpSpPr>
          <a:xfrm>
            <a:off x="85436" y="2485932"/>
            <a:ext cx="8951060" cy="3991349"/>
            <a:chOff x="85436" y="2485932"/>
            <a:chExt cx="8951060" cy="3991349"/>
          </a:xfrm>
        </p:grpSpPr>
        <p:cxnSp>
          <p:nvCxnSpPr>
            <p:cNvPr id="14" name="13 Conector recto"/>
            <p:cNvCxnSpPr/>
            <p:nvPr/>
          </p:nvCxnSpPr>
          <p:spPr>
            <a:xfrm flipV="1">
              <a:off x="97487" y="2485932"/>
              <a:ext cx="5825273" cy="348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flipV="1">
              <a:off x="97487" y="6453336"/>
              <a:ext cx="8939009" cy="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85436" y="2489413"/>
              <a:ext cx="12051" cy="398786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9016010" y="4221088"/>
              <a:ext cx="0" cy="22322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5907054" y="2489413"/>
              <a:ext cx="0" cy="173167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5922760" y="4221088"/>
              <a:ext cx="30932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aphicFrame>
        <p:nvGraphicFramePr>
          <p:cNvPr id="89" name="88 Objeto"/>
          <p:cNvGraphicFramePr>
            <a:graphicFrameLocks noChangeAspect="1"/>
          </p:cNvGraphicFramePr>
          <p:nvPr>
            <p:extLst>
              <p:ext uri="{D42A27DB-BD31-4B8C-83A1-F6EECF244321}">
                <p14:modId xmlns:p14="http://schemas.microsoft.com/office/powerpoint/2010/main" val="3512655376"/>
              </p:ext>
            </p:extLst>
          </p:nvPr>
        </p:nvGraphicFramePr>
        <p:xfrm>
          <a:off x="314517" y="5192135"/>
          <a:ext cx="2227263" cy="195262"/>
        </p:xfrm>
        <a:graphic>
          <a:graphicData uri="http://schemas.openxmlformats.org/presentationml/2006/ole">
            <mc:AlternateContent xmlns:mc="http://schemas.openxmlformats.org/markup-compatibility/2006">
              <mc:Choice xmlns:v="urn:schemas-microsoft-com:vml" Requires="v">
                <p:oleObj spid="_x0000_s5211" name="Equation" r:id="rId11" imgW="1803240" imgH="152280" progId="Equation.DSMT4">
                  <p:embed/>
                </p:oleObj>
              </mc:Choice>
              <mc:Fallback>
                <p:oleObj name="Equation" r:id="rId11" imgW="1803240" imgH="152280" progId="Equation.DSMT4">
                  <p:embed/>
                  <p:pic>
                    <p:nvPicPr>
                      <p:cNvPr id="0" name=""/>
                      <p:cNvPicPr>
                        <a:picLocks noChangeAspect="1" noChangeArrowheads="1"/>
                      </p:cNvPicPr>
                      <p:nvPr/>
                    </p:nvPicPr>
                    <p:blipFill>
                      <a:blip r:embed="rId12"/>
                      <a:srcRect/>
                      <a:stretch>
                        <a:fillRect/>
                      </a:stretch>
                    </p:blipFill>
                    <p:spPr bwMode="auto">
                      <a:xfrm>
                        <a:off x="314517" y="5192135"/>
                        <a:ext cx="2227263"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 name="89 CuadroTexto"/>
          <p:cNvSpPr txBox="1"/>
          <p:nvPr/>
        </p:nvSpPr>
        <p:spPr>
          <a:xfrm>
            <a:off x="85436" y="4462555"/>
            <a:ext cx="3568826" cy="738664"/>
          </a:xfrm>
          <a:prstGeom prst="rect">
            <a:avLst/>
          </a:prstGeom>
          <a:noFill/>
        </p:spPr>
        <p:txBody>
          <a:bodyPr wrap="square" rtlCol="0">
            <a:spAutoFit/>
          </a:bodyPr>
          <a:lstStyle/>
          <a:p>
            <a:r>
              <a:rPr lang="es-ES" sz="1400" dirty="0" smtClean="0"/>
              <a:t>- </a:t>
            </a:r>
            <a:r>
              <a:rPr lang="es-ES" sz="1400" dirty="0" err="1" smtClean="0"/>
              <a:t>For</a:t>
            </a:r>
            <a:r>
              <a:rPr lang="es-ES" sz="1400" dirty="0" smtClean="0"/>
              <a:t> </a:t>
            </a:r>
            <a:r>
              <a:rPr lang="es-ES" sz="1400" dirty="0" err="1" smtClean="0"/>
              <a:t>both</a:t>
            </a:r>
            <a:r>
              <a:rPr lang="es-ES" sz="1400" dirty="0" smtClean="0"/>
              <a:t> band </a:t>
            </a:r>
            <a:r>
              <a:rPr lang="es-ES" sz="1400" dirty="0" err="1" smtClean="0"/>
              <a:t>pass</a:t>
            </a:r>
            <a:r>
              <a:rPr lang="es-ES" sz="1400" dirty="0" smtClean="0"/>
              <a:t> </a:t>
            </a:r>
            <a:r>
              <a:rPr lang="es-ES" sz="1400" dirty="0" err="1" smtClean="0"/>
              <a:t>filtered</a:t>
            </a:r>
            <a:r>
              <a:rPr lang="es-ES" sz="1400" dirty="0" smtClean="0"/>
              <a:t> </a:t>
            </a:r>
            <a:r>
              <a:rPr lang="es-ES" sz="1400" dirty="0" err="1" smtClean="0"/>
              <a:t>signal</a:t>
            </a:r>
            <a:r>
              <a:rPr lang="es-ES" sz="1400" dirty="0" smtClean="0"/>
              <a:t> and </a:t>
            </a:r>
            <a:r>
              <a:rPr lang="es-ES" sz="1400" dirty="0" err="1" smtClean="0"/>
              <a:t>integrated</a:t>
            </a:r>
            <a:r>
              <a:rPr lang="es-ES" sz="1400" dirty="0" smtClean="0"/>
              <a:t> </a:t>
            </a:r>
            <a:r>
              <a:rPr lang="es-ES" sz="1400" dirty="0" err="1" smtClean="0"/>
              <a:t>signal</a:t>
            </a:r>
            <a:endParaRPr lang="es-ES" sz="1400" dirty="0" smtClean="0"/>
          </a:p>
          <a:p>
            <a:r>
              <a:rPr lang="es-ES" sz="1400" dirty="0" smtClean="0"/>
              <a:t>- QRS </a:t>
            </a:r>
            <a:r>
              <a:rPr lang="es-ES" sz="1400" dirty="0" err="1" smtClean="0"/>
              <a:t>complex</a:t>
            </a:r>
            <a:r>
              <a:rPr lang="es-ES" sz="1400" dirty="0" smtClean="0"/>
              <a:t> </a:t>
            </a:r>
            <a:r>
              <a:rPr lang="es-ES" sz="1400" dirty="0" err="1" smtClean="0"/>
              <a:t>using</a:t>
            </a:r>
            <a:r>
              <a:rPr lang="es-ES" sz="1400" dirty="0" smtClean="0"/>
              <a:t> </a:t>
            </a:r>
            <a:r>
              <a:rPr lang="es-ES" sz="1400" dirty="0" err="1" smtClean="0"/>
              <a:t>the</a:t>
            </a:r>
            <a:r>
              <a:rPr lang="es-ES" sz="1400" dirty="0" smtClean="0"/>
              <a:t> </a:t>
            </a:r>
            <a:r>
              <a:rPr lang="es-ES" sz="1400" dirty="0" err="1" smtClean="0"/>
              <a:t>second</a:t>
            </a:r>
            <a:r>
              <a:rPr lang="es-ES" sz="1400" dirty="0" smtClean="0"/>
              <a:t> </a:t>
            </a:r>
            <a:r>
              <a:rPr lang="es-ES" sz="1400" dirty="0" err="1" smtClean="0"/>
              <a:t>threshold</a:t>
            </a:r>
            <a:endParaRPr lang="es-ES" sz="1400" dirty="0" smtClean="0"/>
          </a:p>
        </p:txBody>
      </p:sp>
      <p:grpSp>
        <p:nvGrpSpPr>
          <p:cNvPr id="91" name="90 Grupo"/>
          <p:cNvGrpSpPr/>
          <p:nvPr/>
        </p:nvGrpSpPr>
        <p:grpSpPr>
          <a:xfrm>
            <a:off x="3275856" y="2485931"/>
            <a:ext cx="2466731" cy="2007647"/>
            <a:chOff x="3440323" y="2457714"/>
            <a:chExt cx="2466731" cy="2007647"/>
          </a:xfrm>
        </p:grpSpPr>
        <p:sp>
          <p:nvSpPr>
            <p:cNvPr id="92" name="91 Decisión"/>
            <p:cNvSpPr/>
            <p:nvPr/>
          </p:nvSpPr>
          <p:spPr>
            <a:xfrm>
              <a:off x="3440323" y="2457714"/>
              <a:ext cx="2466731" cy="2007647"/>
            </a:xfrm>
            <a:prstGeom prst="flowChartDecision">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92 CuadroTexto"/>
            <p:cNvSpPr txBox="1"/>
            <p:nvPr/>
          </p:nvSpPr>
          <p:spPr>
            <a:xfrm>
              <a:off x="3746721" y="2919874"/>
              <a:ext cx="1789405" cy="1200329"/>
            </a:xfrm>
            <a:prstGeom prst="rect">
              <a:avLst/>
            </a:prstGeom>
            <a:noFill/>
          </p:spPr>
          <p:txBody>
            <a:bodyPr wrap="square" rtlCol="0">
              <a:spAutoFit/>
            </a:bodyPr>
            <a:lstStyle/>
            <a:p>
              <a:pPr algn="ctr"/>
              <a:r>
                <a:rPr lang="es-ES" dirty="0" smtClean="0">
                  <a:solidFill>
                    <a:schemeClr val="bg1"/>
                  </a:solidFill>
                </a:rPr>
                <a:t>¿QRS in </a:t>
              </a:r>
              <a:r>
                <a:rPr lang="es-ES" dirty="0" err="1" smtClean="0">
                  <a:solidFill>
                    <a:schemeClr val="bg1"/>
                  </a:solidFill>
                </a:rPr>
                <a:t>the</a:t>
              </a:r>
              <a:r>
                <a:rPr lang="es-ES" dirty="0" smtClean="0">
                  <a:solidFill>
                    <a:schemeClr val="bg1"/>
                  </a:solidFill>
                </a:rPr>
                <a:t> time 1.66 of </a:t>
              </a:r>
              <a:r>
                <a:rPr lang="es-ES" dirty="0" err="1" smtClean="0">
                  <a:solidFill>
                    <a:schemeClr val="bg1"/>
                  </a:solidFill>
                </a:rPr>
                <a:t>average</a:t>
              </a:r>
              <a:r>
                <a:rPr lang="es-ES" dirty="0" smtClean="0">
                  <a:solidFill>
                    <a:schemeClr val="bg1"/>
                  </a:solidFill>
                </a:rPr>
                <a:t> RR </a:t>
              </a:r>
              <a:r>
                <a:rPr lang="es-ES" dirty="0" err="1" smtClean="0">
                  <a:solidFill>
                    <a:schemeClr val="bg1"/>
                  </a:solidFill>
                </a:rPr>
                <a:t>interval</a:t>
              </a:r>
              <a:r>
                <a:rPr lang="es-ES" dirty="0" smtClean="0">
                  <a:solidFill>
                    <a:schemeClr val="bg1"/>
                  </a:solidFill>
                </a:rPr>
                <a:t>?</a:t>
              </a:r>
            </a:p>
          </p:txBody>
        </p:sp>
      </p:grpSp>
      <p:grpSp>
        <p:nvGrpSpPr>
          <p:cNvPr id="94" name="93 Grupo"/>
          <p:cNvGrpSpPr/>
          <p:nvPr/>
        </p:nvGrpSpPr>
        <p:grpSpPr>
          <a:xfrm>
            <a:off x="251520" y="2532966"/>
            <a:ext cx="2466638" cy="1913577"/>
            <a:chOff x="251520" y="2608217"/>
            <a:chExt cx="2466638" cy="1913577"/>
          </a:xfrm>
        </p:grpSpPr>
        <p:sp>
          <p:nvSpPr>
            <p:cNvPr id="95" name="94 Decisión"/>
            <p:cNvSpPr/>
            <p:nvPr/>
          </p:nvSpPr>
          <p:spPr>
            <a:xfrm>
              <a:off x="251520" y="2608217"/>
              <a:ext cx="2466638" cy="1913577"/>
            </a:xfrm>
            <a:prstGeom prst="flowChartDecision">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95 CuadroTexto"/>
            <p:cNvSpPr txBox="1"/>
            <p:nvPr/>
          </p:nvSpPr>
          <p:spPr>
            <a:xfrm>
              <a:off x="507114" y="3170532"/>
              <a:ext cx="2053142" cy="923330"/>
            </a:xfrm>
            <a:prstGeom prst="rect">
              <a:avLst/>
            </a:prstGeom>
            <a:noFill/>
          </p:spPr>
          <p:txBody>
            <a:bodyPr wrap="square" rtlCol="0">
              <a:spAutoFit/>
            </a:bodyPr>
            <a:lstStyle/>
            <a:p>
              <a:pPr algn="ctr"/>
              <a:r>
                <a:rPr lang="es-ES" dirty="0" smtClean="0">
                  <a:solidFill>
                    <a:schemeClr val="bg1"/>
                  </a:solidFill>
                </a:rPr>
                <a:t>QRS </a:t>
              </a:r>
              <a:r>
                <a:rPr lang="es-ES" dirty="0" err="1" smtClean="0">
                  <a:solidFill>
                    <a:schemeClr val="bg1"/>
                  </a:solidFill>
                </a:rPr>
                <a:t>complex</a:t>
              </a:r>
              <a:r>
                <a:rPr lang="es-ES" dirty="0" smtClean="0">
                  <a:solidFill>
                    <a:schemeClr val="bg1"/>
                  </a:solidFill>
                </a:rPr>
                <a:t> </a:t>
              </a:r>
              <a:r>
                <a:rPr lang="es-ES" dirty="0" err="1" smtClean="0">
                  <a:solidFill>
                    <a:schemeClr val="bg1"/>
                  </a:solidFill>
                </a:rPr>
                <a:t>if</a:t>
              </a:r>
              <a:r>
                <a:rPr lang="es-ES" dirty="0" smtClean="0">
                  <a:solidFill>
                    <a:schemeClr val="bg1"/>
                  </a:solidFill>
                </a:rPr>
                <a:t> </a:t>
              </a:r>
              <a:r>
                <a:rPr lang="es-ES" dirty="0" err="1" smtClean="0">
                  <a:solidFill>
                    <a:schemeClr val="bg1"/>
                  </a:solidFill>
                </a:rPr>
                <a:t>Threshold</a:t>
              </a:r>
              <a:r>
                <a:rPr lang="es-ES" dirty="0" smtClean="0">
                  <a:solidFill>
                    <a:schemeClr val="bg1"/>
                  </a:solidFill>
                </a:rPr>
                <a:t> F2 </a:t>
              </a:r>
              <a:r>
                <a:rPr lang="es-ES" dirty="0" err="1" smtClean="0">
                  <a:solidFill>
                    <a:schemeClr val="bg1"/>
                  </a:solidFill>
                </a:rPr>
                <a:t>is</a:t>
              </a:r>
              <a:r>
                <a:rPr lang="es-ES" dirty="0" smtClean="0">
                  <a:solidFill>
                    <a:schemeClr val="bg1"/>
                  </a:solidFill>
                </a:rPr>
                <a:t> </a:t>
              </a:r>
              <a:r>
                <a:rPr lang="es-ES" dirty="0" err="1" smtClean="0">
                  <a:solidFill>
                    <a:schemeClr val="bg1"/>
                  </a:solidFill>
                </a:rPr>
                <a:t>applied</a:t>
              </a:r>
              <a:r>
                <a:rPr lang="es-ES" dirty="0" smtClean="0">
                  <a:solidFill>
                    <a:schemeClr val="bg1"/>
                  </a:solidFill>
                </a:rPr>
                <a:t>?</a:t>
              </a:r>
            </a:p>
          </p:txBody>
        </p:sp>
      </p:grpSp>
      <p:sp>
        <p:nvSpPr>
          <p:cNvPr id="97" name="96 Flecha derecha"/>
          <p:cNvSpPr/>
          <p:nvPr/>
        </p:nvSpPr>
        <p:spPr>
          <a:xfrm flipH="1">
            <a:off x="2915813" y="3445790"/>
            <a:ext cx="216024" cy="15863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8" name="97 CuadroTexto"/>
          <p:cNvSpPr txBox="1"/>
          <p:nvPr/>
        </p:nvSpPr>
        <p:spPr>
          <a:xfrm>
            <a:off x="2718158" y="3081738"/>
            <a:ext cx="530915" cy="369332"/>
          </a:xfrm>
          <a:prstGeom prst="rect">
            <a:avLst/>
          </a:prstGeom>
          <a:noFill/>
        </p:spPr>
        <p:txBody>
          <a:bodyPr wrap="none" rtlCol="0">
            <a:spAutoFit/>
          </a:bodyPr>
          <a:lstStyle/>
          <a:p>
            <a:r>
              <a:rPr lang="es-ES" dirty="0" smtClean="0"/>
              <a:t>NO</a:t>
            </a:r>
          </a:p>
        </p:txBody>
      </p:sp>
      <p:sp>
        <p:nvSpPr>
          <p:cNvPr id="99" name="98 CuadroTexto"/>
          <p:cNvSpPr txBox="1"/>
          <p:nvPr/>
        </p:nvSpPr>
        <p:spPr>
          <a:xfrm>
            <a:off x="2433768" y="3652683"/>
            <a:ext cx="1534015" cy="830997"/>
          </a:xfrm>
          <a:prstGeom prst="rect">
            <a:avLst/>
          </a:prstGeom>
          <a:noFill/>
        </p:spPr>
        <p:txBody>
          <a:bodyPr wrap="square" rtlCol="0">
            <a:spAutoFit/>
          </a:bodyPr>
          <a:lstStyle/>
          <a:p>
            <a:r>
              <a:rPr lang="es-ES" sz="1600" dirty="0" err="1" smtClean="0"/>
              <a:t>Possible</a:t>
            </a:r>
            <a:r>
              <a:rPr lang="es-ES" sz="1600" dirty="0" smtClean="0"/>
              <a:t> </a:t>
            </a:r>
            <a:r>
              <a:rPr lang="es-ES" sz="1600" dirty="0" err="1" smtClean="0"/>
              <a:t>missed</a:t>
            </a:r>
            <a:r>
              <a:rPr lang="es-ES" sz="1600" dirty="0" smtClean="0"/>
              <a:t> </a:t>
            </a:r>
            <a:r>
              <a:rPr lang="es-ES" sz="1600" dirty="0" err="1" smtClean="0"/>
              <a:t>beats</a:t>
            </a:r>
            <a:endParaRPr lang="es-ES" sz="1600" dirty="0" smtClean="0"/>
          </a:p>
          <a:p>
            <a:endParaRPr lang="es-ES" sz="1600" dirty="0"/>
          </a:p>
        </p:txBody>
      </p:sp>
      <p:cxnSp>
        <p:nvCxnSpPr>
          <p:cNvPr id="100" name="99 Conector recto"/>
          <p:cNvCxnSpPr/>
          <p:nvPr/>
        </p:nvCxnSpPr>
        <p:spPr>
          <a:xfrm flipV="1">
            <a:off x="97487" y="2489413"/>
            <a:ext cx="5746455" cy="1"/>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1" name="100 CuadroTexto"/>
          <p:cNvSpPr txBox="1"/>
          <p:nvPr/>
        </p:nvSpPr>
        <p:spPr>
          <a:xfrm>
            <a:off x="2505980" y="2532966"/>
            <a:ext cx="1633781" cy="369332"/>
          </a:xfrm>
          <a:prstGeom prst="rect">
            <a:avLst/>
          </a:prstGeom>
          <a:noFill/>
        </p:spPr>
        <p:txBody>
          <a:bodyPr wrap="none" rtlCol="0">
            <a:spAutoFit/>
          </a:bodyPr>
          <a:lstStyle/>
          <a:p>
            <a:r>
              <a:rPr lang="es-ES" b="1" dirty="0" err="1" smtClean="0">
                <a:solidFill>
                  <a:srgbClr val="C00000"/>
                </a:solidFill>
              </a:rPr>
              <a:t>Decision</a:t>
            </a:r>
            <a:r>
              <a:rPr lang="es-ES" b="1" dirty="0" smtClean="0">
                <a:solidFill>
                  <a:srgbClr val="C00000"/>
                </a:solidFill>
              </a:rPr>
              <a:t> rule</a:t>
            </a:r>
            <a:endParaRPr lang="es-ES" b="1" dirty="0">
              <a:solidFill>
                <a:srgbClr val="C00000"/>
              </a:solidFill>
            </a:endParaRPr>
          </a:p>
        </p:txBody>
      </p:sp>
    </p:spTree>
    <p:extLst>
      <p:ext uri="{BB962C8B-B14F-4D97-AF65-F5344CB8AC3E}">
        <p14:creationId xmlns:p14="http://schemas.microsoft.com/office/powerpoint/2010/main" val="30096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Claridad">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5289</TotalTime>
  <Words>676</Words>
  <Application>Microsoft Office PowerPoint</Application>
  <PresentationFormat>Presentación en pantalla (4:3)</PresentationFormat>
  <Paragraphs>225</Paragraphs>
  <Slides>11</Slides>
  <Notes>11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11</vt:i4>
      </vt:variant>
    </vt:vector>
  </HeadingPairs>
  <TitlesOfParts>
    <vt:vector size="13" baseType="lpstr">
      <vt:lpstr>Claridad</vt:lpstr>
      <vt:lpstr>Equation</vt:lpstr>
      <vt:lpstr>Práctica 2. Señales electrocardiográficas (ECG) I: Algoritmos de detección de la onda R, obtención del latido promedio, del ritmo cardiaco y su variabilidad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Base de datos</vt:lpstr>
      <vt:lpstr>GRACIAS POR SU ATENCIÓN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YIYAO YE .</cp:lastModifiedBy>
  <cp:revision>266</cp:revision>
  <dcterms:created xsi:type="dcterms:W3CDTF">2014-10-01T13:51:52Z</dcterms:created>
  <dcterms:modified xsi:type="dcterms:W3CDTF">2017-02-07T16:39:07Z</dcterms:modified>
</cp:coreProperties>
</file>