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65" r:id="rId3"/>
    <p:sldId id="567" r:id="rId4"/>
    <p:sldId id="569" r:id="rId5"/>
    <p:sldId id="573" r:id="rId6"/>
    <p:sldId id="575" r:id="rId7"/>
    <p:sldId id="577" r:id="rId8"/>
    <p:sldId id="578" r:id="rId9"/>
    <p:sldId id="612" r:id="rId10"/>
    <p:sldId id="579" r:id="rId11"/>
    <p:sldId id="580" r:id="rId12"/>
    <p:sldId id="582" r:id="rId13"/>
    <p:sldId id="588" r:id="rId14"/>
    <p:sldId id="589" r:id="rId15"/>
    <p:sldId id="583" r:id="rId16"/>
    <p:sldId id="590" r:id="rId17"/>
    <p:sldId id="584" r:id="rId18"/>
    <p:sldId id="591" r:id="rId19"/>
    <p:sldId id="592" r:id="rId20"/>
    <p:sldId id="593" r:id="rId21"/>
    <p:sldId id="587" r:id="rId22"/>
    <p:sldId id="59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1C4AD-44E4-4F73-B8ED-CD92E06EC9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CFF24-D881-4157-9AF9-7BADE8D63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6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ce réservé de l'image des diapositives 1">
            <a:extLst>
              <a:ext uri="{FF2B5EF4-FFF2-40B4-BE49-F238E27FC236}">
                <a16:creationId xmlns:a16="http://schemas.microsoft.com/office/drawing/2014/main" id="{98E5D293-4669-427B-8082-A4618D3DDD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Espace réservé des commentaires 2">
            <a:extLst>
              <a:ext uri="{FF2B5EF4-FFF2-40B4-BE49-F238E27FC236}">
                <a16:creationId xmlns:a16="http://schemas.microsoft.com/office/drawing/2014/main" id="{310639F4-D4D5-45C9-8AEA-E306ED91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13668" name="Espace réservé du numéro de diapositive 3">
            <a:extLst>
              <a:ext uri="{FF2B5EF4-FFF2-40B4-BE49-F238E27FC236}">
                <a16:creationId xmlns:a16="http://schemas.microsoft.com/office/drawing/2014/main" id="{F97E293B-E0C4-4457-BD5E-9EC9154C0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2A09FA-99D1-444A-B2F6-B010A45E0735}" type="slidenum">
              <a:rPr lang="fr-FR" altLang="fr-FR" sz="1300" smtClean="0"/>
              <a:pPr>
                <a:spcBef>
                  <a:spcPct val="0"/>
                </a:spcBef>
              </a:pPr>
              <a:t>7</a:t>
            </a:fld>
            <a:endParaRPr lang="fr-FR" altLang="fr-FR" sz="1300"/>
          </a:p>
        </p:txBody>
      </p:sp>
    </p:spTree>
    <p:extLst>
      <p:ext uri="{BB962C8B-B14F-4D97-AF65-F5344CB8AC3E}">
        <p14:creationId xmlns:p14="http://schemas.microsoft.com/office/powerpoint/2010/main" val="337101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530C-831F-4574-A57A-3D615E83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DF7B8A-A81C-4E80-A7BA-B6DBBA55D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CD1BA-FDA2-49A6-B165-E6DC8D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D0044-E827-49B2-9432-30B05A2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B0245-B8C3-430B-84AB-0C2B46C0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3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B9AB3-93C2-4632-B4CF-D45B1EDF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B4E10-071D-4035-BC4F-D63DC4C5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921AD9-2354-4892-9FAE-06364F1A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1CC61-6E6D-456E-9919-C7E6BA4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CD007-443A-46A6-B2C8-4FB1218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DC4386-68BD-4E23-A22C-1E8F7D341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9676F1-F479-42AD-A2CC-99D236A6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2D728-B426-4F9A-A861-D402CAA7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00C2E-ADBF-4D7A-8209-1223E06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F69AC-CF4D-4B25-AC54-A8872AD7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2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8644D-4A97-455D-A7DC-FCD75AF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707AB-8C1B-4143-B5B5-F2363960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5BF9-A0B4-404F-98FA-C00A8341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1EF9B-D4FB-4276-B1D0-94B29C8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9CC7C2-CD21-450D-973F-8300E2EB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6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3FD-1A95-4F1A-A3AC-49D2AE8B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E388A-979C-41F6-8A59-D736590A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42A9D-D97F-4A6C-8008-F30D1FD0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4809-4B4C-4AA2-8066-2A2A626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92D35-507D-49FB-866D-F01A271E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0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ADEEA-D363-4FE1-A267-4DD0819E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513FB-9223-47C3-BA4C-13CB59CEE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5D0F5B-9A7C-47CE-A965-0FBA77E0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14AAD-DB79-4C72-B1AE-FDFC8A9C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F6F54-2BA0-4921-9E08-35877AF6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8F289-0AEF-466B-A030-4186E91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6E07A-F094-449F-BF3C-BE04B527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F0205-A32F-49F6-A3B6-5EE0D08D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3ABC4D-B563-4B4C-8718-6415C35D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9DDD7D-3030-4DC7-A322-4A31FE4F3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89A8A-3DB2-4178-B26B-83616D31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588642-A25F-430E-B591-F2A4AF8B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6480FA-9BE2-475C-A97F-40120455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CD9D9-922B-4F31-848C-F45F3940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6250A-B96B-404A-B90C-4BBAB2B0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E58EE-A58C-4AA0-9BCD-BE32BA7B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ECEF5D-A336-46E4-B96C-9EE2B79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E51A82-DD14-403E-B140-E7AD50E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BE2140-7CE8-4AE6-98B9-A1156170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735B37-8129-4D9E-93AF-532FD51C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AA25C-8E4F-4E5F-835A-6CB6021D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DC94E-6449-45F8-ACD6-87BC1D9B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553C0-CCA6-4488-B295-B64EEC0B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63B90B-55D6-4AD2-B239-D7219518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DA327-DCB8-4315-84A7-266AA7B6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FEC9D-9E10-40FA-A559-7B70870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C1D1-059B-448D-BF60-6286A296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6B0BB-AAC0-46EE-9D5B-6EC03B8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71093A-8967-419C-8B6D-702CEE434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27F664-0739-427F-A745-B5BEAB0C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1B395-232A-43E5-BF63-EE4791F6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61DE07-26D4-4695-AECD-1AFEBC29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57B081-45B6-4DF8-AF1F-E40C7F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F19C78-C637-4EA8-BD23-7A39560B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D78A7-409A-4D84-93B1-7CECADCF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5C0DF-6B01-4FE0-A8F4-3F58CA72B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459F-48B6-498F-9C45-D915BDE83BB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024DD3-728B-427A-8B8C-11A65770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F1E01-C647-4023-93D7-A875EBCD1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AF99-36F3-4EDA-92B0-F3AEA48F1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2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D5B6B60-1694-4BF9-AD9C-F7B2BA2389F0}"/>
              </a:ext>
            </a:extLst>
          </p:cNvPr>
          <p:cNvSpPr txBox="1"/>
          <p:nvPr/>
        </p:nvSpPr>
        <p:spPr>
          <a:xfrm>
            <a:off x="2732837" y="429207"/>
            <a:ext cx="583232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/>
              <a:t>Lentilles / constructions diverses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A0C1D-34F1-49FA-9BC5-8B459E591E8C}"/>
              </a:ext>
            </a:extLst>
          </p:cNvPr>
          <p:cNvSpPr txBox="1"/>
          <p:nvPr/>
        </p:nvSpPr>
        <p:spPr>
          <a:xfrm>
            <a:off x="265367" y="1426463"/>
            <a:ext cx="1155751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1. Construire l'image par une lentille mince, d'un objet étendu AB (segment de droite perpendiculaire à l'axe principal de la lentille). On étudiera tous les cas : lentille convergente et lentille divergente, objet réel à gauche du foyer objet </a:t>
            </a:r>
            <a:r>
              <a:rPr lang="fr-FR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(lentille convergente),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 réel à droite du foyer objet </a:t>
            </a:r>
            <a:r>
              <a:rPr lang="fr-FR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(lentille convergente),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 le foyer objet, objet virtuel, objet à l'infini ... Choisir une focale de 3cm que la lentille soit divergente ou convergente.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51677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598B438-F8E3-4267-935E-29B3D3336068}"/>
              </a:ext>
            </a:extLst>
          </p:cNvPr>
          <p:cNvSpPr txBox="1"/>
          <p:nvPr/>
        </p:nvSpPr>
        <p:spPr>
          <a:xfrm>
            <a:off x="302004" y="897621"/>
            <a:ext cx="1169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1. Prédire la position et la taille de l'image à l'aide de la relation de conjugaison et de l'expression du grandissement.</a:t>
            </a:r>
            <a:endParaRPr lang="fr-FR" sz="2400" b="1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48490-9B88-441F-8EA9-76DDA7C3C064}"/>
              </a:ext>
            </a:extLst>
          </p:cNvPr>
          <p:cNvSpPr txBox="1"/>
          <p:nvPr/>
        </p:nvSpPr>
        <p:spPr>
          <a:xfrm>
            <a:off x="2525085" y="85258"/>
            <a:ext cx="66860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Lentilles divergentes / Objet réel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D69A96D-8331-4983-843E-2086DF4C5CAC}"/>
                  </a:ext>
                </a:extLst>
              </p:cNvPr>
              <p:cNvSpPr txBox="1"/>
              <p:nvPr/>
            </p:nvSpPr>
            <p:spPr>
              <a:xfrm>
                <a:off x="2030132" y="1933661"/>
                <a:ext cx="2508379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D69A96D-8331-4983-843E-2086DF4C5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32" y="1933661"/>
                <a:ext cx="2508379" cy="5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C64657E-0CE6-431A-A59B-863D56D4F008}"/>
                  </a:ext>
                </a:extLst>
              </p:cNvPr>
              <p:cNvSpPr txBox="1"/>
              <p:nvPr/>
            </p:nvSpPr>
            <p:spPr>
              <a:xfrm>
                <a:off x="6762926" y="1943448"/>
                <a:ext cx="2533707" cy="550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𝑶𝑨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𝑶𝑨</m:t>
                              </m:r>
                            </m:e>
                          </m:acc>
                        </m:den>
                      </m:f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C64657E-0CE6-431A-A59B-863D56D4F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26" y="1943448"/>
                <a:ext cx="2533707" cy="550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FD4BCB-A760-4583-A528-C8952F7B3665}"/>
                  </a:ext>
                </a:extLst>
              </p:cNvPr>
              <p:cNvSpPr txBox="1"/>
              <p:nvPr/>
            </p:nvSpPr>
            <p:spPr>
              <a:xfrm>
                <a:off x="4977467" y="2657911"/>
                <a:ext cx="1572930" cy="58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FD4BCB-A760-4583-A528-C8952F7B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67" y="2657911"/>
                <a:ext cx="1572930" cy="587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6523B266-945C-46F5-A5DE-5E247076987C}"/>
              </a:ext>
            </a:extLst>
          </p:cNvPr>
          <p:cNvSpPr txBox="1"/>
          <p:nvPr/>
        </p:nvSpPr>
        <p:spPr>
          <a:xfrm>
            <a:off x="5461233" y="20636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37354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/>
              <p:nvPr/>
            </p:nvSpPr>
            <p:spPr>
              <a:xfrm>
                <a:off x="205883" y="944101"/>
                <a:ext cx="1875513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Objet réel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&lt; 0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3" y="944101"/>
                <a:ext cx="1875513" cy="369909"/>
              </a:xfrm>
              <a:prstGeom prst="rect">
                <a:avLst/>
              </a:prstGeom>
              <a:blipFill>
                <a:blip r:embed="rId2"/>
                <a:stretch>
                  <a:fillRect l="-2932" t="-8197" r="-1954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4993" y="207194"/>
            <a:ext cx="241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Lentille divergente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/>
              <p:nvPr/>
            </p:nvSpPr>
            <p:spPr>
              <a:xfrm>
                <a:off x="315951" y="2440391"/>
                <a:ext cx="2131353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Objet virtuel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&gt; 0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1" y="2440391"/>
                <a:ext cx="2131353" cy="369909"/>
              </a:xfrm>
              <a:prstGeom prst="rect">
                <a:avLst/>
              </a:prstGeom>
              <a:blipFill>
                <a:blip r:embed="rId3"/>
                <a:stretch>
                  <a:fillRect l="-2579" t="-6557" r="-1433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47304" y="207194"/>
                <a:ext cx="2883931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𝑂𝐹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-3 cm 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+ 3 cm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04" y="207194"/>
                <a:ext cx="2883931" cy="390941"/>
              </a:xfrm>
              <a:prstGeom prst="rect">
                <a:avLst/>
              </a:prstGeom>
              <a:blipFill>
                <a:blip r:embed="rId5"/>
                <a:stretch>
                  <a:fillRect t="-3125" r="-6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/>
            </p:nvGraphicFramePr>
            <p:xfrm>
              <a:off x="2263266" y="704816"/>
              <a:ext cx="9771469" cy="13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5300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659030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567672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859007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210460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68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Quelque soit la position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b="1" dirty="0"/>
                            <a:t>image virtuelle droite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à l’infinie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600" dirty="0">
                              <a:sym typeface="Symbol" panose="05050102010706020507" pitchFamily="18" charset="2"/>
                            </a:rPr>
                            <a:t>image sur le foyer image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b="1" dirty="0"/>
                            <a:t>image virtuelle droite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6737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1260667"/>
                  </p:ext>
                </p:extLst>
              </p:nvPr>
            </p:nvGraphicFramePr>
            <p:xfrm>
              <a:off x="2263266" y="704816"/>
              <a:ext cx="9771469" cy="13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5300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659030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567672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859007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210460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684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13" t="-885" r="-563636" b="-10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64591" t="-885" r="-260700" b="-10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7213" t="-885" r="-119672" b="-10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b="1" dirty="0" smtClean="0"/>
                            <a:t>image virtuelle </a:t>
                          </a:r>
                          <a:r>
                            <a:rPr lang="fr-FR" b="1" dirty="0" smtClean="0"/>
                            <a:t>droite</a:t>
                          </a:r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13" t="-100885" r="-563636" b="-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600" dirty="0" smtClean="0">
                              <a:sym typeface="Symbol" panose="05050102010706020507" pitchFamily="18" charset="2"/>
                            </a:rPr>
                            <a:t>image sur le foyer </a:t>
                          </a:r>
                          <a:r>
                            <a:rPr lang="fr-FR" altLang="fr-FR" sz="1600" dirty="0" smtClean="0">
                              <a:sym typeface="Symbol" panose="05050102010706020507" pitchFamily="18" charset="2"/>
                            </a:rPr>
                            <a:t>image</a:t>
                          </a:r>
                          <a:endParaRPr lang="fr-FR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7213" t="-100885" r="-119672" b="-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b="1" dirty="0" smtClean="0"/>
                            <a:t>image </a:t>
                          </a:r>
                          <a:r>
                            <a:rPr lang="fr-FR" b="1" dirty="0" smtClean="0"/>
                            <a:t>virtuelle </a:t>
                          </a:r>
                          <a:r>
                            <a:rPr lang="fr-FR" b="1" dirty="0" smtClean="0"/>
                            <a:t>droite</a:t>
                          </a:r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67374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au 17"/>
              <p:cNvGraphicFramePr>
                <a:graphicFrameLocks noGrp="1"/>
              </p:cNvGraphicFramePr>
              <p:nvPr/>
            </p:nvGraphicFramePr>
            <p:xfrm>
              <a:off x="2131353" y="2960336"/>
              <a:ext cx="9907872" cy="3688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5894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696147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589556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884958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241317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548788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𝑂𝐹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&gt; 2</a:t>
                          </a:r>
                          <a:r>
                            <a:rPr lang="fr-FR" sz="1600" b="0" dirty="0">
                              <a:sym typeface="Symbol" panose="05050102010706020507" pitchFamily="18" charset="2"/>
                            </a:rPr>
                            <a:t>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sz="1600" b="0" dirty="0">
                              <a:sym typeface="Symbol" panose="05050102010706020507" pitchFamily="18" charset="2"/>
                            </a:rPr>
                            <a:t>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/>
                            <a:t>image virtuelle inversée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635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0" i="1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fr-FR" sz="1600" b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fr-FR" sz="1600" b="0" dirty="0" smtClean="0"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sz="1600" b="0" dirty="0"/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7258316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entre</m:t>
                              </m:r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1600" b="0" dirty="0" smtClean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fr-FR" sz="1600" b="0" dirty="0" smtClean="0"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et</a:t>
                          </a:r>
                          <a:r>
                            <a:rPr lang="fr-FR" sz="1600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>
                              <a:sym typeface="Symbol" panose="05050102010706020507" pitchFamily="18" charset="2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6071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1600" b="0" dirty="0"/>
                        </a:p>
                        <a:p>
                          <a:pPr algn="ctr"/>
                          <a:endParaRPr lang="fr-FR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>
                            <a:buFont typeface="Symbol" panose="05050102010706020507" pitchFamily="18" charset="2"/>
                            <a:buChar char="g"/>
                          </a:pPr>
                          <a:r>
                            <a:rPr lang="fr-FR" altLang="fr-FR" sz="1600" b="0" dirty="0">
                              <a:sym typeface="Symbol" panose="05050102010706020507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sz="1600" b="0" dirty="0"/>
                            <a:t> </a:t>
                          </a:r>
                        </a:p>
                        <a:p>
                          <a:pPr marL="0" indent="0" algn="ctr">
                            <a:buFont typeface="Symbol" panose="05050102010706020507" pitchFamily="18" charset="2"/>
                            <a:buNone/>
                          </a:pPr>
                          <a:r>
                            <a:rPr lang="fr-FR" sz="1600" b="0" i="1" dirty="0"/>
                            <a:t>grossissement pour une loupe</a:t>
                          </a:r>
                        </a:p>
                        <a:p>
                          <a:pPr algn="ctr"/>
                          <a:r>
                            <a:rPr lang="fr-FR" sz="1600" b="0" i="1" dirty="0"/>
                            <a:t> (G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600" b="0" i="1" baseline="-250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fr-FR" sz="1600" b="0" i="1" dirty="0"/>
                            <a:t> ) au lieu du grandissement</a:t>
                          </a:r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réelle droite à l’infini</a:t>
                          </a:r>
                        </a:p>
                        <a:p>
                          <a:pPr algn="ctr"/>
                          <a:r>
                            <a:rPr lang="fr-FR" dirty="0"/>
                            <a:t>effet loupe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0045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b="0" dirty="0"/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réelle droite </a:t>
                          </a:r>
                        </a:p>
                        <a:p>
                          <a:pPr algn="ctr"/>
                          <a:r>
                            <a:rPr lang="fr-FR" dirty="0"/>
                            <a:t>effet loupe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au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140135"/>
                  </p:ext>
                </p:extLst>
              </p:nvPr>
            </p:nvGraphicFramePr>
            <p:xfrm>
              <a:off x="2131353" y="2960336"/>
              <a:ext cx="9907872" cy="3688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5894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696147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589556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884958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241317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548788">
                    <a:tc row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8" t="-373" r="-564898" b="-132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530" t="-1111" r="-212415" b="-5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63985" t="-1111" r="-260536" b="-5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7443" t="-1111" r="-120065" b="-59111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 smtClean="0"/>
                            <a:t>image virtuelle inversée</a:t>
                          </a:r>
                          <a:endParaRPr lang="fr-FR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635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530" t="-102247" r="-212415" b="-4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63985" t="-102247" r="-260536" b="-4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7443" t="-102247" r="-120065" b="-49775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7258316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530" t="-202247" r="-212415" b="-3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63985" t="-202247" r="-260536" b="-3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7443" t="-202247" r="-120065" b="-39775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607157"/>
                      </a:ext>
                    </a:extLst>
                  </a:tr>
                  <a:tr h="141973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8" t="-115451" r="-564898" b="-51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63985" t="-115451" r="-260536" b="-51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7443" t="-115451" r="-120065" b="-51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image </a:t>
                          </a:r>
                          <a:r>
                            <a:rPr lang="fr-FR" b="1" dirty="0" smtClean="0"/>
                            <a:t>réelle droite à </a:t>
                          </a:r>
                          <a:r>
                            <a:rPr lang="fr-FR" b="1" dirty="0" smtClean="0"/>
                            <a:t>l’infini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effet loupe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00452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8" t="-478095" r="-56489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63985" t="-478095" r="-2605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7443" t="-478095" r="-12006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image </a:t>
                          </a:r>
                          <a:r>
                            <a:rPr lang="fr-FR" b="1" dirty="0" smtClean="0"/>
                            <a:t>réelle droite </a:t>
                          </a:r>
                          <a:endParaRPr lang="fr-FR" b="1" dirty="0" smtClean="0"/>
                        </a:p>
                        <a:p>
                          <a:pPr algn="ctr"/>
                          <a:r>
                            <a:rPr lang="fr-FR" dirty="0" smtClean="0"/>
                            <a:t>effet loupe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0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0024B4F-97B8-4F7B-9322-95BADE07E403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C2259-CEFA-4835-847B-CF7B2E198273}"/>
              </a:ext>
            </a:extLst>
          </p:cNvPr>
          <p:cNvSpPr txBox="1"/>
          <p:nvPr/>
        </p:nvSpPr>
        <p:spPr>
          <a:xfrm>
            <a:off x="327171" y="901699"/>
            <a:ext cx="1156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suppose dans tout l'exercice que la lumière se propage de la gauche vers la droite. Soit une lentille mince convergente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distante focale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- 2 cm et de centre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Un objet AB de hauteur 3 cm est placé à l'abscisse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-4 cm ; A est situé sur l'axe optique. La lentille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donne de AB une image A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D8B74C-E61F-4110-B657-F65ADD25A1C7}"/>
              </a:ext>
            </a:extLst>
          </p:cNvPr>
          <p:cNvSpPr txBox="1"/>
          <p:nvPr/>
        </p:nvSpPr>
        <p:spPr>
          <a:xfrm>
            <a:off x="455279" y="2155787"/>
            <a:ext cx="1110718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 1.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Donner la relation de conjugaison qui s'applique dans le cas d'une lentille mince.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C2FF2AF-3079-477C-93E0-498B10D651DD}"/>
                  </a:ext>
                </a:extLst>
              </p:cNvPr>
              <p:cNvSpPr txBox="1"/>
              <p:nvPr/>
            </p:nvSpPr>
            <p:spPr>
              <a:xfrm>
                <a:off x="3987669" y="3744979"/>
                <a:ext cx="3995517" cy="734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′1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C2FF2AF-3079-477C-93E0-498B10D6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69" y="3744979"/>
                <a:ext cx="3995517" cy="734047"/>
              </a:xfrm>
              <a:prstGeom prst="rect">
                <a:avLst/>
              </a:prstGeom>
              <a:blipFill>
                <a:blip r:embed="rId2"/>
                <a:stretch>
                  <a:fillRect b="-82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0024B4F-97B8-4F7B-9322-95BADE07E403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C2259-CEFA-4835-847B-CF7B2E198273}"/>
              </a:ext>
            </a:extLst>
          </p:cNvPr>
          <p:cNvSpPr txBox="1"/>
          <p:nvPr/>
        </p:nvSpPr>
        <p:spPr>
          <a:xfrm>
            <a:off x="192947" y="1094646"/>
            <a:ext cx="1156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suppose dans tout l'exercice que la lumière se propage de la gauche vers la droite. Soit une lentille mince convergente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distante focale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- 2 cm et de centre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Un objet AB de hauteur 3 cm est placé à l'abscisse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-4 cm ; A est situé sur l'axe optique. La lentille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donne de AB une image A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4A6A54-DF64-4BE7-B408-EFF5810557D6}"/>
              </a:ext>
            </a:extLst>
          </p:cNvPr>
          <p:cNvSpPr txBox="1"/>
          <p:nvPr/>
        </p:nvSpPr>
        <p:spPr>
          <a:xfrm>
            <a:off x="387292" y="2125472"/>
            <a:ext cx="1098347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 2. </a:t>
            </a:r>
            <a:r>
              <a:rPr lang="fr-FR" sz="2400" b="1" i="1" dirty="0"/>
              <a:t>On cherche la position de l'image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/>
              <a:t>. Pour ce faire, calculer la distance algébrique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/>
              <a:t> . Quelle est la nature de l'image obtenue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2A2EAB4-FE7A-4436-97DD-D271E28A8EE2}"/>
                  </a:ext>
                </a:extLst>
              </p:cNvPr>
              <p:cNvSpPr txBox="1"/>
              <p:nvPr/>
            </p:nvSpPr>
            <p:spPr>
              <a:xfrm>
                <a:off x="4474231" y="3744979"/>
                <a:ext cx="3121047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0,04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,02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2A2EAB4-FE7A-4436-97DD-D271E28A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31" y="3744979"/>
                <a:ext cx="3121047" cy="732958"/>
              </a:xfrm>
              <a:prstGeom prst="rect">
                <a:avLst/>
              </a:prstGeom>
              <a:blipFill>
                <a:blip r:embed="rId2"/>
                <a:stretch>
                  <a:fillRect b="-49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A2ED9C8C-3858-4B20-A62B-4B759F47E9B0}"/>
              </a:ext>
            </a:extLst>
          </p:cNvPr>
          <p:cNvGrpSpPr/>
          <p:nvPr/>
        </p:nvGrpSpPr>
        <p:grpSpPr>
          <a:xfrm>
            <a:off x="3452171" y="4560110"/>
            <a:ext cx="5711307" cy="1329232"/>
            <a:chOff x="3452171" y="4560110"/>
            <a:chExt cx="5711307" cy="1329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B94E167-3C17-4858-B326-E320DE0E6EC0}"/>
                    </a:ext>
                  </a:extLst>
                </p:cNvPr>
                <p:cNvSpPr txBox="1"/>
                <p:nvPr/>
              </p:nvSpPr>
              <p:spPr>
                <a:xfrm>
                  <a:off x="3452171" y="4560110"/>
                  <a:ext cx="5711307" cy="7059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=50−25=25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𝑠𝑜𝑖𝑡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=0,04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B94E167-3C17-4858-B326-E320DE0E6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171" y="4560110"/>
                  <a:ext cx="5711307" cy="705962"/>
                </a:xfrm>
                <a:prstGeom prst="rect">
                  <a:avLst/>
                </a:prstGeom>
                <a:blipFill>
                  <a:blip r:embed="rId3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F54CDB9-8DBF-4A02-B52F-DF0B5CD5B9CC}"/>
                </a:ext>
              </a:extLst>
            </p:cNvPr>
            <p:cNvSpPr txBox="1"/>
            <p:nvPr/>
          </p:nvSpPr>
          <p:spPr>
            <a:xfrm>
              <a:off x="4983061" y="5427677"/>
              <a:ext cx="172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Image réelle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8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0024B4F-97B8-4F7B-9322-95BADE07E403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C2259-CEFA-4835-847B-CF7B2E198273}"/>
              </a:ext>
            </a:extLst>
          </p:cNvPr>
          <p:cNvSpPr txBox="1"/>
          <p:nvPr/>
        </p:nvSpPr>
        <p:spPr>
          <a:xfrm>
            <a:off x="192947" y="1094646"/>
            <a:ext cx="1156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suppose dans tout l'exercice que la lumière se propage de la gauche vers la droite. Soit une lentille mince convergente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distante focale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- 2 cm et de centre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Un objet AB de hauteur 3 cm est placé à l'abscisse O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-4 cm ; A est situé sur l'axe optique. La lentille L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donne de AB une image A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47FBD-A373-403B-A9BD-9C9FCB308C41}"/>
              </a:ext>
            </a:extLst>
          </p:cNvPr>
          <p:cNvSpPr txBox="1"/>
          <p:nvPr/>
        </p:nvSpPr>
        <p:spPr>
          <a:xfrm>
            <a:off x="604008" y="2158767"/>
            <a:ext cx="1055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/>
              <a:t>Question 3. Déterminer le grandissement transversal et en déduire la taille de l'image. L'image est-elle droite ou renversée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3AEB828-6B2A-452B-BB6E-DD7B801E5A75}"/>
                  </a:ext>
                </a:extLst>
              </p:cNvPr>
              <p:cNvSpPr txBox="1"/>
              <p:nvPr/>
            </p:nvSpPr>
            <p:spPr>
              <a:xfrm>
                <a:off x="4012732" y="3756870"/>
                <a:ext cx="3706784" cy="562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0,04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−0,04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3AEB828-6B2A-452B-BB6E-DD7B801E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32" y="3756870"/>
                <a:ext cx="3706784" cy="562975"/>
              </a:xfrm>
              <a:prstGeom prst="rect">
                <a:avLst/>
              </a:prstGeom>
              <a:blipFill>
                <a:blip r:embed="rId2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EA0FAB59-E260-49B5-A131-106901B2AB01}"/>
              </a:ext>
            </a:extLst>
          </p:cNvPr>
          <p:cNvGrpSpPr/>
          <p:nvPr/>
        </p:nvGrpSpPr>
        <p:grpSpPr>
          <a:xfrm>
            <a:off x="4404219" y="4798503"/>
            <a:ext cx="2949334" cy="1141174"/>
            <a:chOff x="4404219" y="4798503"/>
            <a:chExt cx="2949334" cy="114117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D502603-188E-4C42-AF2B-DEBA046154BB}"/>
                </a:ext>
              </a:extLst>
            </p:cNvPr>
            <p:cNvSpPr txBox="1"/>
            <p:nvPr/>
          </p:nvSpPr>
          <p:spPr>
            <a:xfrm>
              <a:off x="4731391" y="5478012"/>
              <a:ext cx="2066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Image inversée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645A419-2A0A-479F-9530-1734B7901EC4}"/>
                    </a:ext>
                  </a:extLst>
                </p:cNvPr>
                <p:cNvSpPr txBox="1"/>
                <p:nvPr/>
              </p:nvSpPr>
              <p:spPr>
                <a:xfrm>
                  <a:off x="4404219" y="4798503"/>
                  <a:ext cx="2949334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a14:m>
                  <a:r>
                    <a:rPr lang="fr-FR" sz="2400" dirty="0"/>
                    <a:t> =</a:t>
                  </a:r>
                  <a:r>
                    <a:rPr lang="fr-FR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a14:m>
                  <a:r>
                    <a:rPr lang="fr-FR" sz="2400" dirty="0"/>
                    <a:t> = -3 cm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645A419-2A0A-479F-9530-1734B7901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19" y="4798503"/>
                  <a:ext cx="2949334" cy="462434"/>
                </a:xfrm>
                <a:prstGeom prst="rect">
                  <a:avLst/>
                </a:prstGeom>
                <a:blipFill>
                  <a:blip r:embed="rId3"/>
                  <a:stretch>
                    <a:fillRect l="-413" t="-10526" r="-2479" b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71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AC268C-29BB-46DD-B844-B372D36A86DC}"/>
              </a:ext>
            </a:extLst>
          </p:cNvPr>
          <p:cNvCxnSpPr>
            <a:cxnSpLocks/>
          </p:cNvCxnSpPr>
          <p:nvPr/>
        </p:nvCxnSpPr>
        <p:spPr>
          <a:xfrm flipV="1">
            <a:off x="2181138" y="3886964"/>
            <a:ext cx="9672507" cy="1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0E2C633-A545-4E58-87B9-DFB47D1FA7E6}"/>
              </a:ext>
            </a:extLst>
          </p:cNvPr>
          <p:cNvCxnSpPr/>
          <p:nvPr/>
        </p:nvCxnSpPr>
        <p:spPr>
          <a:xfrm>
            <a:off x="4093829" y="2991029"/>
            <a:ext cx="0" cy="1879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9E82227-E139-43B2-B707-542CA7C9C0FD}"/>
              </a:ext>
            </a:extLst>
          </p:cNvPr>
          <p:cNvCxnSpPr/>
          <p:nvPr/>
        </p:nvCxnSpPr>
        <p:spPr>
          <a:xfrm>
            <a:off x="3221865" y="385361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8A981AF-5C4B-4FCE-9861-00FA59DC5E03}"/>
              </a:ext>
            </a:extLst>
          </p:cNvPr>
          <p:cNvCxnSpPr>
            <a:cxnSpLocks/>
          </p:cNvCxnSpPr>
          <p:nvPr/>
        </p:nvCxnSpPr>
        <p:spPr>
          <a:xfrm>
            <a:off x="2377317" y="3229723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E835B88-3080-4B27-8B65-EF6C942FB0DC}"/>
              </a:ext>
            </a:extLst>
          </p:cNvPr>
          <p:cNvCxnSpPr/>
          <p:nvPr/>
        </p:nvCxnSpPr>
        <p:spPr>
          <a:xfrm>
            <a:off x="4958592" y="384726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BF81721-F6A2-4CB4-984C-B0B2AD0A547C}"/>
              </a:ext>
            </a:extLst>
          </p:cNvPr>
          <p:cNvSpPr txBox="1"/>
          <p:nvPr/>
        </p:nvSpPr>
        <p:spPr>
          <a:xfrm>
            <a:off x="4034615" y="37535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</a:t>
            </a:r>
            <a:r>
              <a:rPr lang="fr-FR" sz="1200" baseline="-25000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B4B55E-9F37-45EA-8554-992A013F141E}"/>
              </a:ext>
            </a:extLst>
          </p:cNvPr>
          <p:cNvSpPr txBox="1"/>
          <p:nvPr/>
        </p:nvSpPr>
        <p:spPr>
          <a:xfrm>
            <a:off x="5796755" y="361071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</a:t>
            </a:r>
            <a:r>
              <a:rPr lang="fr-FR" sz="1200" baseline="-25000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E2E9193-0677-4F37-B95A-153EC94B2E4E}"/>
              </a:ext>
            </a:extLst>
          </p:cNvPr>
          <p:cNvSpPr txBox="1"/>
          <p:nvPr/>
        </p:nvSpPr>
        <p:spPr>
          <a:xfrm>
            <a:off x="2248677" y="385835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</a:t>
            </a:r>
            <a:endParaRPr lang="fr-FR" sz="1200" baseline="-250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E2ABAC-3F0E-45C0-8DD9-670D0D4C0F76}"/>
              </a:ext>
            </a:extLst>
          </p:cNvPr>
          <p:cNvSpPr txBox="1"/>
          <p:nvPr/>
        </p:nvSpPr>
        <p:spPr>
          <a:xfrm>
            <a:off x="4863296" y="3686909"/>
            <a:ext cx="3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F’</a:t>
            </a:r>
            <a:r>
              <a:rPr lang="fr-FR" sz="1200" baseline="-25000" dirty="0"/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CBE916-C41C-4E50-82FB-07835B1437E7}"/>
              </a:ext>
            </a:extLst>
          </p:cNvPr>
          <p:cNvGrpSpPr/>
          <p:nvPr/>
        </p:nvGrpSpPr>
        <p:grpSpPr>
          <a:xfrm>
            <a:off x="2377317" y="3229723"/>
            <a:ext cx="3857583" cy="1640440"/>
            <a:chOff x="2377317" y="3229723"/>
            <a:chExt cx="3857583" cy="164044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94BBAB36-D3DA-46D1-9A44-4E1EE3FFFEF1}"/>
                </a:ext>
              </a:extLst>
            </p:cNvPr>
            <p:cNvCxnSpPr/>
            <p:nvPr/>
          </p:nvCxnSpPr>
          <p:spPr>
            <a:xfrm>
              <a:off x="2377317" y="3229723"/>
              <a:ext cx="17165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A8387EC-DB9F-4929-954C-E7E188FE7441}"/>
                </a:ext>
              </a:extLst>
            </p:cNvPr>
            <p:cNvCxnSpPr/>
            <p:nvPr/>
          </p:nvCxnSpPr>
          <p:spPr>
            <a:xfrm>
              <a:off x="4093829" y="3229723"/>
              <a:ext cx="2141071" cy="16404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B4514CE-B291-4757-8453-AFF6F21C0809}"/>
              </a:ext>
            </a:extLst>
          </p:cNvPr>
          <p:cNvCxnSpPr/>
          <p:nvPr/>
        </p:nvCxnSpPr>
        <p:spPr>
          <a:xfrm>
            <a:off x="2377317" y="3229723"/>
            <a:ext cx="3667083" cy="14474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CFB7F31-8319-4831-AB68-0AAB2BA7CC58}"/>
              </a:ext>
            </a:extLst>
          </p:cNvPr>
          <p:cNvGrpSpPr/>
          <p:nvPr/>
        </p:nvGrpSpPr>
        <p:grpSpPr>
          <a:xfrm>
            <a:off x="2377317" y="3229723"/>
            <a:ext cx="3548020" cy="1395412"/>
            <a:chOff x="2377317" y="3229723"/>
            <a:chExt cx="3548020" cy="139541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9995E3D-AA94-48CF-BC73-0128015EFD7F}"/>
                </a:ext>
              </a:extLst>
            </p:cNvPr>
            <p:cNvCxnSpPr/>
            <p:nvPr/>
          </p:nvCxnSpPr>
          <p:spPr>
            <a:xfrm flipH="1">
              <a:off x="4093829" y="4625135"/>
              <a:ext cx="183150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14723EE3-572F-43BF-A68E-61E7A7EF698E}"/>
                </a:ext>
              </a:extLst>
            </p:cNvPr>
            <p:cNvCxnSpPr>
              <a:cxnSpLocks/>
            </p:cNvCxnSpPr>
            <p:nvPr/>
          </p:nvCxnSpPr>
          <p:spPr>
            <a:xfrm>
              <a:off x="2377317" y="3229723"/>
              <a:ext cx="1716512" cy="13954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E67D83D-7BE6-4AEB-87FA-4B0DB054C3D2}"/>
              </a:ext>
            </a:extLst>
          </p:cNvPr>
          <p:cNvCxnSpPr/>
          <p:nvPr/>
        </p:nvCxnSpPr>
        <p:spPr>
          <a:xfrm flipV="1">
            <a:off x="5901522" y="3886964"/>
            <a:ext cx="0" cy="73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57C9640-27E5-4D88-AB60-C54FBA5E0F01}"/>
              </a:ext>
            </a:extLst>
          </p:cNvPr>
          <p:cNvSpPr txBox="1"/>
          <p:nvPr/>
        </p:nvSpPr>
        <p:spPr>
          <a:xfrm>
            <a:off x="3120221" y="3696434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</a:t>
            </a:r>
            <a:r>
              <a:rPr lang="fr-FR" sz="1200" baseline="-25000" dirty="0"/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C9F6333-6393-4821-8269-0E50FF09F73D}"/>
              </a:ext>
            </a:extLst>
          </p:cNvPr>
          <p:cNvSpPr txBox="1"/>
          <p:nvPr/>
        </p:nvSpPr>
        <p:spPr>
          <a:xfrm>
            <a:off x="5888195" y="4479391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r>
              <a:rPr lang="fr-FR" sz="1200" baseline="-25000" dirty="0"/>
              <a:t>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AD7741D5-DAE5-47F1-8569-02326F9FACA7}"/>
              </a:ext>
            </a:extLst>
          </p:cNvPr>
          <p:cNvSpPr txBox="1"/>
          <p:nvPr/>
        </p:nvSpPr>
        <p:spPr>
          <a:xfrm>
            <a:off x="2134377" y="30963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endParaRPr lang="fr-FR" sz="1200" baseline="-25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DAFEDB-DD4A-4CC9-BF3D-2016399CA9BF}"/>
              </a:ext>
            </a:extLst>
          </p:cNvPr>
          <p:cNvSpPr txBox="1"/>
          <p:nvPr/>
        </p:nvSpPr>
        <p:spPr>
          <a:xfrm>
            <a:off x="252099" y="876743"/>
            <a:ext cx="113385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4. Construire l'image 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l'objet AB en traçant les trois rayons faisant intervenir le centre optique et les foyers de la lentille.</a:t>
            </a:r>
            <a:endParaRPr lang="fr-FR" sz="2400" b="1" i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11CE5-F6C3-4541-A972-8EFEFA3D0D4E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9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ZoneTexte 114">
            <a:extLst>
              <a:ext uri="{FF2B5EF4-FFF2-40B4-BE49-F238E27FC236}">
                <a16:creationId xmlns:a16="http://schemas.microsoft.com/office/drawing/2014/main" id="{7D9B7647-1B25-4F1D-9D95-58ADA57E6CDA}"/>
              </a:ext>
            </a:extLst>
          </p:cNvPr>
          <p:cNvSpPr txBox="1"/>
          <p:nvPr/>
        </p:nvSpPr>
        <p:spPr>
          <a:xfrm>
            <a:off x="381000" y="915962"/>
            <a:ext cx="115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place à droite de la lentille L</a:t>
            </a:r>
            <a:r>
              <a:rPr lang="fr-FR" baseline="-25000" dirty="0"/>
              <a:t>1</a:t>
            </a:r>
            <a:r>
              <a:rPr lang="fr-FR" dirty="0"/>
              <a:t>, à une distance de 12 cm, une lentille divergente L</a:t>
            </a:r>
            <a:r>
              <a:rPr lang="fr-FR" baseline="-25000" dirty="0"/>
              <a:t>2</a:t>
            </a:r>
            <a:r>
              <a:rPr lang="fr-FR" dirty="0"/>
              <a:t> de distance focale O</a:t>
            </a:r>
            <a:r>
              <a:rPr lang="fr-FR" baseline="-25000" dirty="0"/>
              <a:t>2</a:t>
            </a:r>
            <a:r>
              <a:rPr lang="fr-FR" dirty="0"/>
              <a:t>F’</a:t>
            </a:r>
            <a:r>
              <a:rPr lang="fr-FR" baseline="-25000" dirty="0"/>
              <a:t>2</a:t>
            </a:r>
            <a:r>
              <a:rPr lang="fr-FR" dirty="0"/>
              <a:t> = -4cm, de centre optique O</a:t>
            </a:r>
            <a:r>
              <a:rPr lang="fr-FR" baseline="-25000" dirty="0"/>
              <a:t>2</a:t>
            </a:r>
            <a:r>
              <a:rPr lang="fr-FR" dirty="0"/>
              <a:t>. La lentille L</a:t>
            </a:r>
            <a:r>
              <a:rPr lang="fr-FR" baseline="-25000" dirty="0"/>
              <a:t>2</a:t>
            </a:r>
            <a:r>
              <a:rPr lang="fr-FR" dirty="0"/>
              <a:t> donne de A</a:t>
            </a:r>
            <a:r>
              <a:rPr lang="fr-FR" baseline="-25000" dirty="0"/>
              <a:t>1</a:t>
            </a:r>
            <a:r>
              <a:rPr lang="fr-FR" dirty="0"/>
              <a:t>B</a:t>
            </a:r>
            <a:r>
              <a:rPr lang="fr-FR" baseline="-25000" dirty="0"/>
              <a:t>1</a:t>
            </a:r>
            <a:r>
              <a:rPr lang="fr-FR" dirty="0"/>
              <a:t> une image A</a:t>
            </a:r>
            <a:r>
              <a:rPr lang="fr-FR" baseline="-25000" dirty="0"/>
              <a:t>2</a:t>
            </a:r>
            <a:r>
              <a:rPr lang="fr-FR" dirty="0"/>
              <a:t>B</a:t>
            </a:r>
            <a:r>
              <a:rPr lang="fr-FR" baseline="-25000" dirty="0"/>
              <a:t>2</a:t>
            </a:r>
            <a:r>
              <a:rPr lang="fr-FR" dirty="0"/>
              <a:t>.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C44E94D-A1A8-4164-A29F-00570F6ED157}"/>
              </a:ext>
            </a:extLst>
          </p:cNvPr>
          <p:cNvSpPr txBox="1"/>
          <p:nvPr/>
        </p:nvSpPr>
        <p:spPr>
          <a:xfrm>
            <a:off x="288584" y="1733920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1. Calculer la distance algébrique O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 l'aide de la relation de conjugaison, déterminer la distance algébrique O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En déduire la nature de l'objet 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de l'image A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2400" b="1" i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11CE5-F6C3-4541-A972-8EFEFA3D0D4E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BF66DF1-02D0-438D-B6AE-AE4EBA40D7C7}"/>
                  </a:ext>
                </a:extLst>
              </p:cNvPr>
              <p:cNvSpPr txBox="1"/>
              <p:nvPr/>
            </p:nvSpPr>
            <p:spPr>
              <a:xfrm>
                <a:off x="3409774" y="3343602"/>
                <a:ext cx="495840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sz="2400" dirty="0"/>
                  <a:t> = -12 –(-4) = -8 cm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BF66DF1-02D0-438D-B6AE-AE4EBA40D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4" y="3343602"/>
                <a:ext cx="4958409" cy="462434"/>
              </a:xfrm>
              <a:prstGeom prst="rect">
                <a:avLst/>
              </a:prstGeom>
              <a:blipFill>
                <a:blip r:embed="rId2"/>
                <a:stretch>
                  <a:fillRect l="-246" t="-10526" r="-110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F130888-BF9E-4A6E-B55A-30B5487EE296}"/>
                  </a:ext>
                </a:extLst>
              </p:cNvPr>
              <p:cNvSpPr txBox="1"/>
              <p:nvPr/>
            </p:nvSpPr>
            <p:spPr>
              <a:xfrm>
                <a:off x="3098435" y="3954704"/>
                <a:ext cx="4781565" cy="5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−0,04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fr-FR" sz="2400" dirty="0"/>
                  <a:t>D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F130888-BF9E-4A6E-B55A-30B5487E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35" y="3954704"/>
                <a:ext cx="4781565" cy="551818"/>
              </a:xfrm>
              <a:prstGeom prst="rect">
                <a:avLst/>
              </a:prstGeom>
              <a:blipFill>
                <a:blip r:embed="rId3"/>
                <a:stretch>
                  <a:fillRect t="-3333" r="-2930" b="-1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ADA9F9A-141B-4170-BBBF-4B98EDEDA9E0}"/>
              </a:ext>
            </a:extLst>
          </p:cNvPr>
          <p:cNvGrpSpPr/>
          <p:nvPr/>
        </p:nvGrpSpPr>
        <p:grpSpPr>
          <a:xfrm>
            <a:off x="3527672" y="4744668"/>
            <a:ext cx="4336123" cy="1369741"/>
            <a:chOff x="3527672" y="4744668"/>
            <a:chExt cx="4336123" cy="1369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E243989-8BE6-4309-8ED3-C64A9977BFCC}"/>
                    </a:ext>
                  </a:extLst>
                </p:cNvPr>
                <p:cNvSpPr txBox="1"/>
                <p:nvPr/>
              </p:nvSpPr>
              <p:spPr>
                <a:xfrm>
                  <a:off x="3527672" y="4744668"/>
                  <a:ext cx="4336123" cy="7059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4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+12,5</m:t>
                            </m:r>
                          </m:e>
                        </m:d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=−37,5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E243989-8BE6-4309-8ED3-C64A9977B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672" y="4744668"/>
                  <a:ext cx="4336123" cy="705962"/>
                </a:xfrm>
                <a:prstGeom prst="rect">
                  <a:avLst/>
                </a:prstGeom>
                <a:blipFill>
                  <a:blip r:embed="rId4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3FB9180-663E-40D9-BF44-439CAAD8C4B2}"/>
                    </a:ext>
                  </a:extLst>
                </p:cNvPr>
                <p:cNvSpPr txBox="1"/>
                <p:nvPr/>
              </p:nvSpPr>
              <p:spPr>
                <a:xfrm>
                  <a:off x="4233294" y="5651975"/>
                  <a:ext cx="3589444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a14:m>
                  <a:r>
                    <a:rPr lang="fr-FR" sz="2400" dirty="0">
                      <a:solidFill>
                        <a:schemeClr val="tx1"/>
                      </a:solidFill>
                    </a:rPr>
                    <a:t> = -0,0267 m= -2,7 cm </a:t>
                  </a:r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3FB9180-663E-40D9-BF44-439CAAD8C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294" y="5651975"/>
                  <a:ext cx="3589444" cy="462434"/>
                </a:xfrm>
                <a:prstGeom prst="rect">
                  <a:avLst/>
                </a:prstGeom>
                <a:blipFill>
                  <a:blip r:embed="rId5"/>
                  <a:stretch>
                    <a:fillRect l="-340" t="-10526" r="-1868" b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77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EC5CB09-0FB7-49BD-9FB0-89F71543B942}"/>
              </a:ext>
            </a:extLst>
          </p:cNvPr>
          <p:cNvCxnSpPr>
            <a:cxnSpLocks/>
          </p:cNvCxnSpPr>
          <p:nvPr/>
        </p:nvCxnSpPr>
        <p:spPr>
          <a:xfrm flipV="1">
            <a:off x="1488836" y="5350209"/>
            <a:ext cx="9672507" cy="1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6BE48FC-E9FC-492F-A153-27DB17BE2E7E}"/>
              </a:ext>
            </a:extLst>
          </p:cNvPr>
          <p:cNvCxnSpPr/>
          <p:nvPr/>
        </p:nvCxnSpPr>
        <p:spPr>
          <a:xfrm>
            <a:off x="3401527" y="4454274"/>
            <a:ext cx="0" cy="1879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69E496-F86F-4948-AB4A-3ACBAE63BA46}"/>
              </a:ext>
            </a:extLst>
          </p:cNvPr>
          <p:cNvCxnSpPr/>
          <p:nvPr/>
        </p:nvCxnSpPr>
        <p:spPr>
          <a:xfrm>
            <a:off x="2529563" y="5316855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5C9EA50-DFF6-483A-BDF1-C414B16BAE35}"/>
              </a:ext>
            </a:extLst>
          </p:cNvPr>
          <p:cNvCxnSpPr>
            <a:cxnSpLocks/>
          </p:cNvCxnSpPr>
          <p:nvPr/>
        </p:nvCxnSpPr>
        <p:spPr>
          <a:xfrm>
            <a:off x="1685015" y="4692968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4AB0E5-CBDF-4AD9-B83A-140D05E2F12E}"/>
              </a:ext>
            </a:extLst>
          </p:cNvPr>
          <p:cNvCxnSpPr/>
          <p:nvPr/>
        </p:nvCxnSpPr>
        <p:spPr>
          <a:xfrm>
            <a:off x="4266290" y="5310505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831EB7D-AE62-416B-A167-728D628115F6}"/>
              </a:ext>
            </a:extLst>
          </p:cNvPr>
          <p:cNvSpPr txBox="1"/>
          <p:nvPr/>
        </p:nvSpPr>
        <p:spPr>
          <a:xfrm>
            <a:off x="3342313" y="52168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</a:t>
            </a:r>
            <a:r>
              <a:rPr lang="fr-FR" sz="1200" baseline="-25000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1A2E53-2EE8-4972-BB4A-728FB8CEC0F5}"/>
              </a:ext>
            </a:extLst>
          </p:cNvPr>
          <p:cNvSpPr txBox="1"/>
          <p:nvPr/>
        </p:nvSpPr>
        <p:spPr>
          <a:xfrm>
            <a:off x="5104453" y="507395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</a:t>
            </a:r>
            <a:r>
              <a:rPr lang="fr-FR" sz="1200" baseline="-250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1158E2-17C1-4F31-A175-0DC3F77CEC3E}"/>
              </a:ext>
            </a:extLst>
          </p:cNvPr>
          <p:cNvSpPr txBox="1"/>
          <p:nvPr/>
        </p:nvSpPr>
        <p:spPr>
          <a:xfrm>
            <a:off x="1556375" y="53216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</a:t>
            </a:r>
            <a:endParaRPr lang="fr-FR" sz="1200" baseline="-25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BEBCD4-80B4-44FA-92C6-EA4E8ABA564F}"/>
              </a:ext>
            </a:extLst>
          </p:cNvPr>
          <p:cNvSpPr txBox="1"/>
          <p:nvPr/>
        </p:nvSpPr>
        <p:spPr>
          <a:xfrm>
            <a:off x="4170994" y="5150154"/>
            <a:ext cx="3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F’</a:t>
            </a:r>
            <a:r>
              <a:rPr lang="fr-FR" sz="1200" baseline="-25000" dirty="0"/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C6C4EA7-DFAB-4637-8C4B-A182EA4785DB}"/>
              </a:ext>
            </a:extLst>
          </p:cNvPr>
          <p:cNvCxnSpPr/>
          <p:nvPr/>
        </p:nvCxnSpPr>
        <p:spPr>
          <a:xfrm>
            <a:off x="6832386" y="5189872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CB4FEF2-0B2C-487E-BC9F-C21409BA5148}"/>
              </a:ext>
            </a:extLst>
          </p:cNvPr>
          <p:cNvCxnSpPr>
            <a:cxnSpLocks/>
          </p:cNvCxnSpPr>
          <p:nvPr/>
        </p:nvCxnSpPr>
        <p:spPr>
          <a:xfrm>
            <a:off x="8547825" y="4454274"/>
            <a:ext cx="0" cy="2110356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41AA06E-644A-471A-A34D-4EC1D2E55F0E}"/>
              </a:ext>
            </a:extLst>
          </p:cNvPr>
          <p:cNvSpPr txBox="1"/>
          <p:nvPr/>
        </p:nvSpPr>
        <p:spPr>
          <a:xfrm>
            <a:off x="6705870" y="4941827"/>
            <a:ext cx="3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F’</a:t>
            </a:r>
            <a:r>
              <a:rPr lang="fr-FR" sz="1200" baseline="-25000" dirty="0"/>
              <a:t>2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5C0FE39-021C-4527-8CF7-373368E97553}"/>
              </a:ext>
            </a:extLst>
          </p:cNvPr>
          <p:cNvCxnSpPr/>
          <p:nvPr/>
        </p:nvCxnSpPr>
        <p:spPr>
          <a:xfrm>
            <a:off x="1685015" y="4692968"/>
            <a:ext cx="1716512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3F42C79-1345-410A-BA0F-C5A0FA8A5252}"/>
              </a:ext>
            </a:extLst>
          </p:cNvPr>
          <p:cNvCxnSpPr/>
          <p:nvPr/>
        </p:nvCxnSpPr>
        <p:spPr>
          <a:xfrm>
            <a:off x="3401527" y="4692968"/>
            <a:ext cx="2141071" cy="164044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806EC13-C619-4EE4-ACDC-E674D752340D}"/>
              </a:ext>
            </a:extLst>
          </p:cNvPr>
          <p:cNvCxnSpPr/>
          <p:nvPr/>
        </p:nvCxnSpPr>
        <p:spPr>
          <a:xfrm>
            <a:off x="1685015" y="4692968"/>
            <a:ext cx="3667083" cy="144749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87C2CD3-DAC4-431F-B915-7E37DDA02D13}"/>
              </a:ext>
            </a:extLst>
          </p:cNvPr>
          <p:cNvCxnSpPr/>
          <p:nvPr/>
        </p:nvCxnSpPr>
        <p:spPr>
          <a:xfrm flipH="1">
            <a:off x="3401527" y="6088380"/>
            <a:ext cx="1831508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BE8F88F-9434-4A0A-A774-0BF058AF5353}"/>
              </a:ext>
            </a:extLst>
          </p:cNvPr>
          <p:cNvCxnSpPr>
            <a:cxnSpLocks/>
          </p:cNvCxnSpPr>
          <p:nvPr/>
        </p:nvCxnSpPr>
        <p:spPr>
          <a:xfrm>
            <a:off x="1685015" y="4692968"/>
            <a:ext cx="1716512" cy="13954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7E5313B-704F-42F9-B2F1-8A4B586CE133}"/>
              </a:ext>
            </a:extLst>
          </p:cNvPr>
          <p:cNvCxnSpPr/>
          <p:nvPr/>
        </p:nvCxnSpPr>
        <p:spPr>
          <a:xfrm flipV="1">
            <a:off x="5209220" y="5350209"/>
            <a:ext cx="0" cy="73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D9649EE-D3D6-410A-B0AD-401AF4B1CD70}"/>
              </a:ext>
            </a:extLst>
          </p:cNvPr>
          <p:cNvCxnSpPr/>
          <p:nvPr/>
        </p:nvCxnSpPr>
        <p:spPr>
          <a:xfrm>
            <a:off x="10261395" y="5175575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4886E57-B755-4B0D-9737-0F56DB386A65}"/>
              </a:ext>
            </a:extLst>
          </p:cNvPr>
          <p:cNvCxnSpPr/>
          <p:nvPr/>
        </p:nvCxnSpPr>
        <p:spPr>
          <a:xfrm>
            <a:off x="5209220" y="6088380"/>
            <a:ext cx="3333156" cy="0"/>
          </a:xfrm>
          <a:prstGeom prst="line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D94494F-495F-4EC2-9677-47A672F653AA}"/>
              </a:ext>
            </a:extLst>
          </p:cNvPr>
          <p:cNvCxnSpPr>
            <a:cxnSpLocks/>
          </p:cNvCxnSpPr>
          <p:nvPr/>
        </p:nvCxnSpPr>
        <p:spPr>
          <a:xfrm>
            <a:off x="6832386" y="5358486"/>
            <a:ext cx="1709990" cy="72989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F5BEBC-4CB8-4157-9289-11FC1C68DC19}"/>
              </a:ext>
            </a:extLst>
          </p:cNvPr>
          <p:cNvCxnSpPr>
            <a:cxnSpLocks/>
          </p:cNvCxnSpPr>
          <p:nvPr/>
        </p:nvCxnSpPr>
        <p:spPr>
          <a:xfrm>
            <a:off x="8542376" y="6088380"/>
            <a:ext cx="1610322" cy="7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B57E2ED-423C-414D-B734-C97B1F1FD3FE}"/>
              </a:ext>
            </a:extLst>
          </p:cNvPr>
          <p:cNvCxnSpPr>
            <a:cxnSpLocks/>
          </p:cNvCxnSpPr>
          <p:nvPr/>
        </p:nvCxnSpPr>
        <p:spPr>
          <a:xfrm flipV="1">
            <a:off x="5209220" y="5605766"/>
            <a:ext cx="3333156" cy="48261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56CB65E-5ECE-4973-9326-3F876C285CDA}"/>
              </a:ext>
            </a:extLst>
          </p:cNvPr>
          <p:cNvCxnSpPr/>
          <p:nvPr/>
        </p:nvCxnSpPr>
        <p:spPr>
          <a:xfrm>
            <a:off x="8542376" y="5591477"/>
            <a:ext cx="2296122" cy="349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F25BF2-C0DB-4463-A34C-54EA3FE0B2F9}"/>
              </a:ext>
            </a:extLst>
          </p:cNvPr>
          <p:cNvCxnSpPr/>
          <p:nvPr/>
        </p:nvCxnSpPr>
        <p:spPr>
          <a:xfrm flipH="1">
            <a:off x="7366637" y="5591477"/>
            <a:ext cx="119002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F8B04EF-E43C-4027-84CD-FCB8E322DEA0}"/>
              </a:ext>
            </a:extLst>
          </p:cNvPr>
          <p:cNvCxnSpPr>
            <a:cxnSpLocks/>
          </p:cNvCxnSpPr>
          <p:nvPr/>
        </p:nvCxnSpPr>
        <p:spPr>
          <a:xfrm>
            <a:off x="7390452" y="5357003"/>
            <a:ext cx="0" cy="24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A7B14CB-85CC-4142-8D17-554FECAD375A}"/>
              </a:ext>
            </a:extLst>
          </p:cNvPr>
          <p:cNvCxnSpPr/>
          <p:nvPr/>
        </p:nvCxnSpPr>
        <p:spPr>
          <a:xfrm flipV="1">
            <a:off x="5209220" y="4941827"/>
            <a:ext cx="5153028" cy="114655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548BA-9BDB-452F-811F-E6F74E2E6E1A}"/>
              </a:ext>
            </a:extLst>
          </p:cNvPr>
          <p:cNvSpPr txBox="1"/>
          <p:nvPr/>
        </p:nvSpPr>
        <p:spPr>
          <a:xfrm>
            <a:off x="7261876" y="507395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</a:t>
            </a:r>
            <a:r>
              <a:rPr lang="fr-FR" sz="1200" baseline="-25000" dirty="0"/>
              <a:t>2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BB1F55C-5C1E-48A8-AE87-70FAFC461FE6}"/>
              </a:ext>
            </a:extLst>
          </p:cNvPr>
          <p:cNvCxnSpPr/>
          <p:nvPr/>
        </p:nvCxnSpPr>
        <p:spPr>
          <a:xfrm flipV="1">
            <a:off x="8542376" y="5364480"/>
            <a:ext cx="1715199" cy="24128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CB2AB65-2206-4D4C-A1DB-3091ADA9D497}"/>
              </a:ext>
            </a:extLst>
          </p:cNvPr>
          <p:cNvSpPr txBox="1"/>
          <p:nvPr/>
        </p:nvSpPr>
        <p:spPr>
          <a:xfrm>
            <a:off x="2427919" y="5159679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</a:t>
            </a:r>
            <a:r>
              <a:rPr lang="fr-FR" sz="1200" baseline="-25000" dirty="0"/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20AB5CF-128E-411F-A892-40DA0D7121AA}"/>
              </a:ext>
            </a:extLst>
          </p:cNvPr>
          <p:cNvSpPr txBox="1"/>
          <p:nvPr/>
        </p:nvSpPr>
        <p:spPr>
          <a:xfrm>
            <a:off x="10239645" y="5075177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</a:t>
            </a:r>
            <a:r>
              <a:rPr lang="fr-FR" sz="1200" baseline="-25000" dirty="0"/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99223D0-FFA1-438C-9A96-E05CA2710920}"/>
              </a:ext>
            </a:extLst>
          </p:cNvPr>
          <p:cNvSpPr txBox="1"/>
          <p:nvPr/>
        </p:nvSpPr>
        <p:spPr>
          <a:xfrm>
            <a:off x="8333413" y="50949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</a:t>
            </a:r>
            <a:r>
              <a:rPr lang="fr-FR" sz="1200" baseline="-25000" dirty="0"/>
              <a:t>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04B0E27-DCBD-4F86-8E68-F92AAD6D459A}"/>
              </a:ext>
            </a:extLst>
          </p:cNvPr>
          <p:cNvSpPr txBox="1"/>
          <p:nvPr/>
        </p:nvSpPr>
        <p:spPr>
          <a:xfrm>
            <a:off x="5081593" y="61178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r>
              <a:rPr lang="fr-FR" sz="1200" baseline="-25000" dirty="0"/>
              <a:t>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3C3634-8543-48A3-A7CC-E0FC3537B145}"/>
              </a:ext>
            </a:extLst>
          </p:cNvPr>
          <p:cNvSpPr txBox="1"/>
          <p:nvPr/>
        </p:nvSpPr>
        <p:spPr>
          <a:xfrm>
            <a:off x="7359973" y="541685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r>
              <a:rPr lang="fr-FR" sz="1200" baseline="-25000" dirty="0"/>
              <a:t>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AE9C2D-283D-4844-8F4A-1DAA0259DFCD}"/>
              </a:ext>
            </a:extLst>
          </p:cNvPr>
          <p:cNvSpPr txBox="1"/>
          <p:nvPr/>
        </p:nvSpPr>
        <p:spPr>
          <a:xfrm>
            <a:off x="1487795" y="459008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endParaRPr lang="fr-FR" sz="1200" baseline="-250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7A365D-381A-42FD-A2CF-0514A2B00AC2}"/>
              </a:ext>
            </a:extLst>
          </p:cNvPr>
          <p:cNvSpPr txBox="1"/>
          <p:nvPr/>
        </p:nvSpPr>
        <p:spPr>
          <a:xfrm>
            <a:off x="502920" y="759132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2. Déterminer le grandissement </a:t>
            </a:r>
            <a:r>
              <a:rPr lang="fr-FR" altLang="fr-FR" sz="2400" b="1" i="1" dirty="0">
                <a:sym typeface="Symbol" panose="05050102010706020507" pitchFamily="18" charset="2"/>
              </a:rPr>
              <a:t>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puis le grandissement total des lentilles L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L</a:t>
            </a:r>
            <a:r>
              <a:rPr lang="fr-FR" sz="2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En déduire la taille de l'image finale de AB.</a:t>
            </a:r>
            <a:endParaRPr lang="fr-FR" sz="2400" b="1" i="1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16603AA-BE47-4048-A398-32C4740F1EEB}"/>
              </a:ext>
            </a:extLst>
          </p:cNvPr>
          <p:cNvSpPr txBox="1"/>
          <p:nvPr/>
        </p:nvSpPr>
        <p:spPr>
          <a:xfrm>
            <a:off x="3699545" y="218113"/>
            <a:ext cx="399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de lentilles minces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459A4F4D-A0D1-44C4-9307-18A2190C9FD2}"/>
                  </a:ext>
                </a:extLst>
              </p:cNvPr>
              <p:cNvSpPr txBox="1"/>
              <p:nvPr/>
            </p:nvSpPr>
            <p:spPr>
              <a:xfrm>
                <a:off x="455796" y="1777066"/>
                <a:ext cx="4221027" cy="562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−0,027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−0,08</m:t>
                        </m:r>
                      </m:den>
                    </m:f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=0,33</m:t>
                    </m:r>
                  </m:oMath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459A4F4D-A0D1-44C4-9307-18A2190C9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6" y="1777066"/>
                <a:ext cx="4221027" cy="562975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6E9652E-8AA0-4386-8959-A79C3F53C6A0}"/>
                  </a:ext>
                </a:extLst>
              </p:cNvPr>
              <p:cNvSpPr txBox="1"/>
              <p:nvPr/>
            </p:nvSpPr>
            <p:spPr>
              <a:xfrm>
                <a:off x="5838738" y="1736518"/>
                <a:ext cx="5177956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=</a:t>
                </a:r>
                <a:r>
                  <a:rPr lang="fr-FR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= 0,33</a:t>
                </a:r>
                <a:r>
                  <a:rPr lang="fr-FR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(</a:t>
                </a:r>
                <a:r>
                  <a:rPr lang="fr-FR" sz="2400" dirty="0">
                    <a:solidFill>
                      <a:schemeClr val="tx1"/>
                    </a:solidFill>
                  </a:rPr>
                  <a:t>-3 cm)= -1 cm</a:t>
                </a: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6E9652E-8AA0-4386-8959-A79C3F53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38" y="1736518"/>
                <a:ext cx="5177956" cy="462434"/>
              </a:xfrm>
              <a:prstGeom prst="rect">
                <a:avLst/>
              </a:prstGeom>
              <a:blipFill>
                <a:blip r:embed="rId3"/>
                <a:stretch>
                  <a:fillRect l="-353" t="-13158" r="-824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076AB7E6-6225-4A3C-B933-098B03E5F852}"/>
              </a:ext>
            </a:extLst>
          </p:cNvPr>
          <p:cNvSpPr txBox="1"/>
          <p:nvPr/>
        </p:nvSpPr>
        <p:spPr>
          <a:xfrm>
            <a:off x="525269" y="2810312"/>
            <a:ext cx="4685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ym typeface="Symbol" panose="05050102010706020507" pitchFamily="18" charset="2"/>
              </a:rPr>
              <a:t>Grandissement totale des lentilles :</a:t>
            </a:r>
          </a:p>
          <a:p>
            <a:endParaRPr lang="fr-FR" sz="2400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BE6C5B8-FE40-49C2-AF51-7FD120F29631}"/>
              </a:ext>
            </a:extLst>
          </p:cNvPr>
          <p:cNvGrpSpPr/>
          <p:nvPr/>
        </p:nvGrpSpPr>
        <p:grpSpPr>
          <a:xfrm>
            <a:off x="2403446" y="2676087"/>
            <a:ext cx="7143044" cy="1199789"/>
            <a:chOff x="2403446" y="2676087"/>
            <a:chExt cx="7143044" cy="119978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EACB380-ED31-4841-A3CA-623C11A91304}"/>
                </a:ext>
              </a:extLst>
            </p:cNvPr>
            <p:cNvSpPr txBox="1"/>
            <p:nvPr/>
          </p:nvSpPr>
          <p:spPr>
            <a:xfrm>
              <a:off x="2403446" y="3414211"/>
              <a:ext cx="6451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400" dirty="0"/>
                <a:t>Image diminuée d’un tiers et inversée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28DA46E0-BAAC-4ACB-B074-DE5CC27C0EE2}"/>
                    </a:ext>
                  </a:extLst>
                </p:cNvPr>
                <p:cNvSpPr txBox="1"/>
                <p:nvPr/>
              </p:nvSpPr>
              <p:spPr>
                <a:xfrm>
                  <a:off x="5557706" y="2676087"/>
                  <a:ext cx="3988784" cy="560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fr-FR" sz="2400" dirty="0">
                      <a:solidFill>
                        <a:schemeClr val="tx1"/>
                      </a:solidFill>
                    </a:rPr>
                    <a:t>-1</a:t>
                  </a:r>
                  <a:r>
                    <a:rPr lang="fr-FR" sz="2400" dirty="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</a:t>
                  </a:r>
                  <a:r>
                    <a:rPr lang="fr-FR" sz="2400" dirty="0">
                      <a:solidFill>
                        <a:schemeClr val="tx1"/>
                      </a:solidFill>
                    </a:rPr>
                    <a:t>0,33 = -0,33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28DA46E0-BAAC-4ACB-B074-DE5CC27C0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706" y="2676087"/>
                  <a:ext cx="3988784" cy="560346"/>
                </a:xfrm>
                <a:prstGeom prst="rect">
                  <a:avLst/>
                </a:prstGeom>
                <a:blipFill>
                  <a:blip r:embed="rId4"/>
                  <a:stretch>
                    <a:fillRect l="-153" r="-3517" b="-184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386F1146-4A54-4D81-B768-C67B741A9216}"/>
              </a:ext>
            </a:extLst>
          </p:cNvPr>
          <p:cNvSpPr txBox="1"/>
          <p:nvPr/>
        </p:nvSpPr>
        <p:spPr>
          <a:xfrm>
            <a:off x="3498978" y="416087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L+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93CC2B-B7AB-475D-89AC-F70610C04F9F}"/>
              </a:ext>
            </a:extLst>
          </p:cNvPr>
          <p:cNvSpPr txBox="1"/>
          <p:nvPr/>
        </p:nvSpPr>
        <p:spPr>
          <a:xfrm>
            <a:off x="8652585" y="416398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L-</a:t>
            </a:r>
          </a:p>
        </p:txBody>
      </p:sp>
    </p:spTree>
    <p:extLst>
      <p:ext uri="{BB962C8B-B14F-4D97-AF65-F5344CB8AC3E}">
        <p14:creationId xmlns:p14="http://schemas.microsoft.com/office/powerpoint/2010/main" val="17602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19C7374-80B8-4444-A13D-C32C0647C46A}"/>
              </a:ext>
            </a:extLst>
          </p:cNvPr>
          <p:cNvSpPr txBox="1"/>
          <p:nvPr/>
        </p:nvSpPr>
        <p:spPr>
          <a:xfrm>
            <a:off x="4438262" y="125652"/>
            <a:ext cx="2449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Dioptre sphérique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53BED0-B57C-4B02-BA00-0A355F89D998}"/>
              </a:ext>
            </a:extLst>
          </p:cNvPr>
          <p:cNvSpPr txBox="1"/>
          <p:nvPr/>
        </p:nvSpPr>
        <p:spPr>
          <a:xfrm>
            <a:off x="236479" y="787969"/>
            <a:ext cx="11483272" cy="458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dioptre sphérique convexe, convergent de 60 D, sépare l’air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fr-FR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1) d’un milieu dont l’indice de réfraction est 1,353. 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796782-9644-4F83-8DC4-F62171FF2E57}"/>
              </a:ext>
            </a:extLst>
          </p:cNvPr>
          <p:cNvSpPr txBox="1"/>
          <p:nvPr/>
        </p:nvSpPr>
        <p:spPr>
          <a:xfrm>
            <a:off x="838824" y="1248435"/>
            <a:ext cx="948291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1. Précisez la position des foyers objet et image de ce dioptre.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EB50706-8CEF-434D-A52D-9B83261DB078}"/>
                  </a:ext>
                </a:extLst>
              </p:cNvPr>
              <p:cNvSpPr txBox="1"/>
              <p:nvPr/>
            </p:nvSpPr>
            <p:spPr>
              <a:xfrm>
                <a:off x="625515" y="2004992"/>
                <a:ext cx="8391208" cy="272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Dioptre sphérique convexe convergent :</a:t>
                </a:r>
                <a:endParaRPr lang="fr-FR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fr-FR" sz="2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fr-FR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&lt; n</a:t>
                </a:r>
                <a:r>
                  <a:rPr lang="fr-FR" sz="2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fr-FR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fr-FR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Sens positif correspond au sens de la lumière (de gauche à droite).</a:t>
                </a:r>
                <a:endParaRPr lang="fr-FR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&gt; 0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̅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(f) &lt; 0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̅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(f’) &gt; 0</a:t>
                </a:r>
                <a:endParaRPr lang="fr-FR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EB50706-8CEF-434D-A52D-9B83261D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5" y="2004992"/>
                <a:ext cx="8391208" cy="2720938"/>
              </a:xfrm>
              <a:prstGeom prst="rect">
                <a:avLst/>
              </a:prstGeom>
              <a:blipFill>
                <a:blip r:embed="rId2"/>
                <a:stretch>
                  <a:fillRect l="-436" r="-2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D7AA661-327B-4ADA-AACA-943ED78F70E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2598" y="2387495"/>
            <a:ext cx="2809240" cy="171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8937C74-C1F3-4E29-94DE-5B7A7DE6B846}"/>
                  </a:ext>
                </a:extLst>
              </p:cNvPr>
              <p:cNvSpPr txBox="1"/>
              <p:nvPr/>
            </p:nvSpPr>
            <p:spPr>
              <a:xfrm>
                <a:off x="584351" y="4213081"/>
                <a:ext cx="7861447" cy="3053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Foyer objet : D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e>
                        </m:acc>
                      </m:den>
                    </m:f>
                  </m:oMath>
                </a14:m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et donc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-1/60 (m) = -0,01666 m</a:t>
                </a:r>
              </a:p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Résultat : -16,7 </a:t>
                </a:r>
                <a:r>
                  <a:rPr lang="fr-FR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mm.</a:t>
                </a:r>
                <a:endParaRPr lang="fr-FR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Foyer image :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den>
                    </m:f>
                  </m:oMath>
                </a14:m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et donc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1,353/60 = 0,02255 m</a:t>
                </a:r>
              </a:p>
              <a:p>
                <a:pPr algn="ctr" hangingPunct="0">
                  <a:lnSpc>
                    <a:spcPct val="150000"/>
                  </a:lnSpc>
                </a:pPr>
                <a:r>
                  <a:rPr lang="fr-FR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Résultat : 22,55 mm</a:t>
                </a:r>
              </a:p>
              <a:p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8937C74-C1F3-4E29-94DE-5B7A7DE6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1" y="4213081"/>
                <a:ext cx="7861447" cy="3053528"/>
              </a:xfrm>
              <a:prstGeom prst="rect">
                <a:avLst/>
              </a:prstGeom>
              <a:blipFill>
                <a:blip r:embed="rId4"/>
                <a:stretch>
                  <a:fillRect r="-6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DA57A0C7-0D1C-4A29-B12F-AA5677CE4A53}"/>
              </a:ext>
            </a:extLst>
          </p:cNvPr>
          <p:cNvSpPr txBox="1"/>
          <p:nvPr/>
        </p:nvSpPr>
        <p:spPr>
          <a:xfrm>
            <a:off x="8428803" y="6393180"/>
            <a:ext cx="333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environ le cas de l’œil réduit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56B743-A08A-45E9-AE2F-28024A65D678}"/>
              </a:ext>
            </a:extLst>
          </p:cNvPr>
          <p:cNvPicPr/>
          <p:nvPr/>
        </p:nvPicPr>
        <p:blipFill>
          <a:blip r:embed="rId5" cstate="print"/>
          <a:srcRect t="44093"/>
          <a:stretch>
            <a:fillRect/>
          </a:stretch>
        </p:blipFill>
        <p:spPr bwMode="auto">
          <a:xfrm>
            <a:off x="9054996" y="4556818"/>
            <a:ext cx="2809240" cy="159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17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CF6514-EB78-45AA-8F99-4E5407F34F5F}"/>
              </a:ext>
            </a:extLst>
          </p:cNvPr>
          <p:cNvSpPr txBox="1"/>
          <p:nvPr/>
        </p:nvSpPr>
        <p:spPr>
          <a:xfrm>
            <a:off x="567302" y="757336"/>
            <a:ext cx="10880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 2.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Précisez la position de l’image d’un objet positionné à 5 m du dioptre.</a:t>
            </a:r>
            <a:endParaRPr lang="fr-FR" sz="2400" b="1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79299B-483D-4808-BDFA-94C2495EA8F8}"/>
              </a:ext>
            </a:extLst>
          </p:cNvPr>
          <p:cNvSpPr txBox="1"/>
          <p:nvPr/>
        </p:nvSpPr>
        <p:spPr>
          <a:xfrm>
            <a:off x="2155162" y="4790804"/>
            <a:ext cx="778027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L’image est donc sur le foyer image (pour l’œil, sur la rétine).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B5B0AFD-0022-4124-AB00-1056A0D31C0D}"/>
              </a:ext>
            </a:extLst>
          </p:cNvPr>
          <p:cNvGrpSpPr/>
          <p:nvPr/>
        </p:nvGrpSpPr>
        <p:grpSpPr>
          <a:xfrm>
            <a:off x="5978194" y="2964319"/>
            <a:ext cx="2545569" cy="1632846"/>
            <a:chOff x="5978194" y="2964319"/>
            <a:chExt cx="2545569" cy="1632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76E7B2B-70F3-4A3E-900E-CC937BB0B863}"/>
                    </a:ext>
                  </a:extLst>
                </p:cNvPr>
                <p:cNvSpPr txBox="1"/>
                <p:nvPr/>
              </p:nvSpPr>
              <p:spPr>
                <a:xfrm>
                  <a:off x="5978194" y="2964319"/>
                  <a:ext cx="2545569" cy="713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1,353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𝑆𝐴</m:t>
                                </m:r>
                                <m:r>
                                  <a:rPr lang="fr-FR" sz="2400" b="0" i="1" baseline="3000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=−60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76E7B2B-70F3-4A3E-900E-CC937BB0B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194" y="2964319"/>
                  <a:ext cx="2545569" cy="7134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6F1A16A-C13A-4CC5-8C9E-86499DBD4EBD}"/>
                    </a:ext>
                  </a:extLst>
                </p:cNvPr>
                <p:cNvSpPr txBox="1"/>
                <p:nvPr/>
              </p:nvSpPr>
              <p:spPr>
                <a:xfrm>
                  <a:off x="6186578" y="4227064"/>
                  <a:ext cx="2109424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fr-FR" sz="2400" b="0" i="1" baseline="300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=22,6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6F1A16A-C13A-4CC5-8C9E-86499DBD4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578" y="4227064"/>
                  <a:ext cx="2109424" cy="370101"/>
                </a:xfrm>
                <a:prstGeom prst="rect">
                  <a:avLst/>
                </a:prstGeom>
                <a:blipFill>
                  <a:blip r:embed="rId3"/>
                  <a:stretch>
                    <a:fillRect l="-3179" r="-1445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15AAA6-FC6A-45E7-930B-D46C71CDE5C2}"/>
              </a:ext>
            </a:extLst>
          </p:cNvPr>
          <p:cNvGrpSpPr/>
          <p:nvPr/>
        </p:nvGrpSpPr>
        <p:grpSpPr>
          <a:xfrm>
            <a:off x="902346" y="1720238"/>
            <a:ext cx="8044136" cy="672685"/>
            <a:chOff x="902346" y="1720238"/>
            <a:chExt cx="8044136" cy="672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A115B0EC-4DC9-4E8F-875E-190D4D6EF93E}"/>
                    </a:ext>
                  </a:extLst>
                </p:cNvPr>
                <p:cNvSpPr txBox="1"/>
                <p:nvPr/>
              </p:nvSpPr>
              <p:spPr>
                <a:xfrm>
                  <a:off x="5760482" y="1720238"/>
                  <a:ext cx="3186000" cy="672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𝑆𝐴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𝑆𝐴</m:t>
                                </m:r>
                                <m:r>
                                  <a:rPr lang="fr-FR" sz="2400" b="0" i="1" baseline="3000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A115B0EC-4DC9-4E8F-875E-190D4D6EF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482" y="1720238"/>
                  <a:ext cx="3186000" cy="672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6D0BC51-1100-4E93-9C95-7F65EBC097B7}"/>
                </a:ext>
              </a:extLst>
            </p:cNvPr>
            <p:cNvSpPr txBox="1"/>
            <p:nvPr/>
          </p:nvSpPr>
          <p:spPr>
            <a:xfrm>
              <a:off x="902346" y="1744826"/>
              <a:ext cx="420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Rappel des formules du dioptre :</a:t>
              </a:r>
              <a:endPara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49FC7B16-0327-4B9D-9FE8-001107279D3C}"/>
              </a:ext>
            </a:extLst>
          </p:cNvPr>
          <p:cNvSpPr txBox="1"/>
          <p:nvPr/>
        </p:nvSpPr>
        <p:spPr>
          <a:xfrm>
            <a:off x="4438262" y="125652"/>
            <a:ext cx="2449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Dioptre sphérique</a:t>
            </a:r>
          </a:p>
        </p:txBody>
      </p:sp>
    </p:spTree>
    <p:extLst>
      <p:ext uri="{BB962C8B-B14F-4D97-AF65-F5344CB8AC3E}">
        <p14:creationId xmlns:p14="http://schemas.microsoft.com/office/powerpoint/2010/main" val="36883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1">
            <a:extLst>
              <a:ext uri="{FF2B5EF4-FFF2-40B4-BE49-F238E27FC236}">
                <a16:creationId xmlns:a16="http://schemas.microsoft.com/office/drawing/2014/main" id="{F8AA129A-6F62-4892-B1E8-883AFE84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200" dirty="0"/>
              <a:t>Construction d’une image (L. Convergente), cas 1</a:t>
            </a:r>
          </a:p>
        </p:txBody>
      </p:sp>
      <p:sp>
        <p:nvSpPr>
          <p:cNvPr id="94211" name="Espace réservé du contenu 2">
            <a:extLst>
              <a:ext uri="{FF2B5EF4-FFF2-40B4-BE49-F238E27FC236}">
                <a16:creationId xmlns:a16="http://schemas.microsoft.com/office/drawing/2014/main" id="{EAC9B54B-1BCA-48EF-B1FA-3869AA28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4212" name="Picture 2">
            <a:extLst>
              <a:ext uri="{FF2B5EF4-FFF2-40B4-BE49-F238E27FC236}">
                <a16:creationId xmlns:a16="http://schemas.microsoft.com/office/drawing/2014/main" id="{EA0CCE79-3C22-4ECE-ADC8-DD7EA6C6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81165"/>
            <a:ext cx="5935838" cy="343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ZoneTexte 4">
            <a:extLst>
              <a:ext uri="{FF2B5EF4-FFF2-40B4-BE49-F238E27FC236}">
                <a16:creationId xmlns:a16="http://schemas.microsoft.com/office/drawing/2014/main" id="{123BF663-E024-4F31-ABE6-780D6B46E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996" y="3657802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>
                <a:latin typeface="Times New Roman" panose="02020603050405020304" pitchFamily="18" charset="0"/>
              </a:rPr>
              <a:t>Source : UEL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722C28-E56A-4804-B57D-76CB25A8F31D}"/>
              </a:ext>
            </a:extLst>
          </p:cNvPr>
          <p:cNvSpPr txBox="1"/>
          <p:nvPr/>
        </p:nvSpPr>
        <p:spPr>
          <a:xfrm>
            <a:off x="1426128" y="5821960"/>
            <a:ext cx="858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Pour un objet à l’infini, image réelle sur le foyer image de la lentille.</a:t>
            </a:r>
          </a:p>
        </p:txBody>
      </p:sp>
    </p:spTree>
    <p:extLst>
      <p:ext uri="{BB962C8B-B14F-4D97-AF65-F5344CB8AC3E}">
        <p14:creationId xmlns:p14="http://schemas.microsoft.com/office/powerpoint/2010/main" val="222711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CF6514-EB78-45AA-8F99-4E5407F34F5F}"/>
              </a:ext>
            </a:extLst>
          </p:cNvPr>
          <p:cNvSpPr txBox="1"/>
          <p:nvPr/>
        </p:nvSpPr>
        <p:spPr>
          <a:xfrm>
            <a:off x="468333" y="859972"/>
            <a:ext cx="1107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 3.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Précisez la position de l’image d’un objet positionné à 0,25 m du dioptre.</a:t>
            </a:r>
            <a:endParaRPr lang="fr-FR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15B0EC-4DC9-4E8F-875E-190D4D6EF93E}"/>
                  </a:ext>
                </a:extLst>
              </p:cNvPr>
              <p:cNvSpPr txBox="1"/>
              <p:nvPr/>
            </p:nvSpPr>
            <p:spPr>
              <a:xfrm>
                <a:off x="5760482" y="1822874"/>
                <a:ext cx="3186000" cy="672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  <m:r>
                                <a:rPr lang="fr-FR" sz="2400" b="0" i="1" baseline="3000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15B0EC-4DC9-4E8F-875E-190D4D6E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82" y="1822874"/>
                <a:ext cx="3186000" cy="672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6BCCC872-2B8F-44C7-9627-8FEF799356CE}"/>
              </a:ext>
            </a:extLst>
          </p:cNvPr>
          <p:cNvGrpSpPr/>
          <p:nvPr/>
        </p:nvGrpSpPr>
        <p:grpSpPr>
          <a:xfrm>
            <a:off x="5978194" y="3066955"/>
            <a:ext cx="2947923" cy="1632846"/>
            <a:chOff x="5978194" y="3066955"/>
            <a:chExt cx="2947923" cy="1632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76E7B2B-70F3-4A3E-900E-CC937BB0B863}"/>
                    </a:ext>
                  </a:extLst>
                </p:cNvPr>
                <p:cNvSpPr txBox="1"/>
                <p:nvPr/>
              </p:nvSpPr>
              <p:spPr>
                <a:xfrm>
                  <a:off x="5978194" y="3066955"/>
                  <a:ext cx="2947923" cy="7404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−0,25</m:t>
                            </m:r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1,353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𝑆𝐴</m:t>
                                </m:r>
                                <m:r>
                                  <a:rPr lang="fr-FR" sz="2400" b="0" i="1" baseline="3000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den>
                        </m:f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=−60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76E7B2B-70F3-4A3E-900E-CC937BB0B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194" y="3066955"/>
                  <a:ext cx="2947923" cy="740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6F1A16A-C13A-4CC5-8C9E-86499DBD4EBD}"/>
                    </a:ext>
                  </a:extLst>
                </p:cNvPr>
                <p:cNvSpPr txBox="1"/>
                <p:nvPr/>
              </p:nvSpPr>
              <p:spPr>
                <a:xfrm>
                  <a:off x="6186578" y="4329700"/>
                  <a:ext cx="2109424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fr-FR" sz="2400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=24,2 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6F1A16A-C13A-4CC5-8C9E-86499DBD4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578" y="4329700"/>
                  <a:ext cx="2109424" cy="370101"/>
                </a:xfrm>
                <a:prstGeom prst="rect">
                  <a:avLst/>
                </a:prstGeom>
                <a:blipFill>
                  <a:blip r:embed="rId4"/>
                  <a:stretch>
                    <a:fillRect l="-3179" r="-1445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36D0BC51-1100-4E93-9C95-7F65EBC097B7}"/>
              </a:ext>
            </a:extLst>
          </p:cNvPr>
          <p:cNvSpPr txBox="1"/>
          <p:nvPr/>
        </p:nvSpPr>
        <p:spPr>
          <a:xfrm>
            <a:off x="902346" y="1847462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Rappel des formules du dioptre :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4AFD43-0494-4ED3-A1EB-DB61A764DF08}"/>
              </a:ext>
            </a:extLst>
          </p:cNvPr>
          <p:cNvSpPr txBox="1"/>
          <p:nvPr/>
        </p:nvSpPr>
        <p:spPr>
          <a:xfrm>
            <a:off x="4438262" y="125652"/>
            <a:ext cx="2449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Dioptre sphérique</a:t>
            </a:r>
          </a:p>
        </p:txBody>
      </p:sp>
    </p:spTree>
    <p:extLst>
      <p:ext uri="{BB962C8B-B14F-4D97-AF65-F5344CB8AC3E}">
        <p14:creationId xmlns:p14="http://schemas.microsoft.com/office/powerpoint/2010/main" val="9929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3D3930E-17BC-4B71-88D6-54FEFC732269}"/>
              </a:ext>
            </a:extLst>
          </p:cNvPr>
          <p:cNvSpPr txBox="1"/>
          <p:nvPr/>
        </p:nvSpPr>
        <p:spPr>
          <a:xfrm>
            <a:off x="441960" y="1047828"/>
            <a:ext cx="1134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 4.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combien la puissance doit augmenter pour maintenir l’image au même niveau que l’objet à 5 m (cas a) pour un objet à 25 cm (cas b)</a:t>
            </a:r>
            <a:endParaRPr lang="fr-FR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74322CC-A16E-472C-AE78-FDF0E07AF533}"/>
                  </a:ext>
                </a:extLst>
              </p:cNvPr>
              <p:cNvSpPr txBox="1"/>
              <p:nvPr/>
            </p:nvSpPr>
            <p:spPr>
              <a:xfrm>
                <a:off x="4463524" y="2261412"/>
                <a:ext cx="2332370" cy="644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  <m:r>
                                <a:rPr lang="fr-FR" sz="2400" b="0" i="1" baseline="3000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400" baseline="-25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74322CC-A16E-472C-AE78-FDF0E07AF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24" y="2261412"/>
                <a:ext cx="2332370" cy="644600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CD76A5C-B2DA-4447-B03C-553B5AD1503C}"/>
                  </a:ext>
                </a:extLst>
              </p:cNvPr>
              <p:cNvSpPr txBox="1"/>
              <p:nvPr/>
            </p:nvSpPr>
            <p:spPr>
              <a:xfrm>
                <a:off x="4485298" y="3206915"/>
                <a:ext cx="2332370" cy="644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  <m:r>
                                <a:rPr lang="fr-FR" sz="2400" b="0" i="1" baseline="3000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2400" baseline="-250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CD76A5C-B2DA-4447-B03C-553B5AD1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98" y="3206915"/>
                <a:ext cx="2332370" cy="644600"/>
              </a:xfrm>
              <a:prstGeom prst="rect">
                <a:avLst/>
              </a:prstGeom>
              <a:blipFill>
                <a:blip r:embed="rId3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883D79-85A6-4A1E-85BD-4974A363CB4C}"/>
                  </a:ext>
                </a:extLst>
              </p:cNvPr>
              <p:cNvSpPr txBox="1"/>
              <p:nvPr/>
            </p:nvSpPr>
            <p:spPr>
              <a:xfrm>
                <a:off x="3238102" y="4768237"/>
                <a:ext cx="5191614" cy="5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fr-F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−0,25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2400" dirty="0"/>
                  <a:t>3,8 D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883D79-85A6-4A1E-85BD-4974A363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02" y="4768237"/>
                <a:ext cx="5191614" cy="551818"/>
              </a:xfrm>
              <a:prstGeom prst="rect">
                <a:avLst/>
              </a:prstGeom>
              <a:blipFill>
                <a:blip r:embed="rId4"/>
                <a:stretch>
                  <a:fillRect t="-2198" r="-30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8F229B83-A453-43AA-B9BD-4BE4EBF6F95A}"/>
              </a:ext>
            </a:extLst>
          </p:cNvPr>
          <p:cNvSpPr txBox="1"/>
          <p:nvPr/>
        </p:nvSpPr>
        <p:spPr>
          <a:xfrm>
            <a:off x="4438262" y="125652"/>
            <a:ext cx="2449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Dioptre sphérique</a:t>
            </a:r>
          </a:p>
        </p:txBody>
      </p:sp>
    </p:spTree>
    <p:extLst>
      <p:ext uri="{BB962C8B-B14F-4D97-AF65-F5344CB8AC3E}">
        <p14:creationId xmlns:p14="http://schemas.microsoft.com/office/powerpoint/2010/main" val="38633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0A69F8C-5A55-44BC-A2EF-8F5BFAB0BFFE}"/>
              </a:ext>
            </a:extLst>
          </p:cNvPr>
          <p:cNvSpPr txBox="1"/>
          <p:nvPr/>
        </p:nvSpPr>
        <p:spPr>
          <a:xfrm>
            <a:off x="478970" y="930724"/>
            <a:ext cx="1132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 5.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une distance de 5m, quelle est la taille de l’image pour un objet de 1,20 m de haut.</a:t>
            </a:r>
            <a:endParaRPr lang="fr-FR" sz="2400" b="1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B9D5AE-0A2C-4F2C-875C-E358D1980CB7}"/>
              </a:ext>
            </a:extLst>
          </p:cNvPr>
          <p:cNvSpPr txBox="1"/>
          <p:nvPr/>
        </p:nvSpPr>
        <p:spPr>
          <a:xfrm>
            <a:off x="4438262" y="125652"/>
            <a:ext cx="2449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Dioptre sphérique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922C336-570F-42CE-BD93-06E6BC994811}"/>
                  </a:ext>
                </a:extLst>
              </p:cNvPr>
              <p:cNvSpPr txBox="1"/>
              <p:nvPr/>
            </p:nvSpPr>
            <p:spPr>
              <a:xfrm>
                <a:off x="3031045" y="1926357"/>
                <a:ext cx="5061321" cy="78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sz="2400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1,353</m:t>
                          </m:r>
                        </m:den>
                      </m:f>
                      <m:r>
                        <a:rPr lang="fr-F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0,0226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922C336-570F-42CE-BD93-06E6BC99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45" y="1926357"/>
                <a:ext cx="5061321" cy="783228"/>
              </a:xfrm>
              <a:prstGeom prst="rect">
                <a:avLst/>
              </a:prstGeom>
              <a:blipFill>
                <a:blip r:embed="rId2"/>
                <a:stretch>
                  <a:fillRect b="-39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9ECD4EB-D715-4C13-870C-BA5E1EFAB87E}"/>
                  </a:ext>
                </a:extLst>
              </p:cNvPr>
              <p:cNvSpPr txBox="1"/>
              <p:nvPr/>
            </p:nvSpPr>
            <p:spPr>
              <a:xfrm>
                <a:off x="2556756" y="3426904"/>
                <a:ext cx="6783717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=</a:t>
                </a:r>
                <a:r>
                  <a:rPr lang="fr-FR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= -0,00334</a:t>
                </a:r>
                <a:r>
                  <a:rPr lang="fr-FR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fr-FR" sz="2400" dirty="0">
                    <a:solidFill>
                      <a:schemeClr val="tx1"/>
                    </a:solidFill>
                  </a:rPr>
                  <a:t>1,20 m = -0,004 m (-4 mm)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9ECD4EB-D715-4C13-870C-BA5E1EFAB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56" y="3426904"/>
                <a:ext cx="6783717" cy="462434"/>
              </a:xfrm>
              <a:prstGeom prst="rect">
                <a:avLst/>
              </a:prstGeom>
              <a:blipFill>
                <a:blip r:embed="rId3"/>
                <a:stretch>
                  <a:fillRect l="-180" t="-13158" r="-629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7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re 1">
            <a:extLst>
              <a:ext uri="{FF2B5EF4-FFF2-40B4-BE49-F238E27FC236}">
                <a16:creationId xmlns:a16="http://schemas.microsoft.com/office/drawing/2014/main" id="{65A30659-CAF7-471E-B3F1-E30ED8AD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200" dirty="0"/>
              <a:t>Construction d’une image (L. Convergente), cas 2</a:t>
            </a:r>
          </a:p>
        </p:txBody>
      </p:sp>
      <p:sp>
        <p:nvSpPr>
          <p:cNvPr id="97283" name="Espace réservé du contenu 2">
            <a:extLst>
              <a:ext uri="{FF2B5EF4-FFF2-40B4-BE49-F238E27FC236}">
                <a16:creationId xmlns:a16="http://schemas.microsoft.com/office/drawing/2014/main" id="{70340D59-1B27-4039-8B56-A1FD7E6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3D6B4449-68D0-4081-997F-04190F07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43064"/>
            <a:ext cx="746125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ZoneTexte 4">
            <a:extLst>
              <a:ext uri="{FF2B5EF4-FFF2-40B4-BE49-F238E27FC236}">
                <a16:creationId xmlns:a16="http://schemas.microsoft.com/office/drawing/2014/main" id="{C6D85B63-7EA2-4B31-A6B7-5281ED4F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6308726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>
                <a:latin typeface="Times New Roman" panose="02020603050405020304" pitchFamily="18" charset="0"/>
              </a:rPr>
              <a:t>Source : UEL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905885-A5B3-4B3A-826A-83F29CCBCE14}"/>
              </a:ext>
            </a:extLst>
          </p:cNvPr>
          <p:cNvSpPr txBox="1"/>
          <p:nvPr/>
        </p:nvSpPr>
        <p:spPr>
          <a:xfrm>
            <a:off x="7391401" y="5157789"/>
            <a:ext cx="873125" cy="3381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600">
                <a:solidFill>
                  <a:srgbClr val="FFFF00"/>
                </a:solidFill>
              </a:rPr>
              <a:t>virtuelle</a:t>
            </a:r>
          </a:p>
        </p:txBody>
      </p:sp>
    </p:spTree>
    <p:extLst>
      <p:ext uri="{BB962C8B-B14F-4D97-AF65-F5344CB8AC3E}">
        <p14:creationId xmlns:p14="http://schemas.microsoft.com/office/powerpoint/2010/main" val="3177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>
            <a:extLst>
              <a:ext uri="{FF2B5EF4-FFF2-40B4-BE49-F238E27FC236}">
                <a16:creationId xmlns:a16="http://schemas.microsoft.com/office/drawing/2014/main" id="{4F587259-76E0-4851-830B-CEC0EAD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200" dirty="0"/>
              <a:t>Construction d’une image (L. Convergente), cas 3</a:t>
            </a:r>
          </a:p>
        </p:txBody>
      </p:sp>
      <p:sp>
        <p:nvSpPr>
          <p:cNvPr id="100355" name="Espace réservé du contenu 2">
            <a:extLst>
              <a:ext uri="{FF2B5EF4-FFF2-40B4-BE49-F238E27FC236}">
                <a16:creationId xmlns:a16="http://schemas.microsoft.com/office/drawing/2014/main" id="{7565B045-73EF-4634-9247-5CDF32DC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0356" name="Picture 2">
            <a:extLst>
              <a:ext uri="{FF2B5EF4-FFF2-40B4-BE49-F238E27FC236}">
                <a16:creationId xmlns:a16="http://schemas.microsoft.com/office/drawing/2014/main" id="{B574B390-5DFD-4B64-9053-FCD54934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628776"/>
            <a:ext cx="77771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ZoneTexte 4">
            <a:extLst>
              <a:ext uri="{FF2B5EF4-FFF2-40B4-BE49-F238E27FC236}">
                <a16:creationId xmlns:a16="http://schemas.microsoft.com/office/drawing/2014/main" id="{577F6C62-DE9D-48C7-A097-9DAB585A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6308726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>
                <a:latin typeface="Times New Roman" panose="02020603050405020304" pitchFamily="18" charset="0"/>
              </a:rPr>
              <a:t>Source : UEL</a:t>
            </a:r>
          </a:p>
        </p:txBody>
      </p:sp>
    </p:spTree>
    <p:extLst>
      <p:ext uri="{BB962C8B-B14F-4D97-AF65-F5344CB8AC3E}">
        <p14:creationId xmlns:p14="http://schemas.microsoft.com/office/powerpoint/2010/main" val="405051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re 1">
            <a:extLst>
              <a:ext uri="{FF2B5EF4-FFF2-40B4-BE49-F238E27FC236}">
                <a16:creationId xmlns:a16="http://schemas.microsoft.com/office/drawing/2014/main" id="{2E9352EF-24BD-4EAC-B020-45EA2EB7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200" dirty="0"/>
              <a:t>Construction d’une image (L. divergente), cas 1</a:t>
            </a:r>
          </a:p>
        </p:txBody>
      </p:sp>
      <p:sp>
        <p:nvSpPr>
          <p:cNvPr id="106499" name="Espace réservé du contenu 2">
            <a:extLst>
              <a:ext uri="{FF2B5EF4-FFF2-40B4-BE49-F238E27FC236}">
                <a16:creationId xmlns:a16="http://schemas.microsoft.com/office/drawing/2014/main" id="{19E43C60-0C0B-461F-9151-0518D3DD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06500" name="ZoneTexte 4">
            <a:extLst>
              <a:ext uri="{FF2B5EF4-FFF2-40B4-BE49-F238E27FC236}">
                <a16:creationId xmlns:a16="http://schemas.microsoft.com/office/drawing/2014/main" id="{FEC058B0-318B-4045-8331-EB71CB4BD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782" y="3632635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>
                <a:latin typeface="Times New Roman" panose="02020603050405020304" pitchFamily="18" charset="0"/>
              </a:rPr>
              <a:t>Source : UEL</a:t>
            </a:r>
          </a:p>
        </p:txBody>
      </p:sp>
      <p:pic>
        <p:nvPicPr>
          <p:cNvPr id="106501" name="Picture 2">
            <a:extLst>
              <a:ext uri="{FF2B5EF4-FFF2-40B4-BE49-F238E27FC236}">
                <a16:creationId xmlns:a16="http://schemas.microsoft.com/office/drawing/2014/main" id="{5EB5B1F4-860E-448F-BE69-21AC6F9C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9" y="1557340"/>
            <a:ext cx="6844025" cy="393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2A75BE2-5598-4D8F-997E-20919F16AC2E}"/>
              </a:ext>
            </a:extLst>
          </p:cNvPr>
          <p:cNvSpPr txBox="1"/>
          <p:nvPr/>
        </p:nvSpPr>
        <p:spPr>
          <a:xfrm>
            <a:off x="1426128" y="5821960"/>
            <a:ext cx="891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Pour un objet à l’infini, image virtuelle sur le foyer image de la lentille.</a:t>
            </a:r>
          </a:p>
        </p:txBody>
      </p:sp>
    </p:spTree>
    <p:extLst>
      <p:ext uri="{BB962C8B-B14F-4D97-AF65-F5344CB8AC3E}">
        <p14:creationId xmlns:p14="http://schemas.microsoft.com/office/powerpoint/2010/main" val="3957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1">
            <a:extLst>
              <a:ext uri="{FF2B5EF4-FFF2-40B4-BE49-F238E27FC236}">
                <a16:creationId xmlns:a16="http://schemas.microsoft.com/office/drawing/2014/main" id="{88C389E7-38E5-4A6B-9DE7-B815F337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600" dirty="0"/>
              <a:t>Construction d’une image (L. divergente), cas 2</a:t>
            </a:r>
          </a:p>
        </p:txBody>
      </p:sp>
      <p:sp>
        <p:nvSpPr>
          <p:cNvPr id="109571" name="Espace réservé du contenu 2">
            <a:extLst>
              <a:ext uri="{FF2B5EF4-FFF2-40B4-BE49-F238E27FC236}">
                <a16:creationId xmlns:a16="http://schemas.microsoft.com/office/drawing/2014/main" id="{17EEB876-04A5-4AC4-BB50-FDFB8F7D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09572" name="ZoneTexte 4">
            <a:extLst>
              <a:ext uri="{FF2B5EF4-FFF2-40B4-BE49-F238E27FC236}">
                <a16:creationId xmlns:a16="http://schemas.microsoft.com/office/drawing/2014/main" id="{09979A73-58AE-47E8-9F2F-42BD6CC78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6308726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>
                <a:latin typeface="Times New Roman" panose="02020603050405020304" pitchFamily="18" charset="0"/>
              </a:rPr>
              <a:t>Source : UEL</a:t>
            </a:r>
          </a:p>
        </p:txBody>
      </p:sp>
      <p:pic>
        <p:nvPicPr>
          <p:cNvPr id="109573" name="Picture 2">
            <a:extLst>
              <a:ext uri="{FF2B5EF4-FFF2-40B4-BE49-F238E27FC236}">
                <a16:creationId xmlns:a16="http://schemas.microsoft.com/office/drawing/2014/main" id="{C3E9842A-EC72-4182-98CF-FEB036C2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28776"/>
            <a:ext cx="7632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4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re 1">
            <a:extLst>
              <a:ext uri="{FF2B5EF4-FFF2-40B4-BE49-F238E27FC236}">
                <a16:creationId xmlns:a16="http://schemas.microsoft.com/office/drawing/2014/main" id="{888A9096-0E99-41FC-AA54-C6840283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fr-FR" sz="3600" dirty="0"/>
              <a:t>Construction d’une image (L. divergente), cas 3</a:t>
            </a:r>
          </a:p>
        </p:txBody>
      </p:sp>
      <p:sp>
        <p:nvSpPr>
          <p:cNvPr id="112643" name="Espace réservé du contenu 2">
            <a:extLst>
              <a:ext uri="{FF2B5EF4-FFF2-40B4-BE49-F238E27FC236}">
                <a16:creationId xmlns:a16="http://schemas.microsoft.com/office/drawing/2014/main" id="{EC994FC3-B7E7-4F19-A08F-25504294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12644" name="ZoneTexte 4">
            <a:extLst>
              <a:ext uri="{FF2B5EF4-FFF2-40B4-BE49-F238E27FC236}">
                <a16:creationId xmlns:a16="http://schemas.microsoft.com/office/drawing/2014/main" id="{9CB16FCC-600A-412F-B14F-A7099B19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6308726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>
                <a:latin typeface="Times New Roman" panose="02020603050405020304" pitchFamily="18" charset="0"/>
              </a:rPr>
              <a:t>Source : UEL</a:t>
            </a:r>
          </a:p>
        </p:txBody>
      </p:sp>
      <p:pic>
        <p:nvPicPr>
          <p:cNvPr id="112645" name="Picture 2">
            <a:extLst>
              <a:ext uri="{FF2B5EF4-FFF2-40B4-BE49-F238E27FC236}">
                <a16:creationId xmlns:a16="http://schemas.microsoft.com/office/drawing/2014/main" id="{5A53E66B-5BE4-4F2A-BDB3-3F6070D0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628775"/>
            <a:ext cx="770413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F4F158-E78B-49C7-8841-A701BF3E2E66}"/>
              </a:ext>
            </a:extLst>
          </p:cNvPr>
          <p:cNvSpPr txBox="1"/>
          <p:nvPr/>
        </p:nvSpPr>
        <p:spPr>
          <a:xfrm>
            <a:off x="302004" y="889232"/>
            <a:ext cx="1169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1. Prédire la position et la taille de l'image à l'aide de la relation de conjugaison et de l'expression du grandissement.</a:t>
            </a:r>
            <a:endParaRPr lang="fr-FR" sz="2400" b="1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216D0B-66DB-4139-A2BE-AFF1A66E9360}"/>
              </a:ext>
            </a:extLst>
          </p:cNvPr>
          <p:cNvSpPr txBox="1"/>
          <p:nvPr/>
        </p:nvSpPr>
        <p:spPr>
          <a:xfrm>
            <a:off x="2525085" y="202704"/>
            <a:ext cx="66860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Lentilles convergentes / Objet réel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A668AC3-50FA-4749-9755-0B909E01E9EC}"/>
                  </a:ext>
                </a:extLst>
              </p:cNvPr>
              <p:cNvSpPr txBox="1"/>
              <p:nvPr/>
            </p:nvSpPr>
            <p:spPr>
              <a:xfrm>
                <a:off x="2030132" y="1925272"/>
                <a:ext cx="2510367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𝑂𝐹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A668AC3-50FA-4749-9755-0B909E01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32" y="1925272"/>
                <a:ext cx="2510367" cy="5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3E83B82-B2CA-4E35-9C3B-36CB15FC9CF9}"/>
                  </a:ext>
                </a:extLst>
              </p:cNvPr>
              <p:cNvSpPr txBox="1"/>
              <p:nvPr/>
            </p:nvSpPr>
            <p:spPr>
              <a:xfrm>
                <a:off x="6762926" y="1935059"/>
                <a:ext cx="2533707" cy="550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3E83B82-B2CA-4E35-9C3B-36CB15FC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26" y="1935059"/>
                <a:ext cx="2533707" cy="550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C15D592-F939-4F29-AAA6-9BD242E55BA2}"/>
                  </a:ext>
                </a:extLst>
              </p:cNvPr>
              <p:cNvSpPr txBox="1"/>
              <p:nvPr/>
            </p:nvSpPr>
            <p:spPr>
              <a:xfrm>
                <a:off x="4977467" y="2649522"/>
                <a:ext cx="1572930" cy="58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C15D592-F939-4F29-AAA6-9BD242E5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67" y="2649522"/>
                <a:ext cx="1572930" cy="587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60D659F1-2707-4014-BF22-C4F6734444B2}"/>
              </a:ext>
            </a:extLst>
          </p:cNvPr>
          <p:cNvSpPr txBox="1"/>
          <p:nvPr/>
        </p:nvSpPr>
        <p:spPr>
          <a:xfrm>
            <a:off x="5461233" y="20553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59578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34026"/>
                  </p:ext>
                </p:extLst>
              </p:nvPr>
            </p:nvGraphicFramePr>
            <p:xfrm>
              <a:off x="2645520" y="506231"/>
              <a:ext cx="9317460" cy="4902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6753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535484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494834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772632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107757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540000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&gt; 2</a:t>
                          </a:r>
                          <a:r>
                            <a:rPr lang="fr-FR" sz="1600" dirty="0">
                              <a:sym typeface="Symbol" panose="05050102010706020507" pitchFamily="18" charset="2"/>
                            </a:rPr>
                            <a:t>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sz="1600" dirty="0">
                              <a:sym typeface="Symbol" panose="05050102010706020507" pitchFamily="18" charset="2"/>
                            </a:rPr>
                            <a:t>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/>
                            <a:t>image réelle inversée</a:t>
                          </a:r>
                          <a:endParaRPr lang="fr-FR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visible sur écran    derrière la lentille 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635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fr-FR" sz="160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fr-FR" sz="1600" dirty="0" smtClean="0"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sz="1600" dirty="0"/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7258316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entre</m:t>
                              </m:r>
                              <m:r>
                                <m:rPr>
                                  <m:nor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1600" dirty="0" smtClean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fr-FR" sz="1600" dirty="0" smtClean="0"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et</a:t>
                          </a:r>
                          <a:r>
                            <a:rPr lang="fr-FR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>
                              <a:sym typeface="Symbol" panose="05050102010706020507" pitchFamily="18" charset="2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607157"/>
                      </a:ext>
                    </a:extLst>
                  </a:tr>
                  <a:tr h="14677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  <a:p>
                          <a:pPr algn="ctr"/>
                          <a:endParaRPr lang="fr-FR" sz="16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>
                            <a:buFont typeface="Symbol" panose="05050102010706020507" pitchFamily="18" charset="2"/>
                            <a:buChar char="g"/>
                          </a:pPr>
                          <a:r>
                            <a:rPr lang="fr-FR" altLang="fr-FR" sz="1600" dirty="0">
                              <a:sym typeface="Symbol" panose="05050102010706020507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sz="1600" dirty="0"/>
                            <a:t> </a:t>
                          </a:r>
                        </a:p>
                        <a:p>
                          <a:pPr marL="0" indent="0" algn="ctr">
                            <a:buFont typeface="Symbol" panose="05050102010706020507" pitchFamily="18" charset="2"/>
                            <a:buNone/>
                          </a:pPr>
                          <a:r>
                            <a:rPr lang="fr-FR" sz="1600" i="1" dirty="0"/>
                            <a:t>grossissement pour une loupe</a:t>
                          </a:r>
                        </a:p>
                        <a:p>
                          <a:pPr algn="ctr"/>
                          <a:r>
                            <a:rPr lang="fr-FR" sz="1600" i="1" dirty="0"/>
                            <a:t> (G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600" b="0" i="1" baseline="-250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sSup>
                                        <m:sSup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fr-FR" sz="1600" i="1" dirty="0"/>
                            <a:t> ) au lieu du grandissement</a:t>
                          </a:r>
                          <a:endParaRPr lang="fr-FR" sz="1600" dirty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virtuelle à l’infini droite </a:t>
                          </a:r>
                        </a:p>
                        <a:p>
                          <a:pPr algn="ctr"/>
                          <a:r>
                            <a:rPr lang="fr-FR" sz="1600" dirty="0"/>
                            <a:t>visible par un œil placé derrière la lentille </a:t>
                          </a:r>
                        </a:p>
                        <a:p>
                          <a:pPr algn="ctr"/>
                          <a:r>
                            <a:rPr lang="fr-FR" sz="1600" dirty="0"/>
                            <a:t>(effet loupe)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0045212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&gt;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virtuelle droite </a:t>
                          </a:r>
                        </a:p>
                        <a:p>
                          <a:pPr algn="ctr"/>
                          <a:r>
                            <a:rPr lang="fr-FR" dirty="0"/>
                            <a:t>effet loupe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à l’infinie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Image sur foyer</a:t>
                          </a:r>
                          <a:r>
                            <a:rPr lang="fr-FR" sz="1600" baseline="0" dirty="0"/>
                            <a:t> image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altLang="fr-FR" b="1" dirty="0">
                              <a:sym typeface="Symbol" panose="05050102010706020507" pitchFamily="18" charset="2"/>
                            </a:rPr>
                            <a:t>image réelle</a:t>
                          </a:r>
                          <a:r>
                            <a:rPr lang="fr-FR" altLang="fr-FR" b="1" baseline="0" dirty="0">
                              <a:sym typeface="Symbol" panose="05050102010706020507" pitchFamily="18" charset="2"/>
                            </a:rPr>
                            <a:t> inversée</a:t>
                          </a:r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9587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34026"/>
                  </p:ext>
                </p:extLst>
              </p:nvPr>
            </p:nvGraphicFramePr>
            <p:xfrm>
              <a:off x="2645520" y="506231"/>
              <a:ext cx="9317460" cy="4902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6753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535484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494834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772632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107757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540000">
                    <a:tc row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3" t="-1818" r="-563203" b="-1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69" t="-5618" r="-212740" b="-821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3415" t="-5618" r="-259756" b="-821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5618" r="-119588" b="-82134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/>
                            <a:t>image réelle inversée</a:t>
                          </a:r>
                          <a:endParaRPr lang="fr-FR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visible sur écran    derrière la lentille 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635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69" t="-106818" r="-212740" b="-730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3415" t="-106818" r="-259756" b="-730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106818" r="-119588" b="-7306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7258316"/>
                      </a:ext>
                    </a:extLst>
                  </a:tr>
                  <a:tr h="5964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69" t="-185714" r="-212740" b="-55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3415" t="-185714" r="-259756" b="-55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185714" r="-119588" b="-5561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607157"/>
                      </a:ext>
                    </a:extLst>
                  </a:tr>
                  <a:tr h="16635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3" t="-102564" r="-563203" b="-99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3415" t="-102564" r="-259756" b="-99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102564" r="-119588" b="-99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virtuelle à l’infini droite </a:t>
                          </a:r>
                        </a:p>
                        <a:p>
                          <a:pPr algn="ctr"/>
                          <a:r>
                            <a:rPr lang="fr-FR" sz="1600" dirty="0"/>
                            <a:t>visible par un œil placé derrière la lentille </a:t>
                          </a:r>
                        </a:p>
                        <a:p>
                          <a:pPr algn="ctr"/>
                          <a:r>
                            <a:rPr lang="fr-FR" sz="1600" dirty="0"/>
                            <a:t>(effet loupe)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004521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3" t="-366225" r="-563203" b="-80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3415" t="-366225" r="-259756" b="-80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366225" r="-119588" b="-80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virtuelle droite </a:t>
                          </a:r>
                        </a:p>
                        <a:p>
                          <a:pPr algn="ctr"/>
                          <a:r>
                            <a:rPr lang="fr-FR" dirty="0"/>
                            <a:t>effet loupe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3" t="-664151" r="-56320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Image sur foyer</a:t>
                          </a:r>
                          <a:r>
                            <a:rPr lang="fr-FR" sz="1600" baseline="0" dirty="0"/>
                            <a:t> image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216" t="-664151" r="-11958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fr-FR" altLang="fr-FR" b="1" dirty="0">
                              <a:sym typeface="Symbol" panose="05050102010706020507" pitchFamily="18" charset="2"/>
                            </a:rPr>
                            <a:t>image réelle</a:t>
                          </a:r>
                          <a:r>
                            <a:rPr lang="fr-FR" altLang="fr-FR" b="1" baseline="0" dirty="0">
                              <a:sym typeface="Symbol" panose="05050102010706020507" pitchFamily="18" charset="2"/>
                            </a:rPr>
                            <a:t> inversée</a:t>
                          </a:r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9587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B3F0D5E-E670-49AD-9D3A-138A9C8CDAFE}"/>
                  </a:ext>
                </a:extLst>
              </p:cNvPr>
              <p:cNvSpPr txBox="1"/>
              <p:nvPr/>
            </p:nvSpPr>
            <p:spPr>
              <a:xfrm>
                <a:off x="2607895" y="58464"/>
                <a:ext cx="2768515" cy="3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3 cm 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- 3 cm   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B3F0D5E-E670-49AD-9D3A-138A9C8CD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95" y="58464"/>
                <a:ext cx="2768515" cy="390941"/>
              </a:xfrm>
              <a:prstGeom prst="rect">
                <a:avLst/>
              </a:prstGeom>
              <a:blipFill>
                <a:blip r:embed="rId3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/>
              <p:nvPr/>
            </p:nvSpPr>
            <p:spPr>
              <a:xfrm>
                <a:off x="571476" y="2885080"/>
                <a:ext cx="185781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Objet réel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&lt; 0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6" y="2885080"/>
                <a:ext cx="1857816" cy="369909"/>
              </a:xfrm>
              <a:prstGeom prst="rect">
                <a:avLst/>
              </a:prstGeom>
              <a:blipFill>
                <a:blip r:embed="rId4"/>
                <a:stretch>
                  <a:fillRect l="-2951" t="-6557" r="-2623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3702" y="105043"/>
            <a:ext cx="245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Lentille convergente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/>
              <p:nvPr/>
            </p:nvSpPr>
            <p:spPr>
              <a:xfrm>
                <a:off x="367127" y="5806892"/>
                <a:ext cx="218745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Objet virtuel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&gt; 0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6ED3FB0-063A-4570-9FAD-B2E658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7" y="5806892"/>
                <a:ext cx="2187458" cy="369909"/>
              </a:xfrm>
              <a:prstGeom prst="rect">
                <a:avLst/>
              </a:prstGeom>
              <a:blipFill>
                <a:blip r:embed="rId5"/>
                <a:stretch>
                  <a:fillRect l="-2228"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au 13"/>
              <p:cNvGraphicFramePr>
                <a:graphicFrameLocks noGrp="1"/>
              </p:cNvGraphicFramePr>
              <p:nvPr/>
            </p:nvGraphicFramePr>
            <p:xfrm>
              <a:off x="2645520" y="5749604"/>
              <a:ext cx="9282094" cy="8235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1414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525860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489160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765904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099756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6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Quelque soit la position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&lt;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𝑂𝐴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image réelle droite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au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043790"/>
                  </p:ext>
                </p:extLst>
              </p:nvPr>
            </p:nvGraphicFramePr>
            <p:xfrm>
              <a:off x="2645520" y="5749604"/>
              <a:ext cx="9282094" cy="854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1414">
                      <a:extLst>
                        <a:ext uri="{9D8B030D-6E8A-4147-A177-3AD203B41FA5}">
                          <a16:colId xmlns:a16="http://schemas.microsoft.com/office/drawing/2014/main" val="707770951"/>
                        </a:ext>
                      </a:extLst>
                    </a:gridCol>
                    <a:gridCol w="2525860">
                      <a:extLst>
                        <a:ext uri="{9D8B030D-6E8A-4147-A177-3AD203B41FA5}">
                          <a16:colId xmlns:a16="http://schemas.microsoft.com/office/drawing/2014/main" val="313131484"/>
                        </a:ext>
                      </a:extLst>
                    </a:gridCol>
                    <a:gridCol w="1489160">
                      <a:extLst>
                        <a:ext uri="{9D8B030D-6E8A-4147-A177-3AD203B41FA5}">
                          <a16:colId xmlns:a16="http://schemas.microsoft.com/office/drawing/2014/main" val="3336071490"/>
                        </a:ext>
                      </a:extLst>
                    </a:gridCol>
                    <a:gridCol w="1765904">
                      <a:extLst>
                        <a:ext uri="{9D8B030D-6E8A-4147-A177-3AD203B41FA5}">
                          <a16:colId xmlns:a16="http://schemas.microsoft.com/office/drawing/2014/main" val="84164467"/>
                        </a:ext>
                      </a:extLst>
                    </a:gridCol>
                    <a:gridCol w="2099756">
                      <a:extLst>
                        <a:ext uri="{9D8B030D-6E8A-4147-A177-3AD203B41FA5}">
                          <a16:colId xmlns:a16="http://schemas.microsoft.com/office/drawing/2014/main" val="1848236096"/>
                        </a:ext>
                      </a:extLst>
                    </a:gridCol>
                  </a:tblGrid>
                  <a:tr h="8543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35" t="-2128" r="-56347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64754" t="-2128" r="-261066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6897" t="-2128" r="-119655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image réelle </a:t>
                          </a:r>
                          <a:r>
                            <a:rPr lang="fr-FR" b="1" dirty="0" smtClean="0"/>
                            <a:t>droite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676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6464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1543</Words>
  <Application>Microsoft Office PowerPoint</Application>
  <PresentationFormat>Grand écran</PresentationFormat>
  <Paragraphs>190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Times New Roman</vt:lpstr>
      <vt:lpstr>Thème Office</vt:lpstr>
      <vt:lpstr>Présentation PowerPoint</vt:lpstr>
      <vt:lpstr>Construction d’une image (L. Convergente), cas 1</vt:lpstr>
      <vt:lpstr>Construction d’une image (L. Convergente), cas 2</vt:lpstr>
      <vt:lpstr>Construction d’une image (L. Convergente), cas 3</vt:lpstr>
      <vt:lpstr>Construction d’une image (L. divergente), cas 1</vt:lpstr>
      <vt:lpstr>Construction d’une image (L. divergente), cas 2</vt:lpstr>
      <vt:lpstr>Construction d’une image (L. divergente), cas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 bureau</dc:creator>
  <cp:lastModifiedBy>ronan bureau</cp:lastModifiedBy>
  <cp:revision>54</cp:revision>
  <dcterms:created xsi:type="dcterms:W3CDTF">2020-10-16T09:35:34Z</dcterms:created>
  <dcterms:modified xsi:type="dcterms:W3CDTF">2021-01-26T12:23:16Z</dcterms:modified>
</cp:coreProperties>
</file>