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1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2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1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2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7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03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08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06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9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6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30848" y="51242"/>
            <a:ext cx="11883352" cy="6781819"/>
            <a:chOff x="130848" y="76181"/>
            <a:chExt cx="11883352" cy="6781819"/>
          </a:xfrm>
        </p:grpSpPr>
        <p:grpSp>
          <p:nvGrpSpPr>
            <p:cNvPr id="183" name="Gruppieren 182"/>
            <p:cNvGrpSpPr/>
            <p:nvPr/>
          </p:nvGrpSpPr>
          <p:grpSpPr>
            <a:xfrm>
              <a:off x="466237" y="220730"/>
              <a:ext cx="11302609" cy="6243237"/>
              <a:chOff x="132862" y="135005"/>
              <a:chExt cx="11302609" cy="6243237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2477277" y="135005"/>
                <a:ext cx="2808515" cy="39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Data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2477277" y="729112"/>
                <a:ext cx="2808515" cy="39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Data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preprocessing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bgerundetes Rechteck 9"/>
              <p:cNvSpPr/>
              <p:nvPr/>
            </p:nvSpPr>
            <p:spPr>
              <a:xfrm>
                <a:off x="132862" y="500650"/>
                <a:ext cx="1880318" cy="858530"/>
              </a:xfrm>
              <a:prstGeom prst="round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ctr">
                  <a:buFont typeface="Wingdings" panose="05000000000000000000" pitchFamily="2" charset="2"/>
                  <a:buChar char="Ø"/>
                </a:pPr>
                <a:endParaRPr lang="de-DE" sz="1100" b="1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Imputation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of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missing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values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smtClean="0">
                    <a:solidFill>
                      <a:schemeClr val="tx1"/>
                    </a:solidFill>
                  </a:rPr>
                  <a:t>Log2-transformation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Scaling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Centering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Ø"/>
                </a:pP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Gerade Verbindung mit Pfeil 13"/>
              <p:cNvCxnSpPr>
                <a:stCxn id="4" idx="2"/>
                <a:endCxn id="5" idx="0"/>
              </p:cNvCxnSpPr>
              <p:nvPr/>
            </p:nvCxnSpPr>
            <p:spPr>
              <a:xfrm>
                <a:off x="3881535" y="531005"/>
                <a:ext cx="0" cy="19810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 16"/>
              <p:cNvSpPr/>
              <p:nvPr/>
            </p:nvSpPr>
            <p:spPr>
              <a:xfrm>
                <a:off x="2477277" y="1323220"/>
                <a:ext cx="2808515" cy="39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Split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data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into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training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and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test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set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 Verbindung mit Pfeil 17"/>
              <p:cNvCxnSpPr>
                <a:stCxn id="5" idx="2"/>
                <a:endCxn id="17" idx="0"/>
              </p:cNvCxnSpPr>
              <p:nvPr/>
            </p:nvCxnSpPr>
            <p:spPr>
              <a:xfrm>
                <a:off x="3881535" y="1125112"/>
                <a:ext cx="0" cy="19810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/>
              <p:cNvSpPr/>
              <p:nvPr/>
            </p:nvSpPr>
            <p:spPr>
              <a:xfrm>
                <a:off x="2477277" y="2055518"/>
                <a:ext cx="2808515" cy="4382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Split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data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into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training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validation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set</a:t>
                </a:r>
                <a:endParaRPr lang="en-GB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 k=10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times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for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k-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fold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cv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Gerade Verbindung mit Pfeil 21"/>
              <p:cNvCxnSpPr>
                <a:stCxn id="17" idx="2"/>
                <a:endCxn id="21" idx="0"/>
              </p:cNvCxnSpPr>
              <p:nvPr/>
            </p:nvCxnSpPr>
            <p:spPr>
              <a:xfrm>
                <a:off x="3881535" y="1719220"/>
                <a:ext cx="0" cy="33629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hteck 40"/>
              <p:cNvSpPr/>
              <p:nvPr/>
            </p:nvSpPr>
            <p:spPr>
              <a:xfrm>
                <a:off x="6445755" y="2055518"/>
                <a:ext cx="2808515" cy="39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Test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3493094" y="1682490"/>
                <a:ext cx="7022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smtClean="0"/>
                  <a:t>70%</a:t>
                </a:r>
                <a:endParaRPr lang="en-GB" sz="1200" b="1" dirty="0"/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 rot="1279007">
                <a:off x="5617623" y="1829814"/>
                <a:ext cx="7022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smtClean="0"/>
                  <a:t>30%</a:t>
                </a:r>
                <a:endParaRPr lang="en-GB" sz="1200" b="1" dirty="0"/>
              </a:p>
            </p:txBody>
          </p:sp>
          <p:sp>
            <p:nvSpPr>
              <p:cNvPr id="61" name="Abgerundetes Rechteck 60"/>
              <p:cNvSpPr/>
              <p:nvPr/>
            </p:nvSpPr>
            <p:spPr>
              <a:xfrm>
                <a:off x="2108991" y="1925942"/>
                <a:ext cx="3485307" cy="4371039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2477277" y="2647831"/>
                <a:ext cx="1260000" cy="382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Training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Gerade Verbindung mit Pfeil 62"/>
              <p:cNvCxnSpPr>
                <a:endCxn id="62" idx="0"/>
              </p:cNvCxnSpPr>
              <p:nvPr/>
            </p:nvCxnSpPr>
            <p:spPr>
              <a:xfrm>
                <a:off x="3107277" y="2447600"/>
                <a:ext cx="0" cy="20023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hteck 65"/>
              <p:cNvSpPr/>
              <p:nvPr/>
            </p:nvSpPr>
            <p:spPr>
              <a:xfrm>
                <a:off x="3931125" y="5029290"/>
                <a:ext cx="1260000" cy="382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Validation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6" name="Gruppieren 75"/>
              <p:cNvGrpSpPr/>
              <p:nvPr/>
            </p:nvGrpSpPr>
            <p:grpSpPr>
              <a:xfrm>
                <a:off x="2217829" y="3100963"/>
                <a:ext cx="1799691" cy="1800225"/>
                <a:chOff x="7620267" y="2397974"/>
                <a:chExt cx="1799691" cy="1800225"/>
              </a:xfrm>
            </p:grpSpPr>
            <p:sp>
              <p:nvSpPr>
                <p:cNvPr id="75" name="Gestreifter Pfeil nach rechts 74"/>
                <p:cNvSpPr/>
                <p:nvPr/>
              </p:nvSpPr>
              <p:spPr>
                <a:xfrm rot="5400000">
                  <a:off x="7620000" y="2398241"/>
                  <a:ext cx="1800225" cy="1799691"/>
                </a:xfrm>
                <a:prstGeom prst="stripedRightArrow">
                  <a:avLst>
                    <a:gd name="adj1" fmla="val 57410"/>
                    <a:gd name="adj2" fmla="val 4629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Rechteck 68"/>
                <p:cNvSpPr/>
                <p:nvPr/>
              </p:nvSpPr>
              <p:spPr>
                <a:xfrm>
                  <a:off x="7967509" y="2754578"/>
                  <a:ext cx="1134086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Tx/>
                    <a:buChar char="-"/>
                  </a:pPr>
                  <a:r>
                    <a:rPr lang="de-DE" sz="900" dirty="0"/>
                    <a:t>Hyperparameter </a:t>
                  </a:r>
                  <a:r>
                    <a:rPr lang="de-DE" sz="900" dirty="0" err="1"/>
                    <a:t>tuning</a:t>
                  </a:r>
                  <a:endParaRPr lang="de-DE" sz="900" dirty="0"/>
                </a:p>
                <a:p>
                  <a:pPr marL="171450" indent="-171450">
                    <a:buFontTx/>
                    <a:buChar char="-"/>
                  </a:pPr>
                  <a:r>
                    <a:rPr lang="de-DE" sz="900" dirty="0"/>
                    <a:t>Feature </a:t>
                  </a:r>
                  <a:r>
                    <a:rPr lang="de-DE" sz="900" dirty="0" err="1"/>
                    <a:t>selection</a:t>
                  </a:r>
                  <a:r>
                    <a:rPr lang="de-DE" sz="900" dirty="0"/>
                    <a:t> </a:t>
                  </a:r>
                  <a:r>
                    <a:rPr lang="de-DE" sz="900" dirty="0" err="1"/>
                    <a:t>using</a:t>
                  </a:r>
                  <a:r>
                    <a:rPr lang="de-DE" sz="900" dirty="0"/>
                    <a:t> </a:t>
                  </a:r>
                  <a:r>
                    <a:rPr lang="de-DE" sz="900" dirty="0" smtClean="0"/>
                    <a:t>L1 </a:t>
                  </a:r>
                  <a:r>
                    <a:rPr lang="de-DE" sz="900" dirty="0" err="1" smtClean="0"/>
                    <a:t>regularization</a:t>
                  </a:r>
                  <a:r>
                    <a:rPr lang="de-DE" sz="900" dirty="0" smtClean="0"/>
                    <a:t> </a:t>
                  </a:r>
                  <a:r>
                    <a:rPr lang="de-DE" sz="900" dirty="0" err="1" smtClean="0"/>
                    <a:t>if</a:t>
                  </a:r>
                  <a:r>
                    <a:rPr lang="de-DE" sz="900" dirty="0" smtClean="0"/>
                    <a:t> </a:t>
                  </a:r>
                  <a:r>
                    <a:rPr lang="de-DE" sz="900" dirty="0" err="1" smtClean="0"/>
                    <a:t>applicable</a:t>
                  </a:r>
                  <a:endParaRPr lang="de-DE" sz="900" dirty="0"/>
                </a:p>
              </p:txBody>
            </p:sp>
          </p:grpSp>
          <p:sp>
            <p:nvSpPr>
              <p:cNvPr id="77" name="Rechteck 76"/>
              <p:cNvSpPr/>
              <p:nvPr/>
            </p:nvSpPr>
            <p:spPr>
              <a:xfrm>
                <a:off x="2470027" y="5021478"/>
                <a:ext cx="1260000" cy="382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 smtClean="0">
                    <a:solidFill>
                      <a:schemeClr val="tx1"/>
                    </a:solidFill>
                  </a:rPr>
                  <a:t>Trained</a:t>
                </a:r>
                <a:r>
                  <a:rPr lang="de-DE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model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feld 77"/>
              <p:cNvSpPr txBox="1"/>
              <p:nvPr/>
            </p:nvSpPr>
            <p:spPr>
              <a:xfrm>
                <a:off x="2943225" y="5922504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 </a:t>
                </a:r>
                <a:r>
                  <a:rPr lang="de-DE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optimisation</a:t>
                </a:r>
                <a:endParaRPr lang="en-GB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Abgerundetes Rechteck 78"/>
              <p:cNvSpPr/>
              <p:nvPr/>
            </p:nvSpPr>
            <p:spPr>
              <a:xfrm>
                <a:off x="135320" y="4477901"/>
                <a:ext cx="1837155" cy="146116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>
                    <a:solidFill>
                      <a:schemeClr val="tx1"/>
                    </a:solidFill>
                  </a:rPr>
                  <a:t>Baseline </a:t>
                </a:r>
                <a:r>
                  <a:rPr lang="de-DE" sz="1100" dirty="0" err="1">
                    <a:solidFill>
                      <a:schemeClr val="tx1"/>
                    </a:solidFill>
                  </a:rPr>
                  <a:t>model</a:t>
                </a:r>
                <a:r>
                  <a:rPr lang="de-DE" sz="1100" dirty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1100" dirty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>
                    <a:solidFill>
                      <a:schemeClr val="tx1"/>
                    </a:solidFill>
                  </a:rPr>
                  <a:t>serum</a:t>
                </a:r>
                <a:r>
                  <a:rPr lang="de-DE" sz="1100" dirty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>
                    <a:solidFill>
                      <a:schemeClr val="tx1"/>
                    </a:solidFill>
                  </a:rPr>
                  <a:t>markers</a:t>
                </a:r>
                <a:endParaRPr lang="de-DE" sz="11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glmnet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with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L1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regularization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only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miRNAs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sz="1100" dirty="0" smtClean="0">
                    <a:solidFill>
                      <a:schemeClr val="tx1"/>
                    </a:solidFill>
                  </a:rPr>
                  <a:t>all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features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glm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with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significant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features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Gerade Verbindung mit Pfeil 107"/>
              <p:cNvCxnSpPr>
                <a:stCxn id="77" idx="3"/>
                <a:endCxn id="66" idx="1"/>
              </p:cNvCxnSpPr>
              <p:nvPr/>
            </p:nvCxnSpPr>
            <p:spPr>
              <a:xfrm>
                <a:off x="3730027" y="5212756"/>
                <a:ext cx="201098" cy="781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endCxn id="66" idx="0"/>
              </p:cNvCxnSpPr>
              <p:nvPr/>
            </p:nvCxnSpPr>
            <p:spPr>
              <a:xfrm>
                <a:off x="4561125" y="2447600"/>
                <a:ext cx="0" cy="258169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 Verbindung mit Pfeil 119"/>
              <p:cNvCxnSpPr>
                <a:endCxn id="41" idx="1"/>
              </p:cNvCxnSpPr>
              <p:nvPr/>
            </p:nvCxnSpPr>
            <p:spPr>
              <a:xfrm>
                <a:off x="5057428" y="1728171"/>
                <a:ext cx="1388327" cy="5253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 Verbindung mit Pfeil 124"/>
              <p:cNvCxnSpPr>
                <a:stCxn id="41" idx="2"/>
                <a:endCxn id="133" idx="0"/>
              </p:cNvCxnSpPr>
              <p:nvPr/>
            </p:nvCxnSpPr>
            <p:spPr>
              <a:xfrm>
                <a:off x="7850013" y="2451518"/>
                <a:ext cx="0" cy="256996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Gruppieren 168"/>
              <p:cNvGrpSpPr/>
              <p:nvPr/>
            </p:nvGrpSpPr>
            <p:grpSpPr>
              <a:xfrm>
                <a:off x="5645274" y="3345782"/>
                <a:ext cx="2393186" cy="585030"/>
                <a:chOff x="5657756" y="2750577"/>
                <a:chExt cx="2393186" cy="585030"/>
              </a:xfrm>
            </p:grpSpPr>
            <p:sp>
              <p:nvSpPr>
                <p:cNvPr id="132" name="Gestreifter Pfeil nach rechts 131"/>
                <p:cNvSpPr/>
                <p:nvPr/>
              </p:nvSpPr>
              <p:spPr>
                <a:xfrm>
                  <a:off x="5657756" y="2750577"/>
                  <a:ext cx="2164822" cy="585030"/>
                </a:xfrm>
                <a:prstGeom prst="stripedRightArrow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Textfeld 129"/>
                <p:cNvSpPr txBox="1"/>
                <p:nvPr/>
              </p:nvSpPr>
              <p:spPr>
                <a:xfrm>
                  <a:off x="5684371" y="2899581"/>
                  <a:ext cx="236657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err="1" smtClean="0"/>
                    <a:t>Apply</a:t>
                  </a:r>
                  <a:r>
                    <a:rPr lang="de-DE" sz="1100" dirty="0" smtClean="0"/>
                    <a:t> </a:t>
                  </a:r>
                  <a:r>
                    <a:rPr lang="de-DE" sz="1100" dirty="0" err="1" smtClean="0"/>
                    <a:t>optimised</a:t>
                  </a:r>
                  <a:r>
                    <a:rPr lang="de-DE" sz="1100" dirty="0" smtClean="0"/>
                    <a:t> </a:t>
                  </a:r>
                  <a:r>
                    <a:rPr lang="de-DE" sz="1100" dirty="0" err="1" smtClean="0"/>
                    <a:t>model</a:t>
                  </a:r>
                  <a:r>
                    <a:rPr lang="de-DE" sz="1100" dirty="0" smtClean="0"/>
                    <a:t> </a:t>
                  </a:r>
                  <a:r>
                    <a:rPr lang="de-DE" sz="1100" dirty="0" err="1" smtClean="0"/>
                    <a:t>to</a:t>
                  </a:r>
                  <a:r>
                    <a:rPr lang="de-DE" sz="1100" dirty="0" smtClean="0"/>
                    <a:t> </a:t>
                  </a:r>
                  <a:r>
                    <a:rPr lang="de-DE" sz="1100" dirty="0" err="1" smtClean="0"/>
                    <a:t>test</a:t>
                  </a:r>
                  <a:r>
                    <a:rPr lang="de-DE" sz="1100" dirty="0" smtClean="0"/>
                    <a:t> </a:t>
                  </a:r>
                  <a:r>
                    <a:rPr lang="de-DE" sz="1100" dirty="0" err="1" smtClean="0"/>
                    <a:t>set</a:t>
                  </a:r>
                  <a:endParaRPr lang="en-GB" sz="1100" dirty="0"/>
                </a:p>
              </p:txBody>
            </p:sp>
          </p:grpSp>
          <p:sp>
            <p:nvSpPr>
              <p:cNvPr id="133" name="Rechteck 132"/>
              <p:cNvSpPr/>
              <p:nvPr/>
            </p:nvSpPr>
            <p:spPr>
              <a:xfrm>
                <a:off x="6445755" y="5021478"/>
                <a:ext cx="2808515" cy="39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 smtClean="0">
                    <a:solidFill>
                      <a:schemeClr val="tx1"/>
                    </a:solidFill>
                  </a:rPr>
                  <a:t>Calculation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of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performance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metrics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Abgerundetes Rechteck 136"/>
              <p:cNvSpPr/>
              <p:nvPr/>
            </p:nvSpPr>
            <p:spPr>
              <a:xfrm>
                <a:off x="10138980" y="4619279"/>
                <a:ext cx="1296491" cy="1758963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smtClean="0">
                    <a:solidFill>
                      <a:schemeClr val="tx1"/>
                    </a:solidFill>
                  </a:rPr>
                  <a:t>AUROC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Balanced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Accuracy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Sensitivity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Specificity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smtClean="0">
                    <a:solidFill>
                      <a:schemeClr val="tx1"/>
                    </a:solidFill>
                  </a:rPr>
                  <a:t>Precision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smtClean="0">
                    <a:solidFill>
                      <a:schemeClr val="tx1"/>
                    </a:solidFill>
                  </a:rPr>
                  <a:t>F1-score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Brier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Score?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Calibration</a:t>
                </a:r>
                <a:r>
                  <a:rPr lang="de-DE" sz="1100" dirty="0">
                    <a:solidFill>
                      <a:schemeClr val="tx1"/>
                    </a:solidFill>
                  </a:rPr>
                  <a:t>?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 algn="ctr">
                  <a:buFontTx/>
                  <a:buChar char="-"/>
                </a:pP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Gewinkelter Verbinder 141"/>
              <p:cNvCxnSpPr>
                <a:stCxn id="133" idx="3"/>
                <a:endCxn id="17" idx="3"/>
              </p:cNvCxnSpPr>
              <p:nvPr/>
            </p:nvCxnSpPr>
            <p:spPr>
              <a:xfrm flipH="1" flipV="1">
                <a:off x="5285792" y="1521220"/>
                <a:ext cx="3968478" cy="3698258"/>
              </a:xfrm>
              <a:prstGeom prst="bentConnector3">
                <a:avLst>
                  <a:gd name="adj1" fmla="val -5760"/>
                </a:avLst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feld 147"/>
              <p:cNvSpPr txBox="1"/>
              <p:nvPr/>
            </p:nvSpPr>
            <p:spPr>
              <a:xfrm>
                <a:off x="6779712" y="1269923"/>
                <a:ext cx="26291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Repeat </a:t>
                </a:r>
                <a:r>
                  <a:rPr lang="de-DE" sz="1200" dirty="0" err="1" smtClean="0"/>
                  <a:t>with</a:t>
                </a:r>
                <a:r>
                  <a:rPr lang="de-DE" sz="1200" dirty="0" smtClean="0"/>
                  <a:t> 5 different </a:t>
                </a:r>
                <a:r>
                  <a:rPr lang="de-DE" sz="1200" dirty="0" err="1" smtClean="0"/>
                  <a:t>seeds</a:t>
                </a:r>
                <a:endParaRPr lang="en-GB" sz="1200" dirty="0"/>
              </a:p>
            </p:txBody>
          </p:sp>
          <p:cxnSp>
            <p:nvCxnSpPr>
              <p:cNvPr id="154" name="Gerader Verbinder 153"/>
              <p:cNvCxnSpPr>
                <a:stCxn id="79" idx="3"/>
                <a:endCxn id="77" idx="1"/>
              </p:cNvCxnSpPr>
              <p:nvPr/>
            </p:nvCxnSpPr>
            <p:spPr>
              <a:xfrm>
                <a:off x="1972475" y="5208484"/>
                <a:ext cx="497552" cy="4272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/>
              <p:cNvCxnSpPr>
                <a:stCxn id="10" idx="3"/>
                <a:endCxn id="5" idx="1"/>
              </p:cNvCxnSpPr>
              <p:nvPr/>
            </p:nvCxnSpPr>
            <p:spPr>
              <a:xfrm flipV="1">
                <a:off x="2013180" y="927112"/>
                <a:ext cx="464097" cy="2803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winkelter Verbinder 178"/>
              <p:cNvCxnSpPr>
                <a:stCxn id="133" idx="2"/>
                <a:endCxn id="137" idx="1"/>
              </p:cNvCxnSpPr>
              <p:nvPr/>
            </p:nvCxnSpPr>
            <p:spPr>
              <a:xfrm rot="16200000" flipH="1">
                <a:off x="8924838" y="4342652"/>
                <a:ext cx="139317" cy="2288967"/>
              </a:xfrm>
              <a:prstGeom prst="bentConnector2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Abgerundetes Rechteck 37"/>
            <p:cNvSpPr/>
            <p:nvPr/>
          </p:nvSpPr>
          <p:spPr>
            <a:xfrm>
              <a:off x="130848" y="76181"/>
              <a:ext cx="11883352" cy="6781819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247885" y="6463968"/>
              <a:ext cx="224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Model </a:t>
              </a:r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evaluation</a:t>
              </a:r>
              <a:endParaRPr lang="en-GB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43" name="Gerader Verbinder 42"/>
          <p:cNvCxnSpPr>
            <a:stCxn id="46" idx="3"/>
          </p:cNvCxnSpPr>
          <p:nvPr/>
        </p:nvCxnSpPr>
        <p:spPr>
          <a:xfrm flipV="1">
            <a:off x="1951037" y="3705479"/>
            <a:ext cx="947409" cy="529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bgerundetes Rechteck 45"/>
          <p:cNvSpPr/>
          <p:nvPr/>
        </p:nvSpPr>
        <p:spPr>
          <a:xfrm>
            <a:off x="468793" y="3441132"/>
            <a:ext cx="1482244" cy="539287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Ø"/>
            </a:pPr>
            <a:endParaRPr lang="de-DE" sz="1100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100" dirty="0" smtClean="0">
                <a:solidFill>
                  <a:schemeClr val="tx1"/>
                </a:solidFill>
              </a:rPr>
              <a:t>Bootstrapping </a:t>
            </a:r>
            <a:r>
              <a:rPr lang="de-DE" sz="1100" dirty="0" err="1" smtClean="0">
                <a:solidFill>
                  <a:schemeClr val="tx1"/>
                </a:solidFill>
              </a:rPr>
              <a:t>to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test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stability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of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features</a:t>
            </a:r>
            <a:endParaRPr lang="de-DE" sz="1100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39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>Elbe Kliniken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Zellbiologie</dc:creator>
  <cp:lastModifiedBy>Zellbiologie</cp:lastModifiedBy>
  <cp:revision>19</cp:revision>
  <dcterms:created xsi:type="dcterms:W3CDTF">2020-10-30T08:37:23Z</dcterms:created>
  <dcterms:modified xsi:type="dcterms:W3CDTF">2021-02-22T15:56:47Z</dcterms:modified>
</cp:coreProperties>
</file>