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66" d="100"/>
          <a:sy n="66" d="100"/>
        </p:scale>
        <p:origin x="3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1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2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1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2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7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0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08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06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9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6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1FDAD-4017-4F27-99B2-3521059D142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uppieren 182"/>
          <p:cNvGrpSpPr/>
          <p:nvPr/>
        </p:nvGrpSpPr>
        <p:grpSpPr>
          <a:xfrm>
            <a:off x="1188130" y="195791"/>
            <a:ext cx="9121408" cy="6498942"/>
            <a:chOff x="132862" y="135005"/>
            <a:chExt cx="9121408" cy="6498942"/>
          </a:xfrm>
        </p:grpSpPr>
        <p:sp>
          <p:nvSpPr>
            <p:cNvPr id="4" name="Rechteck 3"/>
            <p:cNvSpPr/>
            <p:nvPr/>
          </p:nvSpPr>
          <p:spPr>
            <a:xfrm>
              <a:off x="2477277" y="135005"/>
              <a:ext cx="2808515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Data (n = 61)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2477277" y="729112"/>
              <a:ext cx="2808515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Data </a:t>
              </a:r>
              <a:r>
                <a:rPr lang="de-DE" sz="1200" dirty="0" err="1">
                  <a:solidFill>
                    <a:schemeClr val="tx1"/>
                  </a:solidFill>
                </a:rPr>
                <a:t>preprocessing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32862" y="261085"/>
              <a:ext cx="1880318" cy="858530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Wingdings" panose="05000000000000000000" pitchFamily="2" charset="2"/>
                <a:buChar char="Ø"/>
              </a:pPr>
              <a:endParaRPr lang="de-DE" sz="11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 err="1">
                  <a:solidFill>
                    <a:schemeClr val="tx1"/>
                  </a:solidFill>
                </a:rPr>
                <a:t>Imputation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of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missing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values</a:t>
              </a:r>
              <a:endParaRPr lang="de-DE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>
                  <a:solidFill>
                    <a:schemeClr val="tx1"/>
                  </a:solidFill>
                </a:rPr>
                <a:t>Log2-transformation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 err="1">
                  <a:solidFill>
                    <a:schemeClr val="tx1"/>
                  </a:solidFill>
                </a:rPr>
                <a:t>Scaling</a:t>
              </a:r>
              <a:endParaRPr lang="de-DE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 err="1">
                  <a:solidFill>
                    <a:schemeClr val="tx1"/>
                  </a:solidFill>
                </a:rPr>
                <a:t>Centering</a:t>
              </a:r>
              <a:endParaRPr lang="de-DE" sz="1100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mit Pfeil 13"/>
            <p:cNvCxnSpPr>
              <a:stCxn id="4" idx="2"/>
              <a:endCxn id="5" idx="0"/>
            </p:cNvCxnSpPr>
            <p:nvPr/>
          </p:nvCxnSpPr>
          <p:spPr>
            <a:xfrm>
              <a:off x="3881535" y="531005"/>
              <a:ext cx="0" cy="198107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cxnSpLocks/>
              <a:stCxn id="5" idx="2"/>
            </p:cNvCxnSpPr>
            <p:nvPr/>
          </p:nvCxnSpPr>
          <p:spPr>
            <a:xfrm>
              <a:off x="3881535" y="1125112"/>
              <a:ext cx="0" cy="19810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/>
            <p:cNvSpPr/>
            <p:nvPr/>
          </p:nvSpPr>
          <p:spPr>
            <a:xfrm>
              <a:off x="2477277" y="2055518"/>
              <a:ext cx="2808515" cy="4382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Split </a:t>
              </a:r>
              <a:r>
                <a:rPr lang="de-DE" sz="1200" dirty="0" err="1">
                  <a:solidFill>
                    <a:schemeClr val="tx1"/>
                  </a:solidFill>
                </a:rPr>
                <a:t>data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into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training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validation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set</a:t>
              </a:r>
              <a:endParaRPr lang="en-GB" sz="12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 k=10 </a:t>
              </a:r>
              <a:r>
                <a:rPr lang="de-DE" sz="1200" dirty="0" err="1">
                  <a:solidFill>
                    <a:schemeClr val="tx1"/>
                  </a:solidFill>
                </a:rPr>
                <a:t>times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for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repeated</a:t>
              </a:r>
              <a:r>
                <a:rPr lang="de-DE" sz="1200" dirty="0">
                  <a:solidFill>
                    <a:schemeClr val="tx1"/>
                  </a:solidFill>
                </a:rPr>
                <a:t> k-</a:t>
              </a:r>
              <a:r>
                <a:rPr lang="de-DE" sz="1200" dirty="0" err="1">
                  <a:solidFill>
                    <a:schemeClr val="tx1"/>
                  </a:solidFill>
                </a:rPr>
                <a:t>fold</a:t>
              </a:r>
              <a:r>
                <a:rPr lang="de-DE" sz="1200" dirty="0">
                  <a:solidFill>
                    <a:schemeClr val="tx1"/>
                  </a:solidFill>
                </a:rPr>
                <a:t> cv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Gerade Verbindung mit Pfeil 21"/>
            <p:cNvCxnSpPr>
              <a:cxnSpLocks/>
              <a:endCxn id="21" idx="0"/>
            </p:cNvCxnSpPr>
            <p:nvPr/>
          </p:nvCxnSpPr>
          <p:spPr>
            <a:xfrm>
              <a:off x="3881535" y="1719220"/>
              <a:ext cx="0" cy="33629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6445755" y="2055518"/>
              <a:ext cx="2808515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Test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493094" y="1692115"/>
              <a:ext cx="702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90%</a:t>
              </a:r>
              <a:endParaRPr lang="en-GB" sz="1200" b="1" dirty="0"/>
            </a:p>
          </p:txBody>
        </p:sp>
        <p:sp>
          <p:nvSpPr>
            <p:cNvPr id="58" name="Textfeld 57"/>
            <p:cNvSpPr txBox="1"/>
            <p:nvPr/>
          </p:nvSpPr>
          <p:spPr>
            <a:xfrm rot="1279007">
              <a:off x="5617623" y="1829814"/>
              <a:ext cx="702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10%</a:t>
              </a:r>
              <a:endParaRPr lang="en-GB" sz="1200" b="1" dirty="0"/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2108991" y="1925942"/>
              <a:ext cx="3485307" cy="4671649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77277" y="2647831"/>
              <a:ext cx="1260000" cy="382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Training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Gerade Verbindung mit Pfeil 62"/>
            <p:cNvCxnSpPr>
              <a:cxnSpLocks/>
            </p:cNvCxnSpPr>
            <p:nvPr/>
          </p:nvCxnSpPr>
          <p:spPr>
            <a:xfrm>
              <a:off x="3107277" y="2486100"/>
              <a:ext cx="0" cy="1620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hteck 65"/>
            <p:cNvSpPr/>
            <p:nvPr/>
          </p:nvSpPr>
          <p:spPr>
            <a:xfrm>
              <a:off x="3931125" y="5029290"/>
              <a:ext cx="1260000" cy="382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Validation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Gruppieren 75"/>
            <p:cNvGrpSpPr/>
            <p:nvPr/>
          </p:nvGrpSpPr>
          <p:grpSpPr>
            <a:xfrm>
              <a:off x="2217829" y="3100963"/>
              <a:ext cx="1799691" cy="1800225"/>
              <a:chOff x="7620267" y="2397974"/>
              <a:chExt cx="1799691" cy="1800225"/>
            </a:xfrm>
          </p:grpSpPr>
          <p:sp>
            <p:nvSpPr>
              <p:cNvPr id="75" name="Gestreifter Pfeil nach rechts 74"/>
              <p:cNvSpPr/>
              <p:nvPr/>
            </p:nvSpPr>
            <p:spPr>
              <a:xfrm rot="5400000">
                <a:off x="7620000" y="2398241"/>
                <a:ext cx="1800225" cy="1799691"/>
              </a:xfrm>
              <a:prstGeom prst="stripedRightArrow">
                <a:avLst>
                  <a:gd name="adj1" fmla="val 57410"/>
                  <a:gd name="adj2" fmla="val 4629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hteck 68"/>
              <p:cNvSpPr/>
              <p:nvPr/>
            </p:nvSpPr>
            <p:spPr>
              <a:xfrm>
                <a:off x="7967509" y="2754578"/>
                <a:ext cx="113408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900" dirty="0"/>
                  <a:t>Hyperparameter </a:t>
                </a:r>
                <a:r>
                  <a:rPr lang="de-DE" sz="900" dirty="0" err="1"/>
                  <a:t>tuning</a:t>
                </a:r>
                <a:endParaRPr lang="de-DE" sz="900" dirty="0"/>
              </a:p>
              <a:p>
                <a:pPr marL="171450" indent="-171450">
                  <a:buFontTx/>
                  <a:buChar char="-"/>
                </a:pPr>
                <a:r>
                  <a:rPr lang="de-DE" sz="900" dirty="0"/>
                  <a:t>Feature </a:t>
                </a:r>
                <a:r>
                  <a:rPr lang="de-DE" sz="900" dirty="0" err="1"/>
                  <a:t>selection</a:t>
                </a:r>
                <a:r>
                  <a:rPr lang="de-DE" sz="900" dirty="0"/>
                  <a:t> </a:t>
                </a:r>
                <a:r>
                  <a:rPr lang="de-DE" sz="900" dirty="0" err="1"/>
                  <a:t>using</a:t>
                </a:r>
                <a:r>
                  <a:rPr lang="de-DE" sz="900" dirty="0"/>
                  <a:t> L1 </a:t>
                </a:r>
                <a:r>
                  <a:rPr lang="de-DE" sz="900" dirty="0" err="1"/>
                  <a:t>regularization</a:t>
                </a:r>
                <a:r>
                  <a:rPr lang="de-DE" sz="900" dirty="0"/>
                  <a:t> </a:t>
                </a:r>
                <a:r>
                  <a:rPr lang="de-DE" sz="900" dirty="0" err="1"/>
                  <a:t>if</a:t>
                </a:r>
                <a:r>
                  <a:rPr lang="de-DE" sz="900" dirty="0"/>
                  <a:t> </a:t>
                </a:r>
                <a:r>
                  <a:rPr lang="de-DE" sz="900" dirty="0" err="1"/>
                  <a:t>applicable</a:t>
                </a:r>
                <a:endParaRPr lang="de-DE" sz="900" dirty="0"/>
              </a:p>
            </p:txBody>
          </p:sp>
        </p:grpSp>
        <p:sp>
          <p:nvSpPr>
            <p:cNvPr id="77" name="Rechteck 76"/>
            <p:cNvSpPr/>
            <p:nvPr/>
          </p:nvSpPr>
          <p:spPr>
            <a:xfrm>
              <a:off x="2470027" y="5021478"/>
              <a:ext cx="1260000" cy="382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Trained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model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2809528" y="5987616"/>
              <a:ext cx="2247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>
                  <a:solidFill>
                    <a:schemeClr val="accent1">
                      <a:lumMod val="50000"/>
                    </a:schemeClr>
                  </a:solidFill>
                </a:rPr>
                <a:t>Inner</a:t>
              </a:r>
              <a: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  <a:t> Loop </a:t>
              </a:r>
            </a:p>
            <a:p>
              <a:pPr algn="ctr"/>
              <a: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  <a:t>(Model </a:t>
              </a:r>
              <a:r>
                <a:rPr lang="de-DE" dirty="0" err="1">
                  <a:solidFill>
                    <a:schemeClr val="accent1">
                      <a:lumMod val="50000"/>
                    </a:schemeClr>
                  </a:solidFill>
                </a:rPr>
                <a:t>optimisation</a:t>
              </a:r>
              <a: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en-GB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135320" y="4551904"/>
              <a:ext cx="1837155" cy="1319788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>
                  <a:solidFill>
                    <a:schemeClr val="tx1"/>
                  </a:solidFill>
                </a:rPr>
                <a:t>Baseline </a:t>
              </a:r>
              <a:r>
                <a:rPr lang="de-DE" sz="1100" dirty="0" err="1">
                  <a:solidFill>
                    <a:schemeClr val="tx1"/>
                  </a:solidFill>
                </a:rPr>
                <a:t>model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with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serum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markers</a:t>
              </a:r>
              <a:endParaRPr lang="de-DE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 err="1">
                  <a:solidFill>
                    <a:schemeClr val="tx1"/>
                  </a:solidFill>
                </a:rPr>
                <a:t>miRNA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only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model</a:t>
              </a:r>
              <a:endParaRPr lang="de-DE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>
                  <a:solidFill>
                    <a:schemeClr val="tx1"/>
                  </a:solidFill>
                </a:rPr>
                <a:t>Model </a:t>
              </a:r>
              <a:r>
                <a:rPr lang="de-DE" sz="1100" dirty="0" err="1">
                  <a:solidFill>
                    <a:schemeClr val="tx1"/>
                  </a:solidFill>
                </a:rPr>
                <a:t>with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significant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features</a:t>
              </a:r>
              <a:endParaRPr lang="de-DE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DE" sz="1100" dirty="0" err="1">
                  <a:solidFill>
                    <a:schemeClr val="tx1"/>
                  </a:solidFill>
                </a:rPr>
                <a:t>Combined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model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Gerade Verbindung mit Pfeil 107"/>
            <p:cNvCxnSpPr>
              <a:stCxn id="77" idx="3"/>
              <a:endCxn id="66" idx="1"/>
            </p:cNvCxnSpPr>
            <p:nvPr/>
          </p:nvCxnSpPr>
          <p:spPr>
            <a:xfrm>
              <a:off x="3730027" y="5212756"/>
              <a:ext cx="201098" cy="781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>
              <a:endCxn id="66" idx="0"/>
            </p:cNvCxnSpPr>
            <p:nvPr/>
          </p:nvCxnSpPr>
          <p:spPr>
            <a:xfrm>
              <a:off x="4561125" y="2447600"/>
              <a:ext cx="0" cy="258169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/>
            <p:cNvCxnSpPr>
              <a:endCxn id="41" idx="1"/>
            </p:cNvCxnSpPr>
            <p:nvPr/>
          </p:nvCxnSpPr>
          <p:spPr>
            <a:xfrm>
              <a:off x="5057428" y="1728171"/>
              <a:ext cx="1388327" cy="525347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cxnSpLocks/>
              <a:stCxn id="41" idx="2"/>
              <a:endCxn id="133" idx="0"/>
            </p:cNvCxnSpPr>
            <p:nvPr/>
          </p:nvCxnSpPr>
          <p:spPr>
            <a:xfrm>
              <a:off x="7850013" y="2451518"/>
              <a:ext cx="0" cy="256996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uppieren 168"/>
            <p:cNvGrpSpPr/>
            <p:nvPr/>
          </p:nvGrpSpPr>
          <p:grpSpPr>
            <a:xfrm>
              <a:off x="5645274" y="3345782"/>
              <a:ext cx="2393186" cy="585030"/>
              <a:chOff x="5657756" y="2750577"/>
              <a:chExt cx="2393186" cy="585030"/>
            </a:xfrm>
          </p:grpSpPr>
          <p:sp>
            <p:nvSpPr>
              <p:cNvPr id="132" name="Gestreifter Pfeil nach rechts 131"/>
              <p:cNvSpPr/>
              <p:nvPr/>
            </p:nvSpPr>
            <p:spPr>
              <a:xfrm>
                <a:off x="5657756" y="2750577"/>
                <a:ext cx="2164822" cy="585030"/>
              </a:xfrm>
              <a:prstGeom prst="strip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Textfeld 129"/>
              <p:cNvSpPr txBox="1"/>
              <p:nvPr/>
            </p:nvSpPr>
            <p:spPr>
              <a:xfrm>
                <a:off x="5684371" y="2899581"/>
                <a:ext cx="23665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err="1"/>
                  <a:t>Apply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optimised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model</a:t>
                </a:r>
                <a:r>
                  <a:rPr lang="de-DE" sz="1100" dirty="0"/>
                  <a:t> </a:t>
                </a:r>
                <a:r>
                  <a:rPr lang="de-DE" sz="1100" dirty="0" err="1"/>
                  <a:t>to</a:t>
                </a:r>
                <a:r>
                  <a:rPr lang="de-DE" sz="1100" dirty="0"/>
                  <a:t> </a:t>
                </a:r>
                <a:r>
                  <a:rPr lang="de-DE" sz="1100" dirty="0" err="1"/>
                  <a:t>test</a:t>
                </a:r>
                <a:r>
                  <a:rPr lang="de-DE" sz="1100" dirty="0"/>
                  <a:t> </a:t>
                </a:r>
                <a:r>
                  <a:rPr lang="de-DE" sz="1100" dirty="0" err="1"/>
                  <a:t>set</a:t>
                </a:r>
                <a:endParaRPr lang="en-GB" sz="1100" dirty="0"/>
              </a:p>
            </p:txBody>
          </p:sp>
        </p:grpSp>
        <p:sp>
          <p:nvSpPr>
            <p:cNvPr id="133" name="Rechteck 132"/>
            <p:cNvSpPr/>
            <p:nvPr/>
          </p:nvSpPr>
          <p:spPr>
            <a:xfrm>
              <a:off x="6445755" y="5021478"/>
              <a:ext cx="2808515" cy="396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Calculate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test.AUC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Gerader Verbinder 153"/>
            <p:cNvCxnSpPr>
              <a:cxnSpLocks/>
              <a:stCxn id="79" idx="3"/>
              <a:endCxn id="77" idx="1"/>
            </p:cNvCxnSpPr>
            <p:nvPr/>
          </p:nvCxnSpPr>
          <p:spPr>
            <a:xfrm>
              <a:off x="1972475" y="5211798"/>
              <a:ext cx="497552" cy="9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r Verbinder 157"/>
            <p:cNvCxnSpPr>
              <a:stCxn id="10" idx="3"/>
              <a:endCxn id="5" idx="1"/>
            </p:cNvCxnSpPr>
            <p:nvPr/>
          </p:nvCxnSpPr>
          <p:spPr>
            <a:xfrm>
              <a:off x="2013180" y="690350"/>
              <a:ext cx="464097" cy="236762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Abgerundetes Rechteck 37"/>
          <p:cNvSpPr/>
          <p:nvPr/>
        </p:nvSpPr>
        <p:spPr>
          <a:xfrm>
            <a:off x="596766" y="1298194"/>
            <a:ext cx="10674409" cy="5534867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feld 38"/>
          <p:cNvSpPr txBox="1"/>
          <p:nvPr/>
        </p:nvSpPr>
        <p:spPr>
          <a:xfrm>
            <a:off x="7845462" y="6097015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Outer Loop </a:t>
            </a:r>
          </a:p>
          <a:p>
            <a:pPr algn="ctr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(Model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evaluation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64D7D52-6B4C-4E2A-8D16-C6F1A0ED66C8}"/>
              </a:ext>
            </a:extLst>
          </p:cNvPr>
          <p:cNvSpPr txBox="1"/>
          <p:nvPr/>
        </p:nvSpPr>
        <p:spPr>
          <a:xfrm>
            <a:off x="4186004" y="2493073"/>
            <a:ext cx="702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90%</a:t>
            </a:r>
            <a:endParaRPr lang="en-GB" sz="1200" b="1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1E33C79-7827-49D9-8F2D-DC1EADCC9808}"/>
              </a:ext>
            </a:extLst>
          </p:cNvPr>
          <p:cNvSpPr txBox="1"/>
          <p:nvPr/>
        </p:nvSpPr>
        <p:spPr>
          <a:xfrm>
            <a:off x="5578749" y="2525732"/>
            <a:ext cx="702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10%</a:t>
            </a:r>
            <a:endParaRPr lang="en-GB" sz="1200" b="1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7B4CF7B-2BA2-4565-B4E3-8F9DF657002A}"/>
              </a:ext>
            </a:extLst>
          </p:cNvPr>
          <p:cNvSpPr txBox="1"/>
          <p:nvPr/>
        </p:nvSpPr>
        <p:spPr>
          <a:xfrm>
            <a:off x="3213213" y="6143781"/>
            <a:ext cx="86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Repeat 5x</a:t>
            </a:r>
            <a:endParaRPr lang="en-GB" sz="1200" b="1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20DEF85-5813-4168-B9F6-AAC48F500A5E}"/>
              </a:ext>
            </a:extLst>
          </p:cNvPr>
          <p:cNvSpPr txBox="1"/>
          <p:nvPr/>
        </p:nvSpPr>
        <p:spPr>
          <a:xfrm>
            <a:off x="1698052" y="6503450"/>
            <a:ext cx="97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Repeat 10x</a:t>
            </a:r>
            <a:endParaRPr lang="en-GB" sz="1200" b="1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78F8A384-914A-46BF-B3B3-E97A1A3479A8}"/>
              </a:ext>
            </a:extLst>
          </p:cNvPr>
          <p:cNvSpPr/>
          <p:nvPr/>
        </p:nvSpPr>
        <p:spPr>
          <a:xfrm>
            <a:off x="3532545" y="1383554"/>
            <a:ext cx="2808515" cy="438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Split </a:t>
            </a:r>
            <a:r>
              <a:rPr lang="de-DE" sz="1200" dirty="0" err="1">
                <a:solidFill>
                  <a:schemeClr val="tx1"/>
                </a:solidFill>
              </a:rPr>
              <a:t>data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training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and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validation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set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 k=10 </a:t>
            </a:r>
            <a:r>
              <a:rPr lang="de-DE" sz="1200" dirty="0" err="1">
                <a:solidFill>
                  <a:schemeClr val="tx1"/>
                </a:solidFill>
              </a:rPr>
              <a:t>times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repeated</a:t>
            </a:r>
            <a:r>
              <a:rPr lang="de-DE" sz="1200" dirty="0">
                <a:solidFill>
                  <a:schemeClr val="tx1"/>
                </a:solidFill>
              </a:rPr>
              <a:t> k-</a:t>
            </a:r>
            <a:r>
              <a:rPr lang="de-DE" sz="1200" dirty="0" err="1">
                <a:solidFill>
                  <a:schemeClr val="tx1"/>
                </a:solidFill>
              </a:rPr>
              <a:t>fold</a:t>
            </a:r>
            <a:r>
              <a:rPr lang="de-DE" sz="1200" dirty="0">
                <a:solidFill>
                  <a:schemeClr val="tx1"/>
                </a:solidFill>
              </a:rPr>
              <a:t> cv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65C2C4C-A9DE-4BFF-BC29-96B84BDD8F46}"/>
              </a:ext>
            </a:extLst>
          </p:cNvPr>
          <p:cNvSpPr/>
          <p:nvPr/>
        </p:nvSpPr>
        <p:spPr>
          <a:xfrm>
            <a:off x="4986393" y="5618981"/>
            <a:ext cx="1260000" cy="382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Calculate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cv.train.AUC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8B6E8EA-39E9-49E6-8870-2CAEB544FD08}"/>
              </a:ext>
            </a:extLst>
          </p:cNvPr>
          <p:cNvSpPr/>
          <p:nvPr/>
        </p:nvSpPr>
        <p:spPr>
          <a:xfrm>
            <a:off x="6932940" y="4131318"/>
            <a:ext cx="1260000" cy="382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Calculate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train.AUC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568A593-1591-4748-8502-4D69E4639B9D}"/>
              </a:ext>
            </a:extLst>
          </p:cNvPr>
          <p:cNvCxnSpPr>
            <a:cxnSpLocks/>
            <a:stCxn id="61" idx="3"/>
            <a:endCxn id="56" idx="1"/>
          </p:cNvCxnSpPr>
          <p:nvPr/>
        </p:nvCxnSpPr>
        <p:spPr>
          <a:xfrm>
            <a:off x="6649566" y="4322553"/>
            <a:ext cx="283374" cy="4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065C718-6436-4BB7-AE63-7D52209F843F}"/>
              </a:ext>
            </a:extLst>
          </p:cNvPr>
          <p:cNvCxnSpPr>
            <a:cxnSpLocks/>
            <a:stCxn id="66" idx="2"/>
            <a:endCxn id="55" idx="0"/>
          </p:cNvCxnSpPr>
          <p:nvPr/>
        </p:nvCxnSpPr>
        <p:spPr>
          <a:xfrm>
            <a:off x="5616393" y="5472631"/>
            <a:ext cx="0" cy="1463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09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Marc Bender</cp:lastModifiedBy>
  <cp:revision>23</cp:revision>
  <dcterms:created xsi:type="dcterms:W3CDTF">2020-10-30T08:37:23Z</dcterms:created>
  <dcterms:modified xsi:type="dcterms:W3CDTF">2021-02-25T16:39:41Z</dcterms:modified>
</cp:coreProperties>
</file>