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72" r:id="rId3"/>
    <p:sldId id="266" r:id="rId4"/>
    <p:sldId id="256" r:id="rId5"/>
    <p:sldId id="257" r:id="rId6"/>
    <p:sldId id="258" r:id="rId7"/>
    <p:sldId id="275" r:id="rId8"/>
    <p:sldId id="273" r:id="rId9"/>
    <p:sldId id="261" r:id="rId10"/>
    <p:sldId id="259" r:id="rId11"/>
    <p:sldId id="262" r:id="rId12"/>
    <p:sldId id="263" r:id="rId13"/>
    <p:sldId id="264" r:id="rId14"/>
    <p:sldId id="265" r:id="rId15"/>
    <p:sldId id="267" r:id="rId16"/>
    <p:sldId id="268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94" autoAdjust="0"/>
  </p:normalViewPr>
  <p:slideViewPr>
    <p:cSldViewPr snapToGrid="0">
      <p:cViewPr varScale="1">
        <p:scale>
          <a:sx n="93" d="100"/>
          <a:sy n="93" d="100"/>
        </p:scale>
        <p:origin x="12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C0820-D7F4-4E10-B570-173F25FBA0FC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E4FCC-E176-4FC4-B8DA-44658CEEFA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miRNA</a:t>
            </a:r>
            <a:r>
              <a:rPr lang="de-DE" dirty="0" smtClean="0"/>
              <a:t> mit signifikant unterschiedlicher Expression zwischen BRAF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wt</a:t>
            </a:r>
            <a:r>
              <a:rPr lang="de-DE" baseline="0" dirty="0" smtClean="0"/>
              <a:t> und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ohne </a:t>
            </a:r>
            <a:r>
              <a:rPr lang="de-DE" baseline="0" dirty="0" err="1" smtClean="0"/>
              <a:t>therapy</a:t>
            </a:r>
            <a:r>
              <a:rPr lang="de-DE" baseline="0" dirty="0" smtClean="0"/>
              <a:t> oder BRAF </a:t>
            </a:r>
            <a:r>
              <a:rPr lang="de-DE" baseline="0" dirty="0" err="1" smtClean="0"/>
              <a:t>wt</a:t>
            </a:r>
            <a:r>
              <a:rPr lang="de-DE" baseline="0" dirty="0" smtClean="0"/>
              <a:t> und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therapy</a:t>
            </a:r>
            <a:r>
              <a:rPr lang="de-DE" baseline="0" dirty="0" smtClean="0"/>
              <a:t> oder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ohne </a:t>
            </a:r>
            <a:r>
              <a:rPr lang="de-DE" baseline="0" dirty="0" err="1" smtClean="0"/>
              <a:t>therapy</a:t>
            </a:r>
            <a:r>
              <a:rPr lang="de-DE" baseline="0" dirty="0" smtClean="0"/>
              <a:t> und BRAF </a:t>
            </a:r>
            <a:r>
              <a:rPr lang="de-DE" baseline="0" dirty="0" err="1" smtClean="0"/>
              <a:t>mut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therapy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6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Heatmap</a:t>
            </a:r>
            <a:r>
              <a:rPr lang="de-DE" dirty="0" smtClean="0"/>
              <a:t> aller </a:t>
            </a:r>
            <a:r>
              <a:rPr lang="de-DE" dirty="0" err="1" smtClean="0"/>
              <a:t>miRNAs</a:t>
            </a:r>
            <a:r>
              <a:rPr lang="de-DE" dirty="0" smtClean="0"/>
              <a:t> zwischen BRAF </a:t>
            </a:r>
            <a:r>
              <a:rPr lang="de-DE" dirty="0" err="1" smtClean="0"/>
              <a:t>wt</a:t>
            </a:r>
            <a:r>
              <a:rPr lang="de-DE" dirty="0" smtClean="0"/>
              <a:t> und BRAF mutiert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9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Heatmap</a:t>
            </a:r>
            <a:r>
              <a:rPr lang="de-DE" dirty="0" smtClean="0"/>
              <a:t> aller </a:t>
            </a:r>
            <a:r>
              <a:rPr lang="de-DE" dirty="0" err="1" smtClean="0"/>
              <a:t>miRNAs</a:t>
            </a:r>
            <a:r>
              <a:rPr lang="de-DE" dirty="0" smtClean="0"/>
              <a:t> zwischen BRAF </a:t>
            </a:r>
            <a:r>
              <a:rPr lang="de-DE" dirty="0" err="1" smtClean="0"/>
              <a:t>wt</a:t>
            </a:r>
            <a:r>
              <a:rPr lang="de-DE" dirty="0" smtClean="0"/>
              <a:t> und BRAF mutiert</a:t>
            </a:r>
            <a:endParaRPr lang="en-GB" dirty="0" smtClean="0"/>
          </a:p>
          <a:p>
            <a:r>
              <a:rPr lang="de-DE" dirty="0" smtClean="0"/>
              <a:t>Zusätzlich noch Informationen</a:t>
            </a:r>
            <a:r>
              <a:rPr lang="de-DE" baseline="0" dirty="0" smtClean="0"/>
              <a:t> zu Hirnmetastasen und vorangegangener BRAF </a:t>
            </a:r>
            <a:r>
              <a:rPr lang="de-DE" baseline="0" dirty="0" err="1" smtClean="0"/>
              <a:t>therapy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E4FCC-E176-4FC4-B8DA-44658CEEFA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6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8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8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4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6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9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3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1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1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9079-B583-4089-A99F-7AE38BC197F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90F0-37C8-48C9-8B06-7DD7A4C4BE2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3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9150" y="1025524"/>
            <a:ext cx="10515600" cy="4918075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Die Ergebnisse unterscheiden sich allgemein von der vorherigen Auswertung </a:t>
            </a:r>
          </a:p>
          <a:p>
            <a:pPr lvl="1"/>
            <a:r>
              <a:rPr lang="de-DE" dirty="0" smtClean="0"/>
              <a:t>1. durch multiple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: In der vorherigen Analyse hatten wir wahrscheinlich einige falsch positive dabei, die sind jetzt herausgefiltert</a:t>
            </a:r>
          </a:p>
          <a:p>
            <a:pPr lvl="2"/>
            <a:r>
              <a:rPr lang="de-DE" dirty="0" smtClean="0"/>
              <a:t>Durch die etwas stringentere Analyse ist aber die Interpretation möglicherweise auch einfacher</a:t>
            </a:r>
          </a:p>
          <a:p>
            <a:pPr lvl="1"/>
            <a:r>
              <a:rPr lang="de-DE" dirty="0" smtClean="0"/>
              <a:t>2. Die Labels BRAF und Hirnmetastase wurden von Leonie ja noch einmal aktualisiert und einige Patienten haben z.B. jetzt einen anderen BRAF Status, da er vorher falsch dokumentiert war</a:t>
            </a:r>
          </a:p>
          <a:p>
            <a:pPr lvl="1"/>
            <a:r>
              <a:rPr lang="de-DE" dirty="0" smtClean="0"/>
              <a:t>3. Wir haben insgesamt Daten von mehr Patienten und somit auch unterschiedliche Zahlen in den Gruppen</a:t>
            </a:r>
          </a:p>
          <a:p>
            <a:pPr lvl="1"/>
            <a:r>
              <a:rPr lang="de-DE" dirty="0" smtClean="0"/>
              <a:t>4. Wir unterscheiden Patienten mit BRAF Mutation in solche, die eine </a:t>
            </a:r>
            <a:r>
              <a:rPr lang="de-DE" dirty="0" err="1" smtClean="0"/>
              <a:t>anti</a:t>
            </a:r>
            <a:r>
              <a:rPr lang="de-DE" dirty="0" smtClean="0"/>
              <a:t> BRAF Therapie erhielten und Patienten ohne vorangegangen </a:t>
            </a:r>
            <a:r>
              <a:rPr lang="de-DE" dirty="0" err="1" smtClean="0"/>
              <a:t>anti</a:t>
            </a:r>
            <a:r>
              <a:rPr lang="de-DE" dirty="0" smtClean="0"/>
              <a:t> BRAF-Therapie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Figure</a:t>
            </a:r>
            <a:r>
              <a:rPr lang="de-DE" dirty="0" smtClean="0"/>
              <a:t> Namen beziehen sich immer auf die Abbildungen in der alten Auswertung sind also analoge Abbildungen</a:t>
            </a:r>
          </a:p>
          <a:p>
            <a:r>
              <a:rPr lang="de-DE" dirty="0" smtClean="0"/>
              <a:t>ROC Kurven sind aufgrund der </a:t>
            </a:r>
            <a:r>
              <a:rPr lang="de-DE" dirty="0" err="1" smtClean="0"/>
              <a:t>Statifizierung</a:t>
            </a:r>
            <a:r>
              <a:rPr lang="de-DE" dirty="0" smtClean="0"/>
              <a:t> in vergleichsweise oft sehr kleine Gruppen schlecht möglich  </a:t>
            </a:r>
          </a:p>
        </p:txBody>
      </p:sp>
    </p:spTree>
    <p:extLst>
      <p:ext uri="{BB962C8B-B14F-4D97-AF65-F5344CB8AC3E}">
        <p14:creationId xmlns:p14="http://schemas.microsoft.com/office/powerpoint/2010/main" val="353958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1618294" y="110985"/>
            <a:ext cx="8691286" cy="6584862"/>
            <a:chOff x="1618294" y="110985"/>
            <a:chExt cx="8691286" cy="6584862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1618294" y="110985"/>
              <a:ext cx="8691286" cy="6584862"/>
              <a:chOff x="1618294" y="110985"/>
              <a:chExt cx="8691286" cy="6584862"/>
            </a:xfrm>
          </p:grpSpPr>
          <p:pic>
            <p:nvPicPr>
              <p:cNvPr id="55" name="Grafik 5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87"/>
              <a:stretch/>
            </p:blipFill>
            <p:spPr>
              <a:xfrm>
                <a:off x="2680113" y="110985"/>
                <a:ext cx="7270688" cy="2743206"/>
              </a:xfrm>
              <a:prstGeom prst="rect">
                <a:avLst/>
              </a:prstGeom>
            </p:spPr>
          </p:pic>
          <p:grpSp>
            <p:nvGrpSpPr>
              <p:cNvPr id="54" name="Gruppieren 53"/>
              <p:cNvGrpSpPr/>
              <p:nvPr/>
            </p:nvGrpSpPr>
            <p:grpSpPr>
              <a:xfrm>
                <a:off x="1618294" y="1715876"/>
                <a:ext cx="8691286" cy="4979971"/>
                <a:chOff x="1618294" y="1715876"/>
                <a:chExt cx="8691286" cy="4979971"/>
              </a:xfrm>
            </p:grpSpPr>
            <p:pic>
              <p:nvPicPr>
                <p:cNvPr id="32" name="Grafik 3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5046" y="3105361"/>
                  <a:ext cx="7315215" cy="2743206"/>
                </a:xfrm>
                <a:prstGeom prst="rect">
                  <a:avLst/>
                </a:prstGeom>
              </p:spPr>
            </p:pic>
            <p:sp>
              <p:nvSpPr>
                <p:cNvPr id="33" name="Textfeld 32"/>
                <p:cNvSpPr txBox="1"/>
                <p:nvPr/>
              </p:nvSpPr>
              <p:spPr>
                <a:xfrm>
                  <a:off x="4468174" y="5757127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5696899" y="5757127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</a:p>
              </p:txBody>
            </p:sp>
            <p:sp>
              <p:nvSpPr>
                <p:cNvPr id="35" name="Textfeld 34"/>
                <p:cNvSpPr txBox="1"/>
                <p:nvPr/>
              </p:nvSpPr>
              <p:spPr>
                <a:xfrm>
                  <a:off x="6978753" y="5757127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8260607" y="5757126"/>
                  <a:ext cx="903177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-      -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     +     +</a:t>
                  </a:r>
                </a:p>
                <a:p>
                  <a:r>
                    <a:rPr lang="de-DE" sz="11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4    8     12     </a:t>
                  </a:r>
                </a:p>
              </p:txBody>
            </p:sp>
            <p:pic>
              <p:nvPicPr>
                <p:cNvPr id="51" name="Grafik 5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306" t="38054" b="31853"/>
                <a:stretch/>
              </p:blipFill>
              <p:spPr>
                <a:xfrm>
                  <a:off x="8417276" y="1715876"/>
                  <a:ext cx="1892304" cy="825501"/>
                </a:xfrm>
                <a:prstGeom prst="rect">
                  <a:avLst/>
                </a:prstGeom>
              </p:spPr>
            </p:pic>
            <p:grpSp>
              <p:nvGrpSpPr>
                <p:cNvPr id="22" name="Gruppieren 21"/>
                <p:cNvGrpSpPr/>
                <p:nvPr/>
              </p:nvGrpSpPr>
              <p:grpSpPr>
                <a:xfrm>
                  <a:off x="1618294" y="5757126"/>
                  <a:ext cx="2533857" cy="938721"/>
                  <a:chOff x="944527" y="4579618"/>
                  <a:chExt cx="2533857" cy="938721"/>
                </a:xfrm>
              </p:grpSpPr>
              <p:sp>
                <p:nvSpPr>
                  <p:cNvPr id="9" name="Textfeld 8"/>
                  <p:cNvSpPr txBox="1"/>
                  <p:nvPr/>
                </p:nvSpPr>
                <p:spPr>
                  <a:xfrm>
                    <a:off x="2575207" y="4579620"/>
                    <a:ext cx="903177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+     +</a:t>
                    </a: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 +</a:t>
                    </a: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 -</a:t>
                    </a: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+     +</a:t>
                    </a:r>
                  </a:p>
                  <a:p>
                    <a:r>
                      <a:rPr lang="de-DE" sz="11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4    8     12     </a:t>
                    </a:r>
                  </a:p>
                </p:txBody>
              </p:sp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944527" y="4579618"/>
                    <a:ext cx="1630680" cy="9387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BRAF</a:t>
                    </a:r>
                    <a:r>
                      <a:rPr lang="en-GB" sz="1100" b="1" baseline="30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V600 </a:t>
                    </a:r>
                    <a:r>
                      <a:rPr lang="en-GB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Mutation</a:t>
                    </a:r>
                  </a:p>
                  <a:p>
                    <a:pPr algn="r"/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BRAF/MEK Inhibitor</a:t>
                    </a:r>
                  </a:p>
                  <a:p>
                    <a:pPr algn="r"/>
                    <a:r>
                      <a:rPr lang="de-DE" sz="1100" b="1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Brain </a:t>
                    </a:r>
                    <a:r>
                      <a:rPr lang="de-DE" sz="1100" b="1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metastasis</a:t>
                    </a:r>
                    <a:endParaRPr lang="de-DE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r"/>
                    <a:r>
                      <a:rPr lang="de-DE" sz="1100" b="1" dirty="0" err="1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Melanoma</a:t>
                    </a:r>
                    <a:endParaRPr lang="de-DE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r"/>
                    <a:r>
                      <a:rPr lang="de-DE" sz="11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</a:t>
                    </a:r>
                    <a:endParaRPr lang="de-DE" sz="1100" b="1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57" name="Textfeld 56"/>
            <p:cNvSpPr txBox="1"/>
            <p:nvPr/>
          </p:nvSpPr>
          <p:spPr>
            <a:xfrm>
              <a:off x="1848007" y="297951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1848006" y="3027538"/>
              <a:ext cx="58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40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69714" y="2841197"/>
            <a:ext cx="10515600" cy="1325563"/>
          </a:xfrm>
        </p:spPr>
        <p:txBody>
          <a:bodyPr/>
          <a:lstStyle/>
          <a:p>
            <a:r>
              <a:rPr lang="de-DE" dirty="0" err="1" smtClean="0"/>
              <a:t>BM_wt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(Fig.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10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4061296" y="2198561"/>
            <a:ext cx="3588994" cy="2871230"/>
            <a:chOff x="4032721" y="2198561"/>
            <a:chExt cx="3588994" cy="2871230"/>
          </a:xfrm>
        </p:grpSpPr>
        <p:grpSp>
          <p:nvGrpSpPr>
            <p:cNvPr id="7" name="Gruppieren 6"/>
            <p:cNvGrpSpPr/>
            <p:nvPr/>
          </p:nvGrpSpPr>
          <p:grpSpPr>
            <a:xfrm>
              <a:off x="4032721" y="2360486"/>
              <a:ext cx="3588994" cy="2709305"/>
              <a:chOff x="3878609" y="2514598"/>
              <a:chExt cx="3588994" cy="2709305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397" y="2514598"/>
                <a:ext cx="2743206" cy="1828804"/>
              </a:xfrm>
              <a:prstGeom prst="rect">
                <a:avLst/>
              </a:prstGeom>
            </p:spPr>
          </p:pic>
          <p:sp>
            <p:nvSpPr>
              <p:cNvPr id="5" name="Textfeld 4"/>
              <p:cNvSpPr txBox="1"/>
              <p:nvPr/>
            </p:nvSpPr>
            <p:spPr>
              <a:xfrm>
                <a:off x="5509289" y="4253674"/>
                <a:ext cx="903177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4            4     </a:t>
                </a:r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3878609" y="4285184"/>
                <a:ext cx="163068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</a:t>
                </a:r>
                <a:r>
                  <a:rPr lang="en-GB" sz="11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V600 </a:t>
                </a:r>
                <a:r>
                  <a:rPr lang="en-GB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Mutation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BRAF/MEK Inhibitor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Brain </a:t>
                </a:r>
                <a:r>
                  <a:rPr lang="de-DE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metastasis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de-DE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de-DE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1729" r="79218" b="42369"/>
            <a:stretch/>
          </p:blipFill>
          <p:spPr>
            <a:xfrm>
              <a:off x="5652178" y="2198561"/>
              <a:ext cx="914400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314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5890" y="2214474"/>
            <a:ext cx="10515600" cy="1325563"/>
          </a:xfrm>
        </p:spPr>
        <p:txBody>
          <a:bodyPr/>
          <a:lstStyle/>
          <a:p>
            <a:r>
              <a:rPr lang="de-DE" dirty="0" err="1" smtClean="0"/>
              <a:t>BM_mut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(Fig. 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19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6"/>
          <a:stretch/>
        </p:blipFill>
        <p:spPr>
          <a:xfrm>
            <a:off x="1921250" y="811654"/>
            <a:ext cx="7376864" cy="182880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3" t="38170" r="136" b="35987"/>
          <a:stretch/>
        </p:blipFill>
        <p:spPr>
          <a:xfrm>
            <a:off x="7736440" y="1931541"/>
            <a:ext cx="1787704" cy="708917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2341409" y="3202966"/>
            <a:ext cx="4740913" cy="2700242"/>
            <a:chOff x="2341409" y="3202966"/>
            <a:chExt cx="4740913" cy="2700242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715" y="3202966"/>
              <a:ext cx="3657607" cy="1828804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3972089" y="4949219"/>
              <a:ext cx="9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3     9      4     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341409" y="4964489"/>
              <a:ext cx="1630680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BRAF</a:t>
              </a:r>
              <a:r>
                <a:rPr lang="en-GB" sz="11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V600 </a:t>
              </a:r>
              <a:r>
                <a:rPr lang="en-GB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Mutation</a:t>
              </a:r>
            </a:p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BRAF/MEK Inhibitor</a:t>
              </a:r>
            </a:p>
            <a:p>
              <a:pPr algn="r"/>
              <a:r>
                <a: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Brain </a:t>
              </a:r>
              <a:r>
                <a:rPr lang="de-DE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metastasis</a:t>
              </a:r>
              <a:endParaRPr lang="de-DE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de-DE" sz="11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Melanoma</a:t>
              </a:r>
              <a:endParaRPr lang="de-DE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de-DE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de-DE" sz="11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253518" y="4964488"/>
              <a:ext cx="9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   +      -</a:t>
              </a:r>
            </a:p>
            <a:p>
              <a:r>
                <a:rPr lang="de-DE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3     9      4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92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1075" y="2422525"/>
            <a:ext cx="10515600" cy="1325563"/>
          </a:xfrm>
        </p:spPr>
        <p:txBody>
          <a:bodyPr/>
          <a:lstStyle/>
          <a:p>
            <a:r>
              <a:rPr lang="de-DE" dirty="0" err="1" smtClean="0"/>
              <a:t>NBM_wt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NBM_mut</a:t>
            </a:r>
            <a:r>
              <a:rPr lang="de-DE" dirty="0" smtClean="0"/>
              <a:t> (Fig. 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72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(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prior</a:t>
            </a:r>
            <a:r>
              <a:rPr lang="de-DE" dirty="0" smtClean="0"/>
              <a:t> BRAF </a:t>
            </a:r>
            <a:r>
              <a:rPr lang="de-DE" dirty="0" err="1" smtClean="0"/>
              <a:t>therapy</a:t>
            </a:r>
            <a:r>
              <a:rPr lang="de-DE" dirty="0" smtClean="0"/>
              <a:t>)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miRNAs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figure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40" y="3200397"/>
            <a:ext cx="9144019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2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981075" y="2422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NBM_wt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BM_wt</a:t>
            </a:r>
            <a:r>
              <a:rPr lang="de-DE" dirty="0" smtClean="0"/>
              <a:t> (Fig. 6)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82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3613782" y="2349738"/>
            <a:ext cx="3577596" cy="2853403"/>
            <a:chOff x="3613782" y="2349738"/>
            <a:chExt cx="3577596" cy="2853403"/>
          </a:xfrm>
        </p:grpSpPr>
        <p:grpSp>
          <p:nvGrpSpPr>
            <p:cNvPr id="9" name="Gruppieren 8"/>
            <p:cNvGrpSpPr/>
            <p:nvPr/>
          </p:nvGrpSpPr>
          <p:grpSpPr>
            <a:xfrm>
              <a:off x="3613782" y="2514598"/>
              <a:ext cx="3577596" cy="2688543"/>
              <a:chOff x="3613782" y="2514598"/>
              <a:chExt cx="3577596" cy="2688543"/>
            </a:xfrm>
          </p:grpSpPr>
          <p:pic>
            <p:nvPicPr>
              <p:cNvPr id="6" name="Grafik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8172" y="2514598"/>
                <a:ext cx="2743206" cy="1828804"/>
              </a:xfrm>
              <a:prstGeom prst="rect">
                <a:avLst/>
              </a:prstGeom>
            </p:spPr>
          </p:pic>
          <p:sp>
            <p:nvSpPr>
              <p:cNvPr id="7" name="Textfeld 6"/>
              <p:cNvSpPr txBox="1"/>
              <p:nvPr/>
            </p:nvSpPr>
            <p:spPr>
              <a:xfrm>
                <a:off x="5244462" y="4261487"/>
                <a:ext cx="903177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       -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5            26     </a:t>
                </a: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3613782" y="4264422"/>
                <a:ext cx="163068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</a:t>
                </a:r>
                <a:r>
                  <a:rPr lang="en-GB" sz="11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V600 </a:t>
                </a:r>
                <a:r>
                  <a:rPr lang="en-GB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Mutation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BRAF/MEK Inhibitor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Brain </a:t>
                </a:r>
                <a:r>
                  <a:rPr lang="de-DE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metastasis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de-DE" sz="1100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/>
                <a:r>
                  <a:rPr lang="de-DE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" name="Grafik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2" t="51729" r="79218" b="42369"/>
            <a:stretch/>
          </p:blipFill>
          <p:spPr>
            <a:xfrm>
              <a:off x="5244462" y="2349738"/>
              <a:ext cx="914400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2393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2 </a:t>
            </a:r>
            <a:r>
              <a:rPr lang="de-DE" dirty="0" err="1" smtClean="0"/>
              <a:t>miRNAs</a:t>
            </a:r>
            <a:r>
              <a:rPr lang="de-DE" dirty="0" smtClean="0"/>
              <a:t> aus Fig. 9 sind nach multiple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 nicht mehr signifikant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44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Alle statistischen Analysen wurden mit log2 transformierten Werten durchgeführt, da Genexpression log-normalverteilt ist</a:t>
            </a:r>
          </a:p>
          <a:p>
            <a:r>
              <a:rPr lang="de-DE" dirty="0" smtClean="0"/>
              <a:t>Die Darstellung der Expression erfolgte aber im </a:t>
            </a:r>
            <a:r>
              <a:rPr lang="de-DE" dirty="0" err="1" smtClean="0"/>
              <a:t>untransformierten</a:t>
            </a:r>
            <a:r>
              <a:rPr lang="de-DE" dirty="0" smtClean="0"/>
              <a:t> Raum</a:t>
            </a:r>
          </a:p>
          <a:p>
            <a:r>
              <a:rPr lang="de-DE" dirty="0" smtClean="0"/>
              <a:t>Zunächst wurde für jede Analyse ein ANOVA mit </a:t>
            </a:r>
            <a:r>
              <a:rPr lang="de-DE" dirty="0" err="1" smtClean="0"/>
              <a:t>hccm</a:t>
            </a:r>
            <a:r>
              <a:rPr lang="de-DE" dirty="0" smtClean="0"/>
              <a:t> (</a:t>
            </a:r>
            <a:r>
              <a:rPr lang="de-DE" dirty="0" err="1" smtClean="0"/>
              <a:t>heteroscedasticity</a:t>
            </a:r>
            <a:r>
              <a:rPr lang="de-DE" dirty="0" smtClean="0"/>
              <a:t> </a:t>
            </a:r>
            <a:r>
              <a:rPr lang="de-DE" dirty="0" err="1" smtClean="0"/>
              <a:t>corrected</a:t>
            </a:r>
            <a:r>
              <a:rPr lang="de-DE" dirty="0" smtClean="0"/>
              <a:t> </a:t>
            </a:r>
            <a:r>
              <a:rPr lang="de-DE" dirty="0" err="1" smtClean="0"/>
              <a:t>covariance</a:t>
            </a:r>
            <a:r>
              <a:rPr lang="de-DE" dirty="0" smtClean="0"/>
              <a:t> </a:t>
            </a:r>
            <a:r>
              <a:rPr lang="de-DE" dirty="0" err="1" smtClean="0"/>
              <a:t>matrices</a:t>
            </a:r>
            <a:r>
              <a:rPr lang="de-DE" dirty="0" smtClean="0"/>
              <a:t>; wenn Gruppengrößen nicht gleich oder Varianzen einzelner Gruppen unterschiedlich) durchgeführt, dieser wurde mittels </a:t>
            </a:r>
            <a:r>
              <a:rPr lang="de-DE" dirty="0" err="1" smtClean="0"/>
              <a:t>holm</a:t>
            </a:r>
            <a:r>
              <a:rPr lang="de-DE" dirty="0" smtClean="0"/>
              <a:t> </a:t>
            </a:r>
            <a:r>
              <a:rPr lang="de-DE" dirty="0" err="1" smtClean="0"/>
              <a:t>correction</a:t>
            </a:r>
            <a:r>
              <a:rPr lang="de-DE" dirty="0" smtClean="0"/>
              <a:t> </a:t>
            </a:r>
            <a:r>
              <a:rPr lang="de-DE" dirty="0" err="1" smtClean="0"/>
              <a:t>adjusted</a:t>
            </a:r>
            <a:endParaRPr lang="de-DE" dirty="0" smtClean="0"/>
          </a:p>
          <a:p>
            <a:r>
              <a:rPr lang="de-DE" dirty="0" smtClean="0"/>
              <a:t>Anschließend wurde ein Games-Howell Post-hoc Test zwischen den Gruppen durchgeführt, für die der </a:t>
            </a:r>
            <a:r>
              <a:rPr lang="de-DE" dirty="0" err="1" smtClean="0"/>
              <a:t>adjusted</a:t>
            </a:r>
            <a:r>
              <a:rPr lang="de-DE" dirty="0" smtClean="0"/>
              <a:t> ANOVA signifikant war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53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23925" y="2203450"/>
            <a:ext cx="10515600" cy="1325563"/>
          </a:xfrm>
        </p:spPr>
        <p:txBody>
          <a:bodyPr/>
          <a:lstStyle/>
          <a:p>
            <a:r>
              <a:rPr lang="de-DE" dirty="0" smtClean="0"/>
              <a:t>Unterschiede in BRAF Status unabhängig von Hirnmetastasen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83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068476" y="5458339"/>
            <a:ext cx="9872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Statistical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on log2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ANOVA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corrected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matrices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hccm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): p &lt; 0.05</a:t>
            </a: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Games-Howell Post-hoc Test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pairwise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non-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shown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3088223" y="1548857"/>
            <a:ext cx="4714006" cy="2598246"/>
            <a:chOff x="2543693" y="1641325"/>
            <a:chExt cx="4714006" cy="2598246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2543693" y="3470129"/>
              <a:ext cx="4048982" cy="769442"/>
              <a:chOff x="1005840" y="5356863"/>
              <a:chExt cx="4048982" cy="769442"/>
            </a:xfrm>
          </p:grpSpPr>
          <p:sp>
            <p:nvSpPr>
              <p:cNvPr id="18" name="Textfeld 17"/>
              <p:cNvSpPr txBox="1"/>
              <p:nvPr/>
            </p:nvSpPr>
            <p:spPr>
              <a:xfrm>
                <a:off x="1005840" y="5356864"/>
                <a:ext cx="16306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</a:t>
                </a:r>
                <a:r>
                  <a:rPr lang="en-GB" sz="1100" b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V600 </a:t>
                </a:r>
                <a:r>
                  <a:rPr lang="en-GB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Mutation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BRAF/MEK Inhibitor</a:t>
                </a:r>
              </a:p>
              <a:p>
                <a:pPr algn="r"/>
                <a:r>
                  <a:rPr lang="de-DE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ICI</a:t>
                </a:r>
              </a:p>
              <a:p>
                <a:pPr algn="r"/>
                <a:r>
                  <a:rPr lang="de-DE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de-DE" sz="1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2667000" y="5356864"/>
                <a:ext cx="10591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-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+     +     </a:t>
                </a: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2667000" y="5356864"/>
                <a:ext cx="10591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-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23    8     22     </a:t>
                </a:r>
              </a:p>
            </p:txBody>
          </p:sp>
          <p:sp>
            <p:nvSpPr>
              <p:cNvPr id="24" name="Textfeld 23"/>
              <p:cNvSpPr txBox="1"/>
              <p:nvPr/>
            </p:nvSpPr>
            <p:spPr>
              <a:xfrm>
                <a:off x="3995649" y="5356863"/>
                <a:ext cx="105917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      - 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     +     +</a:t>
                </a:r>
              </a:p>
              <a:p>
                <a:r>
                  <a:rPr lang="de-DE" sz="11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23    8     22     </a:t>
                </a:r>
              </a:p>
            </p:txBody>
          </p:sp>
        </p:grp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92" y="1641325"/>
              <a:ext cx="3657607" cy="1828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413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03" y="102741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37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7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Pathway</a:t>
            </a:r>
            <a:r>
              <a:rPr lang="de-DE" dirty="0" smtClean="0"/>
              <a:t> Analyse Cluster 1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21" y="1975204"/>
            <a:ext cx="1589076" cy="794538"/>
          </a:xfrm>
          <a:prstGeom prst="rect">
            <a:avLst/>
          </a:prstGeom>
        </p:spPr>
      </p:pic>
      <p:grpSp>
        <p:nvGrpSpPr>
          <p:cNvPr id="9" name="Gruppieren 8"/>
          <p:cNvGrpSpPr/>
          <p:nvPr/>
        </p:nvGrpSpPr>
        <p:grpSpPr>
          <a:xfrm>
            <a:off x="1303101" y="1690688"/>
            <a:ext cx="9236476" cy="3657607"/>
            <a:chOff x="388701" y="1826227"/>
            <a:chExt cx="9236476" cy="3657607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168" y="1826227"/>
              <a:ext cx="4572009" cy="365760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701" y="1826227"/>
              <a:ext cx="4572009" cy="3657607"/>
            </a:xfrm>
            <a:prstGeom prst="rect">
              <a:avLst/>
            </a:prstGeom>
          </p:spPr>
        </p:pic>
      </p:grpSp>
      <p:sp>
        <p:nvSpPr>
          <p:cNvPr id="10" name="Textfeld 9"/>
          <p:cNvSpPr txBox="1"/>
          <p:nvPr/>
        </p:nvSpPr>
        <p:spPr>
          <a:xfrm>
            <a:off x="2145591" y="5372971"/>
            <a:ext cx="8393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 smtClean="0"/>
              <a:t>Pathways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negative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downregulated</a:t>
            </a:r>
            <a:r>
              <a:rPr lang="de-DE" dirty="0" smtClean="0"/>
              <a:t> in BRAF </a:t>
            </a:r>
            <a:r>
              <a:rPr lang="de-DE" dirty="0" err="1" smtClean="0"/>
              <a:t>wt</a:t>
            </a:r>
            <a:r>
              <a:rPr lang="de-DE" dirty="0" smtClean="0"/>
              <a:t> </a:t>
            </a:r>
            <a:r>
              <a:rPr lang="de-DE" dirty="0" err="1" smtClean="0"/>
              <a:t>patients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 smtClean="0"/>
              <a:t>Pathways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positive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upregulated</a:t>
            </a:r>
            <a:r>
              <a:rPr lang="de-DE" dirty="0" smtClean="0"/>
              <a:t> in BRAF </a:t>
            </a:r>
            <a:r>
              <a:rPr lang="de-DE" dirty="0" err="1" smtClean="0"/>
              <a:t>wt</a:t>
            </a:r>
            <a:r>
              <a:rPr lang="de-DE" dirty="0" smtClean="0"/>
              <a:t> </a:t>
            </a:r>
            <a:r>
              <a:rPr lang="de-DE" dirty="0" err="1" smtClean="0"/>
              <a:t>patients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miRNA</a:t>
            </a:r>
            <a:r>
              <a:rPr lang="de-DE" dirty="0" smtClean="0"/>
              <a:t> </a:t>
            </a:r>
            <a:r>
              <a:rPr lang="de-DE" dirty="0" err="1" smtClean="0"/>
              <a:t>signature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err="1" smtClean="0"/>
              <a:t>Barplot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pathways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strongest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, </a:t>
            </a:r>
            <a:r>
              <a:rPr lang="de-DE" dirty="0" err="1" smtClean="0"/>
              <a:t>Volcano</a:t>
            </a:r>
            <a:r>
              <a:rPr lang="de-DE" dirty="0" smtClean="0"/>
              <a:t> </a:t>
            </a:r>
            <a:r>
              <a:rPr lang="de-DE" dirty="0" err="1" smtClean="0"/>
              <a:t>plot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pathways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34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2975" y="2816225"/>
            <a:ext cx="10515600" cy="1412875"/>
          </a:xfrm>
        </p:spPr>
        <p:txBody>
          <a:bodyPr/>
          <a:lstStyle/>
          <a:p>
            <a:r>
              <a:rPr lang="de-DE" dirty="0" smtClean="0"/>
              <a:t>Stratifizierung in kleinere Gruppen basierend auf BRAF Status, vorangegangen BRAF Therapie und Hirnmetastasen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41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26419" y="267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b="1" dirty="0" err="1" smtClean="0"/>
              <a:t>NBM_mut</a:t>
            </a:r>
            <a:r>
              <a:rPr lang="de-DE" b="1" dirty="0" smtClean="0"/>
              <a:t> </a:t>
            </a:r>
            <a:r>
              <a:rPr lang="de-DE" b="1" dirty="0" err="1" smtClean="0"/>
              <a:t>vs</a:t>
            </a:r>
            <a:r>
              <a:rPr lang="de-DE" b="1" dirty="0" smtClean="0"/>
              <a:t> </a:t>
            </a:r>
            <a:r>
              <a:rPr lang="de-DE" b="1" dirty="0" err="1" smtClean="0"/>
              <a:t>control</a:t>
            </a:r>
            <a:r>
              <a:rPr lang="de-DE" b="1" dirty="0" smtClean="0"/>
              <a:t> (Fig.1)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66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Breitbild</PresentationFormat>
  <Paragraphs>121</Paragraphs>
  <Slides>19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Statistik</vt:lpstr>
      <vt:lpstr>Unterschiede in BRAF Status unabhängig von Hirnmetastasen </vt:lpstr>
      <vt:lpstr>PowerPoint-Präsentation</vt:lpstr>
      <vt:lpstr>PowerPoint-Präsentation</vt:lpstr>
      <vt:lpstr>PowerPoint-Präsentation</vt:lpstr>
      <vt:lpstr>Pathway Analyse Cluster 1</vt:lpstr>
      <vt:lpstr>PowerPoint-Präsentation</vt:lpstr>
      <vt:lpstr>NBM_mut vs control (Fig.1)</vt:lpstr>
      <vt:lpstr>PowerPoint-Präsentation</vt:lpstr>
      <vt:lpstr>BM_wt vs control (Fig. 2)</vt:lpstr>
      <vt:lpstr>PowerPoint-Präsentation</vt:lpstr>
      <vt:lpstr>BM_mut vs control (Fig. 3)</vt:lpstr>
      <vt:lpstr>PowerPoint-Präsentation</vt:lpstr>
      <vt:lpstr>NBM_wt vs NBM_mut (Fig. 4)</vt:lpstr>
      <vt:lpstr>PowerPoint-Präsentation</vt:lpstr>
      <vt:lpstr>PowerPoint-Präsentation</vt:lpstr>
      <vt:lpstr>PowerPoint-Präsentation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33</cp:revision>
  <dcterms:created xsi:type="dcterms:W3CDTF">2021-03-11T11:44:34Z</dcterms:created>
  <dcterms:modified xsi:type="dcterms:W3CDTF">2021-03-23T13:25:43Z</dcterms:modified>
</cp:coreProperties>
</file>