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70" r:id="rId6"/>
    <p:sldId id="271" r:id="rId7"/>
    <p:sldId id="257" r:id="rId8"/>
    <p:sldId id="262" r:id="rId9"/>
    <p:sldId id="272" r:id="rId10"/>
    <p:sldId id="273" r:id="rId11"/>
    <p:sldId id="261" r:id="rId12"/>
    <p:sldId id="269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820B5-36C0-4794-9E01-220C2D3A21D1}" type="datetimeFigureOut">
              <a:rPr lang="en-US" smtClean="0"/>
              <a:t>9/29/21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FC5FD-8DBC-4524-99EA-FCD3D8A86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3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9910" y="3831150"/>
            <a:ext cx="5651090" cy="1426649"/>
          </a:xfrm>
        </p:spPr>
        <p:txBody>
          <a:bodyPr/>
          <a:lstStyle>
            <a:lvl1pPr marL="0" indent="0" algn="l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SlicerIGT</a:t>
            </a:r>
            <a:r>
              <a:rPr lang="en-US" dirty="0"/>
              <a:t> Tutorial Series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45" b="27021"/>
          <a:stretch/>
        </p:blipFill>
        <p:spPr>
          <a:xfrm>
            <a:off x="1080626" y="3602038"/>
            <a:ext cx="1269284" cy="924063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2163096" y="3716594"/>
            <a:ext cx="4090219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82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4E161-ED1F-470E-9199-7D8E989353A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45" b="27021"/>
          <a:stretch/>
        </p:blipFill>
        <p:spPr>
          <a:xfrm>
            <a:off x="667671" y="6314722"/>
            <a:ext cx="695325" cy="50621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278192" y="6334386"/>
            <a:ext cx="4090219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1333500" y="6381750"/>
            <a:ext cx="1880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70C0"/>
                </a:solidFill>
              </a:rPr>
              <a:t>SlicerIGT</a:t>
            </a:r>
            <a:r>
              <a:rPr lang="en-US" sz="1400" i="1" baseline="0" dirty="0">
                <a:solidFill>
                  <a:srgbClr val="0070C0"/>
                </a:solidFill>
              </a:rPr>
              <a:t> Tutorial Series</a:t>
            </a:r>
            <a:endParaRPr lang="en-US" sz="14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74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4E161-ED1F-470E-9199-7D8E989353A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45" b="27021"/>
          <a:stretch/>
        </p:blipFill>
        <p:spPr>
          <a:xfrm>
            <a:off x="667671" y="6314722"/>
            <a:ext cx="695325" cy="50621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1278192" y="6334386"/>
            <a:ext cx="4090219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1333500" y="6381750"/>
            <a:ext cx="1880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70C0"/>
                </a:solidFill>
              </a:rPr>
              <a:t>SlicerIGT</a:t>
            </a:r>
            <a:r>
              <a:rPr lang="en-US" sz="1400" i="1" baseline="0" dirty="0">
                <a:solidFill>
                  <a:srgbClr val="0070C0"/>
                </a:solidFill>
              </a:rPr>
              <a:t> Tutorial Series</a:t>
            </a:r>
            <a:endParaRPr lang="en-US" sz="14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70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4E161-ED1F-470E-9199-7D8E989353A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45" b="27021"/>
          <a:stretch/>
        </p:blipFill>
        <p:spPr>
          <a:xfrm>
            <a:off x="667671" y="6314722"/>
            <a:ext cx="695325" cy="506210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1278192" y="6334386"/>
            <a:ext cx="4090219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1333500" y="6381750"/>
            <a:ext cx="1880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70C0"/>
                </a:solidFill>
              </a:rPr>
              <a:t>SlicerIGT</a:t>
            </a:r>
            <a:r>
              <a:rPr lang="en-US" sz="1400" i="1" baseline="0" dirty="0">
                <a:solidFill>
                  <a:srgbClr val="0070C0"/>
                </a:solidFill>
              </a:rPr>
              <a:t> Tutorial Series</a:t>
            </a:r>
            <a:endParaRPr lang="en-US" sz="14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66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81100"/>
            <a:ext cx="7886700" cy="4995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3501" y="6356351"/>
            <a:ext cx="4781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 i="1">
                <a:solidFill>
                  <a:srgbClr val="0070C0"/>
                </a:solidFill>
              </a:defRPr>
            </a:lvl1pPr>
          </a:lstStyle>
          <a:p>
            <a:pPr algn="l"/>
            <a:r>
              <a:rPr lang="en-CA" dirty="0" err="1"/>
              <a:t>SlicerIGT</a:t>
            </a:r>
            <a:r>
              <a:rPr lang="en-CA" dirty="0"/>
              <a:t> Tutorial Series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4E161-ED1F-470E-9199-7D8E98935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image" Target="../media/image13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image" Target="../media/image14.png"/><Relationship Id="rId1" Type="http://schemas.microsoft.com/office/2007/relationships/media" Target="../media/media2.mp4"/><Relationship Id="rId2" Type="http://schemas.openxmlformats.org/officeDocument/2006/relationships/video" Target="../media/media2.mp4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Surface registration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SlicerIGT </a:t>
            </a:r>
            <a:r>
              <a:rPr lang="en-US"/>
              <a:t>Tutorial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31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677" y="250522"/>
            <a:ext cx="8430016" cy="749604"/>
          </a:xfrm>
        </p:spPr>
        <p:txBody>
          <a:bodyPr>
            <a:normAutofit fontScale="90000"/>
          </a:bodyPr>
          <a:lstStyle/>
          <a:p>
            <a:r>
              <a:rPr lang="en-CA" dirty="0"/>
              <a:t>Pivot Calibration in a Real </a:t>
            </a:r>
            <a:r>
              <a:rPr lang="en-CA"/>
              <a:t>Hardware Setup  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4E161-ED1F-470E-9199-7D8E989353A6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181100"/>
            <a:ext cx="3951442" cy="4995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741" y="1181099"/>
            <a:ext cx="3701609" cy="4995863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1181100"/>
            <a:ext cx="3951442" cy="4995863"/>
          </a:xfrm>
        </p:spPr>
        <p:txBody>
          <a:bodyPr/>
          <a:lstStyle/>
          <a:p>
            <a:r>
              <a:rPr lang="en-CA" dirty="0"/>
              <a:t>When performing a pivot calibration with a tracked needle</a:t>
            </a:r>
          </a:p>
          <a:p>
            <a:pPr lvl="1"/>
            <a:r>
              <a:rPr lang="en-CA" dirty="0"/>
              <a:t>Find a secure position to pivot in the Reference </a:t>
            </a:r>
            <a:r>
              <a:rPr lang="en-CA"/>
              <a:t>coordinate system</a:t>
            </a:r>
            <a:endParaRPr lang="en-CA" dirty="0"/>
          </a:p>
          <a:p>
            <a:pPr lvl="1"/>
            <a:r>
              <a:rPr lang="en-CA" dirty="0"/>
              <a:t>You must not shift the tip of the needle, only the shaft of the needle may move relative to the tip while you pivot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07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Set up initial registration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Select </a:t>
            </a:r>
            <a:r>
              <a:rPr lang="en-CA" b="1" dirty="0"/>
              <a:t>IGT / Fiducial Registration Wizard </a:t>
            </a:r>
            <a:r>
              <a:rPr lang="en-CA" dirty="0"/>
              <a:t>module</a:t>
            </a:r>
          </a:p>
          <a:p>
            <a:r>
              <a:rPr lang="en-CA" dirty="0"/>
              <a:t>Create </a:t>
            </a:r>
            <a:r>
              <a:rPr lang="en-CA" i="1" dirty="0"/>
              <a:t>From</a:t>
            </a:r>
            <a:r>
              <a:rPr lang="en-CA" dirty="0"/>
              <a:t> fiducials as </a:t>
            </a:r>
            <a:r>
              <a:rPr lang="en-CA" b="1" dirty="0" err="1"/>
              <a:t>ReferencePoints</a:t>
            </a:r>
            <a:r>
              <a:rPr lang="en-CA" dirty="0"/>
              <a:t>, and </a:t>
            </a:r>
            <a:r>
              <a:rPr lang="en-CA" i="1" dirty="0"/>
              <a:t>To</a:t>
            </a:r>
            <a:r>
              <a:rPr lang="en-CA" dirty="0"/>
              <a:t> fiducials as </a:t>
            </a:r>
            <a:r>
              <a:rPr lang="en-CA" b="1" dirty="0" err="1"/>
              <a:t>InitialPoints</a:t>
            </a:r>
            <a:endParaRPr lang="en-CA" b="1" dirty="0"/>
          </a:p>
          <a:p>
            <a:r>
              <a:rPr lang="en-CA" dirty="0"/>
              <a:t>Under</a:t>
            </a:r>
            <a:r>
              <a:rPr lang="en-CA" b="1" dirty="0"/>
              <a:t> Place fiducials... </a:t>
            </a:r>
            <a:r>
              <a:rPr lang="en-CA" dirty="0"/>
              <a:t>group select </a:t>
            </a:r>
            <a:r>
              <a:rPr lang="en-CA" b="1" dirty="0" err="1"/>
              <a:t>Skull_StylusTipToStylus</a:t>
            </a:r>
            <a:r>
              <a:rPr lang="en-CA" b="1" dirty="0"/>
              <a:t> </a:t>
            </a:r>
            <a:r>
              <a:rPr lang="en-CA" dirty="0"/>
              <a:t>for the </a:t>
            </a:r>
            <a:r>
              <a:rPr lang="en-CA" b="1" dirty="0"/>
              <a:t>From </a:t>
            </a:r>
            <a:r>
              <a:rPr lang="en-CA" dirty="0"/>
              <a:t>(upper) list</a:t>
            </a:r>
          </a:p>
          <a:p>
            <a:r>
              <a:rPr lang="en-CA" dirty="0"/>
              <a:t>Under Registration result select </a:t>
            </a:r>
            <a:r>
              <a:rPr lang="en-CA" b="1" dirty="0" err="1"/>
              <a:t>ReferenceToInitial</a:t>
            </a:r>
            <a:r>
              <a:rPr lang="en-CA" dirty="0"/>
              <a:t>, and set</a:t>
            </a:r>
            <a:r>
              <a:rPr lang="en-CA" b="1" dirty="0"/>
              <a:t> Manual update </a:t>
            </a:r>
            <a:r>
              <a:rPr lang="en-CA" dirty="0"/>
              <a:t>instead of </a:t>
            </a:r>
            <a:r>
              <a:rPr lang="en-CA" b="1" dirty="0"/>
              <a:t>Auto-update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4E161-ED1F-470E-9199-7D8E989353A6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563" y="4323800"/>
            <a:ext cx="4057143" cy="1942857"/>
          </a:xfrm>
          <a:prstGeom prst="rect">
            <a:avLst/>
          </a:prstGeom>
        </p:spPr>
      </p:pic>
      <p:sp>
        <p:nvSpPr>
          <p:cNvPr id="7" name="Arrow: Right 6"/>
          <p:cNvSpPr/>
          <p:nvPr/>
        </p:nvSpPr>
        <p:spPr>
          <a:xfrm>
            <a:off x="2357610" y="4483865"/>
            <a:ext cx="352539" cy="2864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row: Right 7"/>
          <p:cNvSpPr/>
          <p:nvPr/>
        </p:nvSpPr>
        <p:spPr>
          <a:xfrm>
            <a:off x="2357610" y="5352992"/>
            <a:ext cx="352539" cy="2864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row: Right 8"/>
          <p:cNvSpPr/>
          <p:nvPr/>
        </p:nvSpPr>
        <p:spPr>
          <a:xfrm>
            <a:off x="6076712" y="5980218"/>
            <a:ext cx="352539" cy="2864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1285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4999"/>
          </a:xfrm>
        </p:spPr>
        <p:txBody>
          <a:bodyPr>
            <a:normAutofit fontScale="90000"/>
          </a:bodyPr>
          <a:lstStyle/>
          <a:p>
            <a:r>
              <a:rPr lang="en-CA" dirty="0"/>
              <a:t>How </a:t>
            </a:r>
            <a:r>
              <a:rPr lang="en-CA" i="1" dirty="0"/>
              <a:t>Place fiducials...</a:t>
            </a:r>
            <a:r>
              <a:rPr lang="en-CA" dirty="0"/>
              <a:t>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4E161-ED1F-470E-9199-7D8E989353A6}" type="slidenum">
              <a:rPr lang="en-US" smtClean="0"/>
              <a:t>12</a:t>
            </a:fld>
            <a:endParaRPr lang="en-US"/>
          </a:p>
        </p:txBody>
      </p:sp>
      <p:sp>
        <p:nvSpPr>
          <p:cNvPr id="5" name="Freeform 4"/>
          <p:cNvSpPr/>
          <p:nvPr/>
        </p:nvSpPr>
        <p:spPr bwMode="auto">
          <a:xfrm rot="20707099">
            <a:off x="1998623" y="2252434"/>
            <a:ext cx="2464073" cy="99901"/>
          </a:xfrm>
          <a:custGeom>
            <a:avLst/>
            <a:gdLst>
              <a:gd name="connsiteX0" fmla="*/ 217715 w 3526972"/>
              <a:gd name="connsiteY0" fmla="*/ 119743 h 119743"/>
              <a:gd name="connsiteX1" fmla="*/ 3526972 w 3526972"/>
              <a:gd name="connsiteY1" fmla="*/ 119743 h 119743"/>
              <a:gd name="connsiteX2" fmla="*/ 3526972 w 3526972"/>
              <a:gd name="connsiteY2" fmla="*/ 0 h 119743"/>
              <a:gd name="connsiteX3" fmla="*/ 0 w 3526972"/>
              <a:gd name="connsiteY3" fmla="*/ 0 h 119743"/>
              <a:gd name="connsiteX4" fmla="*/ 217715 w 3526972"/>
              <a:gd name="connsiteY4" fmla="*/ 119743 h 11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6972" h="119743">
                <a:moveTo>
                  <a:pt x="217715" y="119743"/>
                </a:moveTo>
                <a:lnTo>
                  <a:pt x="3526972" y="119743"/>
                </a:lnTo>
                <a:lnTo>
                  <a:pt x="3526972" y="0"/>
                </a:lnTo>
                <a:lnTo>
                  <a:pt x="0" y="0"/>
                </a:lnTo>
                <a:lnTo>
                  <a:pt x="217715" y="11974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0FFFF"/>
              </a:gs>
              <a:gs pos="83000">
                <a:srgbClr val="00ADC4"/>
              </a:gs>
              <a:gs pos="100000">
                <a:srgbClr val="D5FAFF"/>
              </a:gs>
            </a:gsLst>
            <a:lin ang="5400000" scaled="1"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grpSp>
        <p:nvGrpSpPr>
          <p:cNvPr id="6" name="Group 5"/>
          <p:cNvGrpSpPr/>
          <p:nvPr/>
        </p:nvGrpSpPr>
        <p:grpSpPr>
          <a:xfrm>
            <a:off x="3695693" y="960712"/>
            <a:ext cx="1725804" cy="1790152"/>
            <a:chOff x="457200" y="2538948"/>
            <a:chExt cx="1725804" cy="1790152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926595" y="2618910"/>
              <a:ext cx="0" cy="10801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926595" y="3699030"/>
              <a:ext cx="117013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457200" y="3699030"/>
              <a:ext cx="469395" cy="4693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871700" y="373474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X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81648" y="253894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Y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9522" y="395976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Z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288177" y="1746543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Stylus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471895" y="1445773"/>
            <a:ext cx="1725804" cy="1790152"/>
            <a:chOff x="457200" y="2538948"/>
            <a:chExt cx="1725804" cy="1790152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926595" y="2618910"/>
              <a:ext cx="0" cy="10801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926595" y="3699030"/>
              <a:ext cx="117013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457200" y="3699030"/>
              <a:ext cx="469395" cy="4693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871700" y="373474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X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81648" y="253894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Y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9522" y="395976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Z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126152" y="2204366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StylusTip</a:t>
            </a:r>
            <a:endParaRPr lang="en-CA" b="1" dirty="0"/>
          </a:p>
        </p:txBody>
      </p:sp>
      <p:sp>
        <p:nvSpPr>
          <p:cNvPr id="25" name="Arc 24"/>
          <p:cNvSpPr/>
          <p:nvPr/>
        </p:nvSpPr>
        <p:spPr>
          <a:xfrm>
            <a:off x="2198973" y="1120157"/>
            <a:ext cx="2361384" cy="1941899"/>
          </a:xfrm>
          <a:prstGeom prst="arc">
            <a:avLst>
              <a:gd name="adj1" fmla="val 163875"/>
              <a:gd name="adj2" fmla="val 8701781"/>
            </a:avLst>
          </a:prstGeom>
          <a:ln w="25400">
            <a:solidFill>
              <a:srgbClr val="0070C0"/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/>
          <p:cNvSpPr txBox="1"/>
          <p:nvPr/>
        </p:nvSpPr>
        <p:spPr>
          <a:xfrm>
            <a:off x="2649693" y="3066975"/>
            <a:ext cx="1833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>
                <a:solidFill>
                  <a:srgbClr val="0070C0"/>
                </a:solidFill>
              </a:rPr>
              <a:t>StylusTipToStylus</a:t>
            </a:r>
            <a:endParaRPr lang="en-CA" b="1" dirty="0">
              <a:solidFill>
                <a:srgbClr val="0070C0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46" y="3785895"/>
            <a:ext cx="1430784" cy="538648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6583872" y="1977970"/>
            <a:ext cx="1725804" cy="1790152"/>
            <a:chOff x="457200" y="2538948"/>
            <a:chExt cx="1725804" cy="179015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926595" y="2618910"/>
              <a:ext cx="0" cy="10801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926595" y="3699030"/>
              <a:ext cx="117013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457200" y="3699030"/>
              <a:ext cx="469395" cy="4693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871700" y="373474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X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81648" y="253894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Y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89522" y="395976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Z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7083790" y="2750864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Reference</a:t>
            </a:r>
          </a:p>
        </p:txBody>
      </p:sp>
      <p:sp>
        <p:nvSpPr>
          <p:cNvPr id="36" name="Arc 35"/>
          <p:cNvSpPr/>
          <p:nvPr/>
        </p:nvSpPr>
        <p:spPr>
          <a:xfrm rot="16200000">
            <a:off x="5062850" y="664030"/>
            <a:ext cx="1848585" cy="3585964"/>
          </a:xfrm>
          <a:prstGeom prst="arc">
            <a:avLst>
              <a:gd name="adj1" fmla="val 18127325"/>
              <a:gd name="adj2" fmla="val 6174037"/>
            </a:avLst>
          </a:prstGeom>
          <a:ln w="25400">
            <a:solidFill>
              <a:srgbClr val="0070C0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TextBox 36"/>
          <p:cNvSpPr txBox="1"/>
          <p:nvPr/>
        </p:nvSpPr>
        <p:spPr>
          <a:xfrm>
            <a:off x="5218327" y="1614076"/>
            <a:ext cx="192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>
                <a:solidFill>
                  <a:srgbClr val="0070C0"/>
                </a:solidFill>
              </a:rPr>
              <a:t>StylusToReference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837418" y="2512929"/>
            <a:ext cx="214489" cy="214489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TextBox 38"/>
          <p:cNvSpPr txBox="1"/>
          <p:nvPr/>
        </p:nvSpPr>
        <p:spPr>
          <a:xfrm>
            <a:off x="1969365" y="3817870"/>
            <a:ext cx="648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adds </a:t>
            </a:r>
            <a:r>
              <a:rPr lang="en-CA" sz="2400" b="1" dirty="0"/>
              <a:t>this</a:t>
            </a:r>
            <a:r>
              <a:rPr lang="en-CA" sz="2400" dirty="0"/>
              <a:t> point in </a:t>
            </a:r>
            <a:r>
              <a:rPr lang="en-CA" sz="2400" b="1" dirty="0"/>
              <a:t>this</a:t>
            </a:r>
            <a:r>
              <a:rPr lang="en-CA" sz="2400" dirty="0"/>
              <a:t> coordinate system to </a:t>
            </a:r>
            <a:r>
              <a:rPr lang="en-CA" sz="2400" b="1" dirty="0"/>
              <a:t>this</a:t>
            </a:r>
            <a:r>
              <a:rPr lang="en-CA" sz="2400" dirty="0"/>
              <a:t> list</a:t>
            </a:r>
          </a:p>
        </p:txBody>
      </p:sp>
      <p:cxnSp>
        <p:nvCxnSpPr>
          <p:cNvPr id="41" name="Straight Arrow Connector 40"/>
          <p:cNvCxnSpPr>
            <a:cxnSpLocks/>
            <a:endCxn id="38" idx="5"/>
          </p:cNvCxnSpPr>
          <p:nvPr/>
        </p:nvCxnSpPr>
        <p:spPr>
          <a:xfrm flipH="1" flipV="1">
            <a:off x="2020496" y="2696007"/>
            <a:ext cx="772536" cy="1170307"/>
          </a:xfrm>
          <a:prstGeom prst="straightConnector1">
            <a:avLst/>
          </a:prstGeom>
          <a:ln w="381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 flipV="1">
            <a:off x="4683375" y="2974189"/>
            <a:ext cx="2252971" cy="8436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 46"/>
          <p:cNvSpPr/>
          <p:nvPr/>
        </p:nvSpPr>
        <p:spPr>
          <a:xfrm>
            <a:off x="1187606" y="3980508"/>
            <a:ext cx="6810766" cy="593178"/>
          </a:xfrm>
          <a:prstGeom prst="arc">
            <a:avLst>
              <a:gd name="adj1" fmla="val 21434729"/>
              <a:gd name="adj2" fmla="val 10917029"/>
            </a:avLst>
          </a:prstGeom>
          <a:ln w="25400">
            <a:solidFill>
              <a:srgbClr val="FFC000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962" y="5214869"/>
            <a:ext cx="2593078" cy="91185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59476" y="4626224"/>
            <a:ext cx="6853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because of this selection and this transform hierarchy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39" y="5383020"/>
            <a:ext cx="4549588" cy="379132"/>
          </a:xfrm>
          <a:prstGeom prst="rect">
            <a:avLst/>
          </a:prstGeom>
        </p:spPr>
      </p:pic>
      <p:cxnSp>
        <p:nvCxnSpPr>
          <p:cNvPr id="55" name="Straight Arrow Connector 54"/>
          <p:cNvCxnSpPr>
            <a:cxnSpLocks/>
          </p:cNvCxnSpPr>
          <p:nvPr/>
        </p:nvCxnSpPr>
        <p:spPr>
          <a:xfrm>
            <a:off x="2243062" y="5029844"/>
            <a:ext cx="321910" cy="495194"/>
          </a:xfrm>
          <a:prstGeom prst="straightConnector1">
            <a:avLst/>
          </a:prstGeom>
          <a:ln w="381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cxnSpLocks/>
          </p:cNvCxnSpPr>
          <p:nvPr/>
        </p:nvCxnSpPr>
        <p:spPr>
          <a:xfrm>
            <a:off x="4719999" y="5067018"/>
            <a:ext cx="1089861" cy="316002"/>
          </a:xfrm>
          <a:prstGeom prst="straightConnector1">
            <a:avLst/>
          </a:prstGeom>
          <a:ln w="381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821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Initial registration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the Sequence toolbar, select </a:t>
            </a:r>
            <a:r>
              <a:rPr lang="en-CA" b="1" dirty="0" err="1"/>
              <a:t>InitialLandmarks</a:t>
            </a:r>
            <a:endParaRPr lang="en-CA" dirty="0"/>
          </a:p>
          <a:p>
            <a:r>
              <a:rPr lang="en-CA" dirty="0"/>
              <a:t>Using the Sequence toolbar time slider, review video for landmarks</a:t>
            </a:r>
          </a:p>
          <a:p>
            <a:r>
              <a:rPr lang="en-CA" dirty="0"/>
              <a:t>Use the place fiducials button        to add these points (in the same order!) in the </a:t>
            </a:r>
            <a:r>
              <a:rPr lang="en-CA" i="1" dirty="0" err="1"/>
              <a:t>InitialPoints</a:t>
            </a:r>
            <a:r>
              <a:rPr lang="en-CA" dirty="0"/>
              <a:t> list</a:t>
            </a:r>
          </a:p>
          <a:p>
            <a:r>
              <a:rPr lang="en-CA" dirty="0"/>
              <a:t>Use </a:t>
            </a:r>
            <a:r>
              <a:rPr lang="en-CA" b="1" dirty="0"/>
              <a:t>Place 'From' </a:t>
            </a:r>
            <a:r>
              <a:rPr lang="en-CA" dirty="0"/>
              <a:t>button to add points to the </a:t>
            </a:r>
            <a:r>
              <a:rPr lang="en-CA" i="1" dirty="0" err="1"/>
              <a:t>ReferencePoints</a:t>
            </a:r>
            <a:r>
              <a:rPr lang="en-CA" dirty="0"/>
              <a:t> list</a:t>
            </a:r>
          </a:p>
          <a:p>
            <a:r>
              <a:rPr lang="en-CA" dirty="0"/>
              <a:t>Do this three times, so you have three points in both lists</a:t>
            </a:r>
          </a:p>
          <a:p>
            <a:r>
              <a:rPr lang="en-CA" dirty="0"/>
              <a:t>Watch next slide for illustration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4E161-ED1F-470E-9199-7D8E989353A6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000" y="2505475"/>
            <a:ext cx="532673" cy="48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53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Initial registration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4E161-ED1F-470E-9199-7D8E989353A6}" type="slidenum">
              <a:rPr lang="en-US" smtClean="0"/>
              <a:t>14</a:t>
            </a:fld>
            <a:endParaRPr lang="en-US"/>
          </a:p>
        </p:txBody>
      </p:sp>
      <p:pic>
        <p:nvPicPr>
          <p:cNvPr id="6" name="Skull-InitialRegistrati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4489" y="1158524"/>
            <a:ext cx="8715022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3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36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Compute initial registration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Under </a:t>
            </a:r>
            <a:r>
              <a:rPr lang="en-CA" b="1" dirty="0"/>
              <a:t>Registration result </a:t>
            </a:r>
            <a:r>
              <a:rPr lang="en-CA" dirty="0"/>
              <a:t>press </a:t>
            </a:r>
            <a:r>
              <a:rPr lang="en-CA" b="1" dirty="0"/>
              <a:t>Update</a:t>
            </a:r>
          </a:p>
          <a:p>
            <a:r>
              <a:rPr lang="en-CA" dirty="0"/>
              <a:t>If you don't see "Status: Success!" under the </a:t>
            </a:r>
            <a:r>
              <a:rPr lang="en-CA" b="1" dirty="0"/>
              <a:t>Update</a:t>
            </a:r>
            <a:r>
              <a:rPr lang="en-CA" dirty="0"/>
              <a:t> button, check if you have three different points in both lists.</a:t>
            </a:r>
          </a:p>
          <a:p>
            <a:r>
              <a:rPr lang="en-CA" dirty="0"/>
              <a:t>RMS Error should be under 10 mm ideally, but not necessarily</a:t>
            </a:r>
          </a:p>
          <a:p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Note: that if you want to restart initial registration, you need to go to </a:t>
            </a:r>
            <a:r>
              <a:rPr lang="en-CA" b="1" dirty="0">
                <a:solidFill>
                  <a:schemeClr val="bg1">
                    <a:lumMod val="50000"/>
                  </a:schemeClr>
                </a:solidFill>
              </a:rPr>
              <a:t>Transforms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 module and press Identity on </a:t>
            </a:r>
            <a:r>
              <a:rPr lang="en-CA" b="1" dirty="0" err="1">
                <a:solidFill>
                  <a:schemeClr val="bg1">
                    <a:lumMod val="50000"/>
                  </a:schemeClr>
                </a:solidFill>
              </a:rPr>
              <a:t>ReferenceToInitial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 transform to reset it. Otherwise, </a:t>
            </a:r>
            <a:r>
              <a:rPr lang="en-CA" b="1" dirty="0" err="1">
                <a:solidFill>
                  <a:schemeClr val="bg1">
                    <a:lumMod val="50000"/>
                  </a:schemeClr>
                </a:solidFill>
              </a:rPr>
              <a:t>StylusTip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 will not be in </a:t>
            </a:r>
            <a:r>
              <a:rPr lang="en-CA" b="1" dirty="0">
                <a:solidFill>
                  <a:schemeClr val="bg1">
                    <a:lumMod val="50000"/>
                  </a:schemeClr>
                </a:solidFill>
              </a:rPr>
              <a:t>Reference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4E161-ED1F-470E-9199-7D8E989353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71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Collect surface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Still in the </a:t>
            </a:r>
            <a:r>
              <a:rPr lang="en-CA" b="1" dirty="0"/>
              <a:t>Fiducial Registration Wizard</a:t>
            </a:r>
            <a:r>
              <a:rPr lang="en-CA" dirty="0"/>
              <a:t> module, create a new list under </a:t>
            </a:r>
            <a:r>
              <a:rPr lang="en-CA" b="1" dirty="0"/>
              <a:t>From fiducials </a:t>
            </a:r>
            <a:r>
              <a:rPr lang="en-CA" dirty="0"/>
              <a:t>and name it </a:t>
            </a:r>
            <a:r>
              <a:rPr lang="en-CA" b="1" dirty="0" err="1"/>
              <a:t>InitialSurfacePoints</a:t>
            </a:r>
            <a:endParaRPr lang="en-CA" b="1" dirty="0"/>
          </a:p>
          <a:p>
            <a:r>
              <a:rPr lang="en-CA" dirty="0"/>
              <a:t>On Sequence toolbar, select the </a:t>
            </a:r>
            <a:r>
              <a:rPr lang="en-CA" b="1" dirty="0" err="1"/>
              <a:t>SurfaceScan</a:t>
            </a:r>
            <a:r>
              <a:rPr lang="en-CA" dirty="0"/>
              <a:t> node</a:t>
            </a:r>
          </a:p>
          <a:p>
            <a:r>
              <a:rPr lang="en-CA" dirty="0"/>
              <a:t>Let the sequence run using the play button, maybe lower frame rate to 5 fps</a:t>
            </a:r>
          </a:p>
          <a:p>
            <a:r>
              <a:rPr lang="en-CA" dirty="0"/>
              <a:t>Keep clicking Place 'From' until you collect about 40 points evenly near the skull surface</a:t>
            </a:r>
          </a:p>
          <a:p>
            <a:r>
              <a:rPr lang="en-CA" dirty="0"/>
              <a:t>Screen video on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4E161-ED1F-470E-9199-7D8E989353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0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Collect surface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4E161-ED1F-470E-9199-7D8E989353A6}" type="slidenum">
              <a:rPr lang="en-US" smtClean="0"/>
              <a:t>17</a:t>
            </a:fld>
            <a:endParaRPr lang="en-US"/>
          </a:p>
        </p:txBody>
      </p:sp>
      <p:pic>
        <p:nvPicPr>
          <p:cNvPr id="5" name="Skull-SurfacePoint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5778" y="1142294"/>
            <a:ext cx="8692444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9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Compute surface registration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Select </a:t>
            </a:r>
            <a:r>
              <a:rPr lang="en-CA" b="1" dirty="0"/>
              <a:t>IGT / Fiducial-Model Registration </a:t>
            </a:r>
            <a:r>
              <a:rPr lang="en-CA" dirty="0"/>
              <a:t>module</a:t>
            </a:r>
          </a:p>
          <a:p>
            <a:r>
              <a:rPr lang="en-CA" dirty="0"/>
              <a:t>Input fiducials: </a:t>
            </a:r>
            <a:r>
              <a:rPr lang="en-CA" b="1" dirty="0" err="1"/>
              <a:t>InitialSurfacePoints</a:t>
            </a:r>
            <a:endParaRPr lang="en-CA" b="1" dirty="0"/>
          </a:p>
          <a:p>
            <a:r>
              <a:rPr lang="en-CA" dirty="0"/>
              <a:t>Input model: </a:t>
            </a:r>
            <a:r>
              <a:rPr lang="en-CA" b="1" dirty="0" err="1"/>
              <a:t>Skull_Phantom</a:t>
            </a:r>
            <a:endParaRPr lang="en-CA" b="1" dirty="0"/>
          </a:p>
          <a:p>
            <a:r>
              <a:rPr lang="en-CA" dirty="0"/>
              <a:t>Output transform: </a:t>
            </a:r>
            <a:r>
              <a:rPr lang="en-CA" b="1" dirty="0" err="1"/>
              <a:t>InitialToRas</a:t>
            </a:r>
            <a:endParaRPr lang="en-CA" b="1" dirty="0"/>
          </a:p>
          <a:p>
            <a:r>
              <a:rPr lang="en-CA" dirty="0"/>
              <a:t>Press </a:t>
            </a:r>
            <a:r>
              <a:rPr lang="en-CA" b="1" dirty="0"/>
              <a:t>Apply</a:t>
            </a:r>
          </a:p>
          <a:p>
            <a:r>
              <a:rPr lang="en-CA" b="1" dirty="0"/>
              <a:t>Mean distance after registration </a:t>
            </a:r>
            <a:r>
              <a:rPr lang="en-CA" dirty="0"/>
              <a:t>should be under 1 mm</a:t>
            </a:r>
          </a:p>
          <a:p>
            <a:r>
              <a:rPr lang="en-CA" dirty="0"/>
              <a:t>When you play the </a:t>
            </a:r>
            <a:r>
              <a:rPr lang="en-CA" b="1" dirty="0" err="1"/>
              <a:t>SurfaceScan</a:t>
            </a:r>
            <a:r>
              <a:rPr lang="en-CA" dirty="0"/>
              <a:t> sequence, the stylus tip should be sliding on the skull surface in the 3D viewer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4E161-ED1F-470E-9199-7D8E989353A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0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Registration methods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Dimension</a:t>
            </a:r>
          </a:p>
          <a:p>
            <a:pPr lvl="1"/>
            <a:r>
              <a:rPr lang="en-CA" dirty="0">
                <a:highlight>
                  <a:srgbClr val="FFFF00"/>
                </a:highlight>
              </a:rPr>
              <a:t>3D</a:t>
            </a:r>
            <a:r>
              <a:rPr lang="en-CA" dirty="0"/>
              <a:t>/2D to </a:t>
            </a:r>
            <a:r>
              <a:rPr lang="en-CA" dirty="0">
                <a:highlight>
                  <a:srgbClr val="FFFF00"/>
                </a:highlight>
              </a:rPr>
              <a:t>3D</a:t>
            </a:r>
            <a:r>
              <a:rPr lang="en-CA" dirty="0"/>
              <a:t>/2D</a:t>
            </a:r>
          </a:p>
          <a:p>
            <a:r>
              <a:rPr lang="en-CA" dirty="0"/>
              <a:t>Metric</a:t>
            </a:r>
          </a:p>
          <a:p>
            <a:pPr lvl="1"/>
            <a:r>
              <a:rPr lang="en-CA" dirty="0"/>
              <a:t>Point distance-based</a:t>
            </a:r>
          </a:p>
          <a:p>
            <a:pPr lvl="1"/>
            <a:r>
              <a:rPr lang="en-CA" dirty="0">
                <a:highlight>
                  <a:srgbClr val="FFFF00"/>
                </a:highlight>
              </a:rPr>
              <a:t>Surface distance-based</a:t>
            </a:r>
          </a:p>
          <a:p>
            <a:pPr lvl="1"/>
            <a:r>
              <a:rPr lang="en-CA" dirty="0"/>
              <a:t>Image similarity-based</a:t>
            </a:r>
          </a:p>
          <a:p>
            <a:r>
              <a:rPr lang="en-CA" dirty="0"/>
              <a:t>Transformation</a:t>
            </a:r>
          </a:p>
          <a:p>
            <a:pPr lvl="1"/>
            <a:r>
              <a:rPr lang="en-CA" dirty="0">
                <a:highlight>
                  <a:srgbClr val="FFFF00"/>
                </a:highlight>
              </a:rPr>
              <a:t>Rigid</a:t>
            </a:r>
          </a:p>
          <a:p>
            <a:pPr lvl="1"/>
            <a:r>
              <a:rPr lang="en-CA" dirty="0"/>
              <a:t>Similarity</a:t>
            </a:r>
          </a:p>
          <a:p>
            <a:pPr lvl="1"/>
            <a:r>
              <a:rPr lang="en-CA" dirty="0"/>
              <a:t>Deformable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4E161-ED1F-470E-9199-7D8E989353A6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22064" y="3408671"/>
            <a:ext cx="2080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/>
              <a:t>this example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3514381" y="1861851"/>
            <a:ext cx="2061276" cy="150744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4346222" y="3213791"/>
            <a:ext cx="1229435" cy="46524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2257778" y="3931891"/>
            <a:ext cx="3317879" cy="49011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83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Surface registration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1101"/>
            <a:ext cx="7886700" cy="2803878"/>
          </a:xfrm>
        </p:spPr>
        <p:txBody>
          <a:bodyPr/>
          <a:lstStyle/>
          <a:p>
            <a:r>
              <a:rPr lang="en-CA" dirty="0"/>
              <a:t>Finds transformation that minimizes points cumulative distance from a </a:t>
            </a:r>
            <a:r>
              <a:rPr lang="en-CA" dirty="0" smtClean="0"/>
              <a:t>surface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4E161-ED1F-470E-9199-7D8E989353A6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113377" y="3925630"/>
            <a:ext cx="1725804" cy="1790152"/>
            <a:chOff x="457200" y="2538948"/>
            <a:chExt cx="1725804" cy="1790152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926595" y="2618910"/>
              <a:ext cx="0" cy="10801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926595" y="3699030"/>
              <a:ext cx="117013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457200" y="3699030"/>
              <a:ext cx="469395" cy="4693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871700" y="373474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X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81648" y="253894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Y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9522" y="395976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Z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 rot="579048">
            <a:off x="4911583" y="4282025"/>
            <a:ext cx="1725804" cy="1790152"/>
            <a:chOff x="457200" y="2538948"/>
            <a:chExt cx="1725804" cy="179015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926595" y="2618910"/>
              <a:ext cx="0" cy="10801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926595" y="3699030"/>
              <a:ext cx="117013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457200" y="3699030"/>
              <a:ext cx="469395" cy="4693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871700" y="373474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X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81648" y="253894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Y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9522" y="395976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Z</a:t>
              </a:r>
            </a:p>
          </p:txBody>
        </p:sp>
      </p:grpSp>
      <p:sp>
        <p:nvSpPr>
          <p:cNvPr id="19" name="Oval 18"/>
          <p:cNvSpPr/>
          <p:nvPr/>
        </p:nvSpPr>
        <p:spPr>
          <a:xfrm>
            <a:off x="2520540" y="4445907"/>
            <a:ext cx="180623" cy="158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2950508" y="5339521"/>
            <a:ext cx="180623" cy="158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2656005" y="4874296"/>
            <a:ext cx="180623" cy="158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Arc 21"/>
          <p:cNvSpPr/>
          <p:nvPr/>
        </p:nvSpPr>
        <p:spPr>
          <a:xfrm>
            <a:off x="4557976" y="5311613"/>
            <a:ext cx="1075976" cy="619843"/>
          </a:xfrm>
          <a:prstGeom prst="arc">
            <a:avLst>
              <a:gd name="adj1" fmla="val 607892"/>
              <a:gd name="adj2" fmla="val 12230685"/>
            </a:avLst>
          </a:prstGeom>
          <a:ln w="25400">
            <a:solidFill>
              <a:srgbClr val="0070C0"/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4520643" y="50814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Initial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88892" y="5376448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Ras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18450" y="5829519"/>
            <a:ext cx="124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>
                <a:solidFill>
                  <a:srgbClr val="0070C0"/>
                </a:solidFill>
              </a:rPr>
              <a:t>InitialToRas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647084" y="4125743"/>
            <a:ext cx="180623" cy="158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Freeform: Shape 27"/>
          <p:cNvSpPr/>
          <p:nvPr/>
        </p:nvSpPr>
        <p:spPr>
          <a:xfrm>
            <a:off x="3081867" y="4007556"/>
            <a:ext cx="677333" cy="1885244"/>
          </a:xfrm>
          <a:custGeom>
            <a:avLst/>
            <a:gdLst>
              <a:gd name="connsiteX0" fmla="*/ 214489 w 677333"/>
              <a:gd name="connsiteY0" fmla="*/ 135466 h 1885244"/>
              <a:gd name="connsiteX1" fmla="*/ 22577 w 677333"/>
              <a:gd name="connsiteY1" fmla="*/ 462844 h 1885244"/>
              <a:gd name="connsiteX2" fmla="*/ 0 w 677333"/>
              <a:gd name="connsiteY2" fmla="*/ 733777 h 1885244"/>
              <a:gd name="connsiteX3" fmla="*/ 112889 w 677333"/>
              <a:gd name="connsiteY3" fmla="*/ 1106311 h 1885244"/>
              <a:gd name="connsiteX4" fmla="*/ 203200 w 677333"/>
              <a:gd name="connsiteY4" fmla="*/ 1399822 h 1885244"/>
              <a:gd name="connsiteX5" fmla="*/ 327377 w 677333"/>
              <a:gd name="connsiteY5" fmla="*/ 1614311 h 1885244"/>
              <a:gd name="connsiteX6" fmla="*/ 620889 w 677333"/>
              <a:gd name="connsiteY6" fmla="*/ 1885244 h 1885244"/>
              <a:gd name="connsiteX7" fmla="*/ 677333 w 677333"/>
              <a:gd name="connsiteY7" fmla="*/ 1603022 h 1885244"/>
              <a:gd name="connsiteX8" fmla="*/ 474133 w 677333"/>
              <a:gd name="connsiteY8" fmla="*/ 1456266 h 1885244"/>
              <a:gd name="connsiteX9" fmla="*/ 564444 w 677333"/>
              <a:gd name="connsiteY9" fmla="*/ 1332088 h 1885244"/>
              <a:gd name="connsiteX10" fmla="*/ 474133 w 677333"/>
              <a:gd name="connsiteY10" fmla="*/ 1264355 h 1885244"/>
              <a:gd name="connsiteX11" fmla="*/ 643466 w 677333"/>
              <a:gd name="connsiteY11" fmla="*/ 982133 h 1885244"/>
              <a:gd name="connsiteX12" fmla="*/ 474133 w 677333"/>
              <a:gd name="connsiteY12" fmla="*/ 959555 h 1885244"/>
              <a:gd name="connsiteX13" fmla="*/ 587022 w 677333"/>
              <a:gd name="connsiteY13" fmla="*/ 654755 h 1885244"/>
              <a:gd name="connsiteX14" fmla="*/ 282222 w 677333"/>
              <a:gd name="connsiteY14" fmla="*/ 609600 h 1885244"/>
              <a:gd name="connsiteX15" fmla="*/ 553155 w 677333"/>
              <a:gd name="connsiteY15" fmla="*/ 496711 h 1885244"/>
              <a:gd name="connsiteX16" fmla="*/ 440266 w 677333"/>
              <a:gd name="connsiteY16" fmla="*/ 395111 h 1885244"/>
              <a:gd name="connsiteX17" fmla="*/ 587022 w 677333"/>
              <a:gd name="connsiteY17" fmla="*/ 282222 h 1885244"/>
              <a:gd name="connsiteX18" fmla="*/ 395111 w 677333"/>
              <a:gd name="connsiteY18" fmla="*/ 237066 h 1885244"/>
              <a:gd name="connsiteX19" fmla="*/ 440266 w 677333"/>
              <a:gd name="connsiteY19" fmla="*/ 101600 h 1885244"/>
              <a:gd name="connsiteX20" fmla="*/ 316089 w 677333"/>
              <a:gd name="connsiteY20" fmla="*/ 101600 h 1885244"/>
              <a:gd name="connsiteX21" fmla="*/ 338666 w 677333"/>
              <a:gd name="connsiteY21" fmla="*/ 0 h 1885244"/>
              <a:gd name="connsiteX22" fmla="*/ 214489 w 677333"/>
              <a:gd name="connsiteY22" fmla="*/ 135466 h 1885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77333" h="1885244">
                <a:moveTo>
                  <a:pt x="214489" y="135466"/>
                </a:moveTo>
                <a:lnTo>
                  <a:pt x="22577" y="462844"/>
                </a:lnTo>
                <a:lnTo>
                  <a:pt x="0" y="733777"/>
                </a:lnTo>
                <a:lnTo>
                  <a:pt x="112889" y="1106311"/>
                </a:lnTo>
                <a:lnTo>
                  <a:pt x="203200" y="1399822"/>
                </a:lnTo>
                <a:lnTo>
                  <a:pt x="327377" y="1614311"/>
                </a:lnTo>
                <a:lnTo>
                  <a:pt x="620889" y="1885244"/>
                </a:lnTo>
                <a:lnTo>
                  <a:pt x="677333" y="1603022"/>
                </a:lnTo>
                <a:lnTo>
                  <a:pt x="474133" y="1456266"/>
                </a:lnTo>
                <a:lnTo>
                  <a:pt x="564444" y="1332088"/>
                </a:lnTo>
                <a:lnTo>
                  <a:pt x="474133" y="1264355"/>
                </a:lnTo>
                <a:lnTo>
                  <a:pt x="643466" y="982133"/>
                </a:lnTo>
                <a:lnTo>
                  <a:pt x="474133" y="959555"/>
                </a:lnTo>
                <a:lnTo>
                  <a:pt x="587022" y="654755"/>
                </a:lnTo>
                <a:lnTo>
                  <a:pt x="282222" y="609600"/>
                </a:lnTo>
                <a:lnTo>
                  <a:pt x="553155" y="496711"/>
                </a:lnTo>
                <a:lnTo>
                  <a:pt x="440266" y="395111"/>
                </a:lnTo>
                <a:lnTo>
                  <a:pt x="587022" y="282222"/>
                </a:lnTo>
                <a:lnTo>
                  <a:pt x="395111" y="237066"/>
                </a:lnTo>
                <a:lnTo>
                  <a:pt x="440266" y="101600"/>
                </a:lnTo>
                <a:lnTo>
                  <a:pt x="316089" y="101600"/>
                </a:lnTo>
                <a:lnTo>
                  <a:pt x="338666" y="0"/>
                </a:lnTo>
                <a:lnTo>
                  <a:pt x="214489" y="135466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7000">
                <a:schemeClr val="bg1">
                  <a:lumMod val="75000"/>
                </a:schemeClr>
              </a:gs>
              <a:gs pos="83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176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Registration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4E161-ED1F-470E-9199-7D8E989353A6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762976" y="2268032"/>
            <a:ext cx="1725804" cy="1790152"/>
            <a:chOff x="457200" y="2538948"/>
            <a:chExt cx="1725804" cy="1790152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926595" y="2618910"/>
              <a:ext cx="0" cy="10801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926595" y="3699030"/>
              <a:ext cx="117013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457200" y="3699030"/>
              <a:ext cx="469395" cy="4693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871700" y="373474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X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81648" y="253894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Y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9522" y="395976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Z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 rot="579048">
            <a:off x="5561182" y="2624427"/>
            <a:ext cx="1725804" cy="1790152"/>
            <a:chOff x="457200" y="2538948"/>
            <a:chExt cx="1725804" cy="179015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926595" y="2618910"/>
              <a:ext cx="0" cy="10801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926595" y="3699030"/>
              <a:ext cx="117013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457200" y="3699030"/>
              <a:ext cx="469395" cy="4693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871700" y="373474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X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81648" y="253894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Y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9522" y="395976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Z</a:t>
              </a:r>
            </a:p>
          </p:txBody>
        </p:sp>
      </p:grpSp>
      <p:sp>
        <p:nvSpPr>
          <p:cNvPr id="19" name="Arc 18"/>
          <p:cNvSpPr/>
          <p:nvPr/>
        </p:nvSpPr>
        <p:spPr>
          <a:xfrm>
            <a:off x="5207575" y="3654015"/>
            <a:ext cx="1075976" cy="619843"/>
          </a:xfrm>
          <a:prstGeom prst="arc">
            <a:avLst>
              <a:gd name="adj1" fmla="val 607892"/>
              <a:gd name="adj2" fmla="val 12230685"/>
            </a:avLst>
          </a:prstGeom>
          <a:ln w="25400">
            <a:solidFill>
              <a:srgbClr val="0070C0"/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5216874" y="343906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Initial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38491" y="3718850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Ras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68049" y="4171921"/>
            <a:ext cx="124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>
                <a:solidFill>
                  <a:srgbClr val="0070C0"/>
                </a:solidFill>
              </a:rPr>
              <a:t>InitialToRas</a:t>
            </a:r>
            <a:endParaRPr lang="en-CA" dirty="0">
              <a:solidFill>
                <a:srgbClr val="0070C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 rot="21153620">
            <a:off x="1551288" y="1754880"/>
            <a:ext cx="1725804" cy="1790152"/>
            <a:chOff x="457200" y="2538948"/>
            <a:chExt cx="1725804" cy="1790152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926595" y="2618910"/>
              <a:ext cx="0" cy="10801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926595" y="3699030"/>
              <a:ext cx="117013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457200" y="3699030"/>
              <a:ext cx="469395" cy="4693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871700" y="373474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X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81648" y="253894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Y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9522" y="395976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Z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060621" y="2987925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Reference</a:t>
            </a:r>
          </a:p>
        </p:txBody>
      </p:sp>
      <p:sp>
        <p:nvSpPr>
          <p:cNvPr id="31" name="Arc 30"/>
          <p:cNvSpPr/>
          <p:nvPr/>
        </p:nvSpPr>
        <p:spPr>
          <a:xfrm rot="364530">
            <a:off x="2489544" y="3019277"/>
            <a:ext cx="3212626" cy="619843"/>
          </a:xfrm>
          <a:prstGeom prst="arc">
            <a:avLst>
              <a:gd name="adj1" fmla="val 607892"/>
              <a:gd name="adj2" fmla="val 10406350"/>
            </a:avLst>
          </a:prstGeom>
          <a:ln w="25400">
            <a:solidFill>
              <a:srgbClr val="0070C0"/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2769492" y="3688852"/>
            <a:ext cx="186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>
                <a:solidFill>
                  <a:srgbClr val="0070C0"/>
                </a:solidFill>
              </a:rPr>
              <a:t>ReferenceToInitial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88784" y="4295864"/>
            <a:ext cx="2551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chemeClr val="accent2">
                    <a:lumMod val="75000"/>
                  </a:schemeClr>
                </a:solidFill>
              </a:rPr>
              <a:t>Fiducial 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3 points in </a:t>
            </a:r>
            <a:r>
              <a:rPr lang="en-CA" b="1" dirty="0"/>
              <a:t>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3 points in </a:t>
            </a:r>
            <a:r>
              <a:rPr lang="en-CA" b="1" dirty="0"/>
              <a:t>Initial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approximate locations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95298" y="4695448"/>
            <a:ext cx="33825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chemeClr val="accent2">
                    <a:lumMod val="75000"/>
                  </a:schemeClr>
                </a:solidFill>
              </a:rPr>
              <a:t>Fiducial-Model 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~30-40 points in </a:t>
            </a:r>
            <a:r>
              <a:rPr lang="en-CA" b="1" dirty="0"/>
              <a:t>Initial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CT-based surface model in </a:t>
            </a:r>
            <a:r>
              <a:rPr lang="en-CA" b="1" dirty="0"/>
              <a:t>RAS</a:t>
            </a:r>
          </a:p>
        </p:txBody>
      </p:sp>
    </p:spTree>
    <p:extLst>
      <p:ext uri="{BB962C8B-B14F-4D97-AF65-F5344CB8AC3E}">
        <p14:creationId xmlns:p14="http://schemas.microsoft.com/office/powerpoint/2010/main" val="871197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Result transform type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CA" dirty="0"/>
              <a:t>Rigid</a:t>
            </a:r>
          </a:p>
          <a:p>
            <a:pPr marL="742950" lvl="1" indent="-285750"/>
            <a:r>
              <a:rPr lang="en-CA" dirty="0"/>
              <a:t>Translation + Rotation</a:t>
            </a:r>
          </a:p>
          <a:p>
            <a:pPr marL="742950" lvl="1" indent="-285750"/>
            <a:r>
              <a:rPr lang="en-CA" dirty="0"/>
              <a:t>Commonly used, because objects don't change size</a:t>
            </a:r>
          </a:p>
          <a:p>
            <a:pPr marL="285750" indent="-285750"/>
            <a:r>
              <a:rPr lang="en-CA" dirty="0"/>
              <a:t>Similarity</a:t>
            </a:r>
          </a:p>
          <a:p>
            <a:pPr marL="742950" lvl="1" indent="-285750"/>
            <a:r>
              <a:rPr lang="en-CA" dirty="0"/>
              <a:t>Translation + Rotation + Scaling</a:t>
            </a:r>
          </a:p>
          <a:p>
            <a:pPr marL="742950" lvl="1" indent="-285750"/>
            <a:r>
              <a:rPr lang="en-CA" dirty="0"/>
              <a:t>Used when changing units, e.g. pixels to millimeters</a:t>
            </a:r>
          </a:p>
          <a:p>
            <a:pPr marL="285750" indent="-285750"/>
            <a:r>
              <a:rPr lang="en-CA" dirty="0"/>
              <a:t>Warping</a:t>
            </a:r>
          </a:p>
          <a:p>
            <a:pPr marL="742950" lvl="1" indent="-285750"/>
            <a:r>
              <a:rPr lang="en-CA" dirty="0"/>
              <a:t>Splines, etc.</a:t>
            </a:r>
          </a:p>
          <a:p>
            <a:pPr marL="742950" lvl="1" indent="-285750"/>
            <a:r>
              <a:rPr lang="en-CA" dirty="0"/>
              <a:t>Used to model soft tissue deformations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4E161-ED1F-470E-9199-7D8E989353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4E161-ED1F-470E-9199-7D8E989353A6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89967" y="5820061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RMSE = 4.8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1250" y="5820061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RMSE = 4.2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65986" y="5820061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RMSE = 0.0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5737" y="3085588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/>
              <a:t>Rigid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05145" y="308558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/>
              <a:t>Similarity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62203" y="3085588"/>
            <a:ext cx="1241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/>
              <a:t>Warping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155" y="540401"/>
            <a:ext cx="1962027" cy="18538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200" y="3501957"/>
            <a:ext cx="2436497" cy="2306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3137" y="3501957"/>
            <a:ext cx="2456778" cy="2306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137" y="3501957"/>
            <a:ext cx="2461358" cy="23181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6318" y="540401"/>
            <a:ext cx="22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Fiducial displacement:</a:t>
            </a:r>
          </a:p>
        </p:txBody>
      </p:sp>
      <p:cxnSp>
        <p:nvCxnSpPr>
          <p:cNvPr id="13" name="Straight Arrow Connector 12"/>
          <p:cNvCxnSpPr>
            <a:cxnSpLocks/>
            <a:endCxn id="14" idx="0"/>
          </p:cNvCxnSpPr>
          <p:nvPr/>
        </p:nvCxnSpPr>
        <p:spPr>
          <a:xfrm flipH="1">
            <a:off x="1515046" y="2394285"/>
            <a:ext cx="1750796" cy="691303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endCxn id="15" idx="0"/>
          </p:cNvCxnSpPr>
          <p:nvPr/>
        </p:nvCxnSpPr>
        <p:spPr>
          <a:xfrm>
            <a:off x="4265232" y="2548647"/>
            <a:ext cx="14938" cy="536941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16" idx="0"/>
          </p:cNvCxnSpPr>
          <p:nvPr/>
        </p:nvCxnSpPr>
        <p:spPr>
          <a:xfrm>
            <a:off x="5395609" y="2394285"/>
            <a:ext cx="1587405" cy="691303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142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 example scene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three pieces of data in a clean Slicer scene:</a:t>
            </a:r>
          </a:p>
          <a:p>
            <a:pPr lvl="1"/>
            <a:r>
              <a:rPr lang="en-US" dirty="0" err="1"/>
              <a:t>SlicerIGT</a:t>
            </a:r>
            <a:r>
              <a:rPr lang="en-US" dirty="0"/>
              <a:t>-Data\</a:t>
            </a:r>
            <a:r>
              <a:rPr lang="en-US" dirty="0" err="1"/>
              <a:t>Skull_Registrations.mrb</a:t>
            </a:r>
            <a:r>
              <a:rPr lang="en-US" dirty="0"/>
              <a:t> contains stylus position and video sequences</a:t>
            </a:r>
          </a:p>
          <a:p>
            <a:pPr lvl="1"/>
            <a:r>
              <a:rPr lang="en-US" dirty="0" err="1"/>
              <a:t>SlicerIGT</a:t>
            </a:r>
            <a:r>
              <a:rPr lang="en-US" dirty="0"/>
              <a:t>-Data\</a:t>
            </a:r>
            <a:r>
              <a:rPr lang="en-US" dirty="0" err="1"/>
              <a:t>Skull_Phantom.vtk</a:t>
            </a:r>
            <a:r>
              <a:rPr lang="en-US" dirty="0"/>
              <a:t> contains a detailed surface model of the skull</a:t>
            </a:r>
          </a:p>
          <a:p>
            <a:pPr lvl="1"/>
            <a:r>
              <a:rPr lang="en-US" dirty="0" err="1"/>
              <a:t>SlicerIGT</a:t>
            </a:r>
            <a:r>
              <a:rPr lang="en-US" dirty="0"/>
              <a:t>-Data\Skull_StylusTipToStylus.h5 contains pivot calibration for the stylus</a:t>
            </a:r>
          </a:p>
          <a:p>
            <a:r>
              <a:rPr lang="en-US" dirty="0"/>
              <a:t>You can drag-and-drop all these files on Slicer and load them with default options</a:t>
            </a:r>
          </a:p>
          <a:p>
            <a:r>
              <a:rPr lang="en-US" dirty="0"/>
              <a:t>Create a needle model using </a:t>
            </a:r>
            <a:r>
              <a:rPr lang="en-US" b="1" dirty="0"/>
              <a:t>IGT / </a:t>
            </a:r>
            <a:r>
              <a:rPr lang="en-US" b="1" dirty="0" err="1"/>
              <a:t>CreateModels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4E161-ED1F-470E-9199-7D8E989353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5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Set up transform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Select </a:t>
            </a:r>
            <a:r>
              <a:rPr lang="en-CA" b="1" dirty="0"/>
              <a:t>Data</a:t>
            </a:r>
            <a:r>
              <a:rPr lang="en-CA" dirty="0"/>
              <a:t> module</a:t>
            </a:r>
          </a:p>
          <a:p>
            <a:r>
              <a:rPr lang="en-CA" dirty="0"/>
              <a:t>Right-click on Scene and insert new transform, and double-click on it to rename to </a:t>
            </a:r>
            <a:r>
              <a:rPr lang="en-CA" b="1" dirty="0" err="1"/>
              <a:t>InitialToRas</a:t>
            </a:r>
            <a:endParaRPr lang="en-CA" b="1" dirty="0"/>
          </a:p>
          <a:p>
            <a:r>
              <a:rPr lang="en-CA" dirty="0"/>
              <a:t>Right-click on </a:t>
            </a:r>
            <a:r>
              <a:rPr lang="en-CA" dirty="0" err="1"/>
              <a:t>InitialToRas</a:t>
            </a:r>
            <a:r>
              <a:rPr lang="en-CA" dirty="0"/>
              <a:t> and insert transform, and double-click to rename it to </a:t>
            </a:r>
            <a:r>
              <a:rPr lang="en-CA" b="1" dirty="0" err="1"/>
              <a:t>ReferenceToInitial</a:t>
            </a:r>
            <a:endParaRPr lang="en-CA" b="1" dirty="0"/>
          </a:p>
          <a:p>
            <a:r>
              <a:rPr lang="en-CA" dirty="0"/>
              <a:t>Drag and Drop nodes to get the following transform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4E161-ED1F-470E-9199-7D8E989353A6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810" y="4598157"/>
            <a:ext cx="3747286" cy="157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29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Stylus coordinate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4E161-ED1F-470E-9199-7D8E989353A6}" type="slidenum">
              <a:rPr lang="en-US" smtClean="0"/>
              <a:t>9</a:t>
            </a:fld>
            <a:endParaRPr lang="en-US"/>
          </a:p>
        </p:txBody>
      </p:sp>
      <p:sp>
        <p:nvSpPr>
          <p:cNvPr id="5" name="Freeform 4"/>
          <p:cNvSpPr/>
          <p:nvPr/>
        </p:nvSpPr>
        <p:spPr bwMode="auto">
          <a:xfrm rot="18398606">
            <a:off x="5574534" y="3008188"/>
            <a:ext cx="2464073" cy="99901"/>
          </a:xfrm>
          <a:custGeom>
            <a:avLst/>
            <a:gdLst>
              <a:gd name="connsiteX0" fmla="*/ 217715 w 3526972"/>
              <a:gd name="connsiteY0" fmla="*/ 119743 h 119743"/>
              <a:gd name="connsiteX1" fmla="*/ 3526972 w 3526972"/>
              <a:gd name="connsiteY1" fmla="*/ 119743 h 119743"/>
              <a:gd name="connsiteX2" fmla="*/ 3526972 w 3526972"/>
              <a:gd name="connsiteY2" fmla="*/ 0 h 119743"/>
              <a:gd name="connsiteX3" fmla="*/ 0 w 3526972"/>
              <a:gd name="connsiteY3" fmla="*/ 0 h 119743"/>
              <a:gd name="connsiteX4" fmla="*/ 217715 w 3526972"/>
              <a:gd name="connsiteY4" fmla="*/ 119743 h 11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6972" h="119743">
                <a:moveTo>
                  <a:pt x="217715" y="119743"/>
                </a:moveTo>
                <a:lnTo>
                  <a:pt x="3526972" y="119743"/>
                </a:lnTo>
                <a:lnTo>
                  <a:pt x="3526972" y="0"/>
                </a:lnTo>
                <a:lnTo>
                  <a:pt x="0" y="0"/>
                </a:lnTo>
                <a:lnTo>
                  <a:pt x="217715" y="11974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0FFFF"/>
              </a:gs>
              <a:gs pos="83000">
                <a:srgbClr val="00ADC4"/>
              </a:gs>
              <a:gs pos="100000">
                <a:srgbClr val="D5FAFF"/>
              </a:gs>
            </a:gsLst>
            <a:lin ang="5400000" scaled="1"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grpSp>
        <p:nvGrpSpPr>
          <p:cNvPr id="6" name="Group 5"/>
          <p:cNvGrpSpPr/>
          <p:nvPr/>
        </p:nvGrpSpPr>
        <p:grpSpPr>
          <a:xfrm>
            <a:off x="6483770" y="1650685"/>
            <a:ext cx="1725804" cy="1790152"/>
            <a:chOff x="457200" y="2538948"/>
            <a:chExt cx="1725804" cy="1790152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926595" y="2618910"/>
              <a:ext cx="0" cy="10801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926595" y="3699030"/>
              <a:ext cx="117013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457200" y="3699030"/>
              <a:ext cx="469395" cy="4693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871700" y="373474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X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81648" y="253894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Y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9522" y="395976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Z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277434" y="242525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Stylus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547068" y="2862111"/>
            <a:ext cx="1725804" cy="1790152"/>
            <a:chOff x="457200" y="2538948"/>
            <a:chExt cx="1725804" cy="1790152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926595" y="2618910"/>
              <a:ext cx="0" cy="10801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926595" y="3699030"/>
              <a:ext cx="117013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457200" y="3699030"/>
              <a:ext cx="469395" cy="4693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871700" y="373474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X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81648" y="253894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Y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9522" y="395976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Z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997777" y="4072224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StylusTip</a:t>
            </a:r>
            <a:endParaRPr lang="en-CA" b="1" dirty="0"/>
          </a:p>
        </p:txBody>
      </p:sp>
      <p:grpSp>
        <p:nvGrpSpPr>
          <p:cNvPr id="22" name="Group 21"/>
          <p:cNvGrpSpPr/>
          <p:nvPr/>
        </p:nvGrpSpPr>
        <p:grpSpPr>
          <a:xfrm rot="2420825">
            <a:off x="6836243" y="2628826"/>
            <a:ext cx="294890" cy="313247"/>
            <a:chOff x="8024675" y="1747909"/>
            <a:chExt cx="294890" cy="313247"/>
          </a:xfrm>
        </p:grpSpPr>
        <p:sp>
          <p:nvSpPr>
            <p:cNvPr id="23" name="Rectangle 22"/>
            <p:cNvSpPr/>
            <p:nvPr/>
          </p:nvSpPr>
          <p:spPr>
            <a:xfrm>
              <a:off x="8024675" y="1747909"/>
              <a:ext cx="294890" cy="31324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8074915" y="1778053"/>
              <a:ext cx="204880" cy="228172"/>
            </a:xfrm>
            <a:custGeom>
              <a:avLst/>
              <a:gdLst>
                <a:gd name="connsiteX0" fmla="*/ 508052 w 562926"/>
                <a:gd name="connsiteY0" fmla="*/ 72518 h 585550"/>
                <a:gd name="connsiteX1" fmla="*/ 286988 w 562926"/>
                <a:gd name="connsiteY1" fmla="*/ 2180 h 585550"/>
                <a:gd name="connsiteX2" fmla="*/ 45828 w 562926"/>
                <a:gd name="connsiteY2" fmla="*/ 32325 h 585550"/>
                <a:gd name="connsiteX3" fmla="*/ 15683 w 562926"/>
                <a:gd name="connsiteY3" fmla="*/ 173002 h 585550"/>
                <a:gd name="connsiteX4" fmla="*/ 226698 w 562926"/>
                <a:gd name="connsiteY4" fmla="*/ 263437 h 585550"/>
                <a:gd name="connsiteX5" fmla="*/ 457810 w 562926"/>
                <a:gd name="connsiteY5" fmla="*/ 283534 h 585550"/>
                <a:gd name="connsiteX6" fmla="*/ 498004 w 562926"/>
                <a:gd name="connsiteY6" fmla="*/ 203147 h 585550"/>
                <a:gd name="connsiteX7" fmla="*/ 347278 w 562926"/>
                <a:gd name="connsiteY7" fmla="*/ 142857 h 585550"/>
                <a:gd name="connsiteX8" fmla="*/ 186505 w 562926"/>
                <a:gd name="connsiteY8" fmla="*/ 162954 h 585550"/>
                <a:gd name="connsiteX9" fmla="*/ 75973 w 562926"/>
                <a:gd name="connsiteY9" fmla="*/ 233292 h 585550"/>
                <a:gd name="connsiteX10" fmla="*/ 5634 w 562926"/>
                <a:gd name="connsiteY10" fmla="*/ 353872 h 585550"/>
                <a:gd name="connsiteX11" fmla="*/ 35780 w 562926"/>
                <a:gd name="connsiteY11" fmla="*/ 474452 h 585550"/>
                <a:gd name="connsiteX12" fmla="*/ 146311 w 562926"/>
                <a:gd name="connsiteY12" fmla="*/ 534743 h 585550"/>
                <a:gd name="connsiteX13" fmla="*/ 367375 w 562926"/>
                <a:gd name="connsiteY13" fmla="*/ 574936 h 585550"/>
                <a:gd name="connsiteX14" fmla="*/ 487955 w 562926"/>
                <a:gd name="connsiteY14" fmla="*/ 574936 h 585550"/>
                <a:gd name="connsiteX15" fmla="*/ 558294 w 562926"/>
                <a:gd name="connsiteY15" fmla="*/ 454356 h 585550"/>
                <a:gd name="connsiteX16" fmla="*/ 357327 w 562926"/>
                <a:gd name="connsiteY16" fmla="*/ 414162 h 585550"/>
                <a:gd name="connsiteX17" fmla="*/ 276940 w 562926"/>
                <a:gd name="connsiteY17" fmla="*/ 414162 h 585550"/>
                <a:gd name="connsiteX18" fmla="*/ 106118 w 562926"/>
                <a:gd name="connsiteY18" fmla="*/ 454356 h 585550"/>
                <a:gd name="connsiteX19" fmla="*/ 35780 w 562926"/>
                <a:gd name="connsiteY19" fmla="*/ 554839 h 585550"/>
                <a:gd name="connsiteX20" fmla="*/ 15683 w 562926"/>
                <a:gd name="connsiteY20" fmla="*/ 584984 h 585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2926" h="585550">
                  <a:moveTo>
                    <a:pt x="508052" y="72518"/>
                  </a:moveTo>
                  <a:cubicBezTo>
                    <a:pt x="436038" y="40698"/>
                    <a:pt x="364025" y="8879"/>
                    <a:pt x="286988" y="2180"/>
                  </a:cubicBezTo>
                  <a:cubicBezTo>
                    <a:pt x="209951" y="-4519"/>
                    <a:pt x="91045" y="3855"/>
                    <a:pt x="45828" y="32325"/>
                  </a:cubicBezTo>
                  <a:cubicBezTo>
                    <a:pt x="611" y="60795"/>
                    <a:pt x="-14462" y="134483"/>
                    <a:pt x="15683" y="173002"/>
                  </a:cubicBezTo>
                  <a:cubicBezTo>
                    <a:pt x="45828" y="211521"/>
                    <a:pt x="153010" y="245015"/>
                    <a:pt x="226698" y="263437"/>
                  </a:cubicBezTo>
                  <a:cubicBezTo>
                    <a:pt x="300386" y="281859"/>
                    <a:pt x="412592" y="293582"/>
                    <a:pt x="457810" y="283534"/>
                  </a:cubicBezTo>
                  <a:cubicBezTo>
                    <a:pt x="503028" y="273486"/>
                    <a:pt x="516426" y="226593"/>
                    <a:pt x="498004" y="203147"/>
                  </a:cubicBezTo>
                  <a:cubicBezTo>
                    <a:pt x="479582" y="179701"/>
                    <a:pt x="399194" y="149556"/>
                    <a:pt x="347278" y="142857"/>
                  </a:cubicBezTo>
                  <a:cubicBezTo>
                    <a:pt x="295362" y="136158"/>
                    <a:pt x="231722" y="147882"/>
                    <a:pt x="186505" y="162954"/>
                  </a:cubicBezTo>
                  <a:cubicBezTo>
                    <a:pt x="141288" y="178026"/>
                    <a:pt x="106118" y="201472"/>
                    <a:pt x="75973" y="233292"/>
                  </a:cubicBezTo>
                  <a:cubicBezTo>
                    <a:pt x="45828" y="265112"/>
                    <a:pt x="12333" y="313679"/>
                    <a:pt x="5634" y="353872"/>
                  </a:cubicBezTo>
                  <a:cubicBezTo>
                    <a:pt x="-1065" y="394065"/>
                    <a:pt x="12334" y="444307"/>
                    <a:pt x="35780" y="474452"/>
                  </a:cubicBezTo>
                  <a:cubicBezTo>
                    <a:pt x="59226" y="504597"/>
                    <a:pt x="91045" y="517996"/>
                    <a:pt x="146311" y="534743"/>
                  </a:cubicBezTo>
                  <a:cubicBezTo>
                    <a:pt x="201577" y="551490"/>
                    <a:pt x="310434" y="568237"/>
                    <a:pt x="367375" y="574936"/>
                  </a:cubicBezTo>
                  <a:cubicBezTo>
                    <a:pt x="424316" y="581635"/>
                    <a:pt x="456135" y="595033"/>
                    <a:pt x="487955" y="574936"/>
                  </a:cubicBezTo>
                  <a:cubicBezTo>
                    <a:pt x="519775" y="554839"/>
                    <a:pt x="580065" y="481152"/>
                    <a:pt x="558294" y="454356"/>
                  </a:cubicBezTo>
                  <a:cubicBezTo>
                    <a:pt x="536523" y="427560"/>
                    <a:pt x="404219" y="420861"/>
                    <a:pt x="357327" y="414162"/>
                  </a:cubicBezTo>
                  <a:cubicBezTo>
                    <a:pt x="310435" y="407463"/>
                    <a:pt x="318808" y="407463"/>
                    <a:pt x="276940" y="414162"/>
                  </a:cubicBezTo>
                  <a:cubicBezTo>
                    <a:pt x="235072" y="420861"/>
                    <a:pt x="146311" y="430910"/>
                    <a:pt x="106118" y="454356"/>
                  </a:cubicBezTo>
                  <a:cubicBezTo>
                    <a:pt x="65925" y="477802"/>
                    <a:pt x="50853" y="533068"/>
                    <a:pt x="35780" y="554839"/>
                  </a:cubicBezTo>
                  <a:cubicBezTo>
                    <a:pt x="20707" y="576610"/>
                    <a:pt x="15683" y="584984"/>
                    <a:pt x="15683" y="584984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6" name="Arc 25"/>
          <p:cNvSpPr/>
          <p:nvPr/>
        </p:nvSpPr>
        <p:spPr>
          <a:xfrm>
            <a:off x="5314805" y="1729550"/>
            <a:ext cx="1848585" cy="2244833"/>
          </a:xfrm>
          <a:prstGeom prst="arc">
            <a:avLst>
              <a:gd name="adj1" fmla="val 163875"/>
              <a:gd name="adj2" fmla="val 5012997"/>
            </a:avLst>
          </a:prstGeom>
          <a:ln w="25400">
            <a:solidFill>
              <a:srgbClr val="FF000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7" name="Group 26"/>
          <p:cNvGrpSpPr/>
          <p:nvPr/>
        </p:nvGrpSpPr>
        <p:grpSpPr>
          <a:xfrm>
            <a:off x="6344538" y="5200530"/>
            <a:ext cx="294890" cy="313247"/>
            <a:chOff x="8024675" y="1747909"/>
            <a:chExt cx="294890" cy="313247"/>
          </a:xfrm>
        </p:grpSpPr>
        <p:sp>
          <p:nvSpPr>
            <p:cNvPr id="28" name="Rectangle 27"/>
            <p:cNvSpPr/>
            <p:nvPr/>
          </p:nvSpPr>
          <p:spPr>
            <a:xfrm>
              <a:off x="8024675" y="1747909"/>
              <a:ext cx="294890" cy="31324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8074915" y="1778053"/>
              <a:ext cx="204880" cy="228172"/>
            </a:xfrm>
            <a:custGeom>
              <a:avLst/>
              <a:gdLst>
                <a:gd name="connsiteX0" fmla="*/ 508052 w 562926"/>
                <a:gd name="connsiteY0" fmla="*/ 72518 h 585550"/>
                <a:gd name="connsiteX1" fmla="*/ 286988 w 562926"/>
                <a:gd name="connsiteY1" fmla="*/ 2180 h 585550"/>
                <a:gd name="connsiteX2" fmla="*/ 45828 w 562926"/>
                <a:gd name="connsiteY2" fmla="*/ 32325 h 585550"/>
                <a:gd name="connsiteX3" fmla="*/ 15683 w 562926"/>
                <a:gd name="connsiteY3" fmla="*/ 173002 h 585550"/>
                <a:gd name="connsiteX4" fmla="*/ 226698 w 562926"/>
                <a:gd name="connsiteY4" fmla="*/ 263437 h 585550"/>
                <a:gd name="connsiteX5" fmla="*/ 457810 w 562926"/>
                <a:gd name="connsiteY5" fmla="*/ 283534 h 585550"/>
                <a:gd name="connsiteX6" fmla="*/ 498004 w 562926"/>
                <a:gd name="connsiteY6" fmla="*/ 203147 h 585550"/>
                <a:gd name="connsiteX7" fmla="*/ 347278 w 562926"/>
                <a:gd name="connsiteY7" fmla="*/ 142857 h 585550"/>
                <a:gd name="connsiteX8" fmla="*/ 186505 w 562926"/>
                <a:gd name="connsiteY8" fmla="*/ 162954 h 585550"/>
                <a:gd name="connsiteX9" fmla="*/ 75973 w 562926"/>
                <a:gd name="connsiteY9" fmla="*/ 233292 h 585550"/>
                <a:gd name="connsiteX10" fmla="*/ 5634 w 562926"/>
                <a:gd name="connsiteY10" fmla="*/ 353872 h 585550"/>
                <a:gd name="connsiteX11" fmla="*/ 35780 w 562926"/>
                <a:gd name="connsiteY11" fmla="*/ 474452 h 585550"/>
                <a:gd name="connsiteX12" fmla="*/ 146311 w 562926"/>
                <a:gd name="connsiteY12" fmla="*/ 534743 h 585550"/>
                <a:gd name="connsiteX13" fmla="*/ 367375 w 562926"/>
                <a:gd name="connsiteY13" fmla="*/ 574936 h 585550"/>
                <a:gd name="connsiteX14" fmla="*/ 487955 w 562926"/>
                <a:gd name="connsiteY14" fmla="*/ 574936 h 585550"/>
                <a:gd name="connsiteX15" fmla="*/ 558294 w 562926"/>
                <a:gd name="connsiteY15" fmla="*/ 454356 h 585550"/>
                <a:gd name="connsiteX16" fmla="*/ 357327 w 562926"/>
                <a:gd name="connsiteY16" fmla="*/ 414162 h 585550"/>
                <a:gd name="connsiteX17" fmla="*/ 276940 w 562926"/>
                <a:gd name="connsiteY17" fmla="*/ 414162 h 585550"/>
                <a:gd name="connsiteX18" fmla="*/ 106118 w 562926"/>
                <a:gd name="connsiteY18" fmla="*/ 454356 h 585550"/>
                <a:gd name="connsiteX19" fmla="*/ 35780 w 562926"/>
                <a:gd name="connsiteY19" fmla="*/ 554839 h 585550"/>
                <a:gd name="connsiteX20" fmla="*/ 15683 w 562926"/>
                <a:gd name="connsiteY20" fmla="*/ 584984 h 585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2926" h="585550">
                  <a:moveTo>
                    <a:pt x="508052" y="72518"/>
                  </a:moveTo>
                  <a:cubicBezTo>
                    <a:pt x="436038" y="40698"/>
                    <a:pt x="364025" y="8879"/>
                    <a:pt x="286988" y="2180"/>
                  </a:cubicBezTo>
                  <a:cubicBezTo>
                    <a:pt x="209951" y="-4519"/>
                    <a:pt x="91045" y="3855"/>
                    <a:pt x="45828" y="32325"/>
                  </a:cubicBezTo>
                  <a:cubicBezTo>
                    <a:pt x="611" y="60795"/>
                    <a:pt x="-14462" y="134483"/>
                    <a:pt x="15683" y="173002"/>
                  </a:cubicBezTo>
                  <a:cubicBezTo>
                    <a:pt x="45828" y="211521"/>
                    <a:pt x="153010" y="245015"/>
                    <a:pt x="226698" y="263437"/>
                  </a:cubicBezTo>
                  <a:cubicBezTo>
                    <a:pt x="300386" y="281859"/>
                    <a:pt x="412592" y="293582"/>
                    <a:pt x="457810" y="283534"/>
                  </a:cubicBezTo>
                  <a:cubicBezTo>
                    <a:pt x="503028" y="273486"/>
                    <a:pt x="516426" y="226593"/>
                    <a:pt x="498004" y="203147"/>
                  </a:cubicBezTo>
                  <a:cubicBezTo>
                    <a:pt x="479582" y="179701"/>
                    <a:pt x="399194" y="149556"/>
                    <a:pt x="347278" y="142857"/>
                  </a:cubicBezTo>
                  <a:cubicBezTo>
                    <a:pt x="295362" y="136158"/>
                    <a:pt x="231722" y="147882"/>
                    <a:pt x="186505" y="162954"/>
                  </a:cubicBezTo>
                  <a:cubicBezTo>
                    <a:pt x="141288" y="178026"/>
                    <a:pt x="106118" y="201472"/>
                    <a:pt x="75973" y="233292"/>
                  </a:cubicBezTo>
                  <a:cubicBezTo>
                    <a:pt x="45828" y="265112"/>
                    <a:pt x="12333" y="313679"/>
                    <a:pt x="5634" y="353872"/>
                  </a:cubicBezTo>
                  <a:cubicBezTo>
                    <a:pt x="-1065" y="394065"/>
                    <a:pt x="12334" y="444307"/>
                    <a:pt x="35780" y="474452"/>
                  </a:cubicBezTo>
                  <a:cubicBezTo>
                    <a:pt x="59226" y="504597"/>
                    <a:pt x="91045" y="517996"/>
                    <a:pt x="146311" y="534743"/>
                  </a:cubicBezTo>
                  <a:cubicBezTo>
                    <a:pt x="201577" y="551490"/>
                    <a:pt x="310434" y="568237"/>
                    <a:pt x="367375" y="574936"/>
                  </a:cubicBezTo>
                  <a:cubicBezTo>
                    <a:pt x="424316" y="581635"/>
                    <a:pt x="456135" y="595033"/>
                    <a:pt x="487955" y="574936"/>
                  </a:cubicBezTo>
                  <a:cubicBezTo>
                    <a:pt x="519775" y="554839"/>
                    <a:pt x="580065" y="481152"/>
                    <a:pt x="558294" y="454356"/>
                  </a:cubicBezTo>
                  <a:cubicBezTo>
                    <a:pt x="536523" y="427560"/>
                    <a:pt x="404219" y="420861"/>
                    <a:pt x="357327" y="414162"/>
                  </a:cubicBezTo>
                  <a:cubicBezTo>
                    <a:pt x="310435" y="407463"/>
                    <a:pt x="318808" y="407463"/>
                    <a:pt x="276940" y="414162"/>
                  </a:cubicBezTo>
                  <a:cubicBezTo>
                    <a:pt x="235072" y="420861"/>
                    <a:pt x="146311" y="430910"/>
                    <a:pt x="106118" y="454356"/>
                  </a:cubicBezTo>
                  <a:cubicBezTo>
                    <a:pt x="65925" y="477802"/>
                    <a:pt x="50853" y="533068"/>
                    <a:pt x="35780" y="554839"/>
                  </a:cubicBezTo>
                  <a:cubicBezTo>
                    <a:pt x="20707" y="576610"/>
                    <a:pt x="15683" y="584984"/>
                    <a:pt x="15683" y="584984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6204739" y="5089678"/>
            <a:ext cx="2269993" cy="5044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591164" y="5160094"/>
            <a:ext cx="178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: position marker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45337" y="3564504"/>
            <a:ext cx="1833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StylusTipToStylus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628650" y="1181100"/>
            <a:ext cx="4686154" cy="4995863"/>
          </a:xfrm>
        </p:spPr>
        <p:txBody>
          <a:bodyPr>
            <a:normAutofit/>
          </a:bodyPr>
          <a:lstStyle/>
          <a:p>
            <a:r>
              <a:rPr lang="en-CA" dirty="0"/>
              <a:t>There are two coordinate systems associated with a stylus tool:</a:t>
            </a:r>
          </a:p>
          <a:p>
            <a:pPr lvl="1"/>
            <a:r>
              <a:rPr lang="en-CA" dirty="0"/>
              <a:t>Stylus</a:t>
            </a:r>
          </a:p>
          <a:p>
            <a:pPr lvl="2"/>
            <a:r>
              <a:rPr lang="en-CA" dirty="0"/>
              <a:t>Origin: center of the position marker</a:t>
            </a:r>
          </a:p>
          <a:p>
            <a:pPr lvl="1"/>
            <a:r>
              <a:rPr lang="en-CA" dirty="0" err="1"/>
              <a:t>StylusTip</a:t>
            </a:r>
            <a:endParaRPr lang="en-CA" dirty="0"/>
          </a:p>
          <a:p>
            <a:pPr lvl="2"/>
            <a:r>
              <a:rPr lang="en-CA" dirty="0"/>
              <a:t>Origin: tip of the stylus.</a:t>
            </a:r>
          </a:p>
          <a:p>
            <a:r>
              <a:rPr lang="en-CA" dirty="0"/>
              <a:t>The </a:t>
            </a:r>
            <a:r>
              <a:rPr lang="en-CA" dirty="0" err="1"/>
              <a:t>StylusTipToStylus</a:t>
            </a:r>
            <a:r>
              <a:rPr lang="en-CA" dirty="0"/>
              <a:t> transformation is computed using the </a:t>
            </a:r>
            <a:r>
              <a:rPr lang="en-CA" b="1" i="1" dirty="0"/>
              <a:t>Pivot Calibration </a:t>
            </a:r>
            <a:r>
              <a:rPr lang="en-CA" dirty="0"/>
              <a:t>algorithm.</a:t>
            </a:r>
          </a:p>
        </p:txBody>
      </p:sp>
    </p:spTree>
    <p:extLst>
      <p:ext uri="{BB962C8B-B14F-4D97-AF65-F5344CB8AC3E}">
        <p14:creationId xmlns:p14="http://schemas.microsoft.com/office/powerpoint/2010/main" val="166355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5AEEC3C-57F5-458C-A259-BEA2AFF0D77B}" vid="{F032F1CB-9777-488E-B287-8CA49E564C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SlicerIGT-TutorialTemplate</Template>
  <TotalTime>368</TotalTime>
  <Words>733</Words>
  <Application>Microsoft Macintosh PowerPoint</Application>
  <PresentationFormat>On-screen Show (4:3)</PresentationFormat>
  <Paragraphs>164</Paragraphs>
  <Slides>18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Arial</vt:lpstr>
      <vt:lpstr>Office Theme</vt:lpstr>
      <vt:lpstr>Surface registration</vt:lpstr>
      <vt:lpstr>Registration methods overview</vt:lpstr>
      <vt:lpstr>Surface registration</vt:lpstr>
      <vt:lpstr>Registration strategy</vt:lpstr>
      <vt:lpstr>Result transform type</vt:lpstr>
      <vt:lpstr>PowerPoint Presentation</vt:lpstr>
      <vt:lpstr>Load example scene</vt:lpstr>
      <vt:lpstr>Set up transform hierarchy</vt:lpstr>
      <vt:lpstr>Stylus coordinate systems</vt:lpstr>
      <vt:lpstr>Pivot Calibration in a Real Hardware Setup   </vt:lpstr>
      <vt:lpstr>Set up initial registration</vt:lpstr>
      <vt:lpstr>How Place fiducials... work</vt:lpstr>
      <vt:lpstr>Initial registration</vt:lpstr>
      <vt:lpstr>Initial registration</vt:lpstr>
      <vt:lpstr>Compute initial registration</vt:lpstr>
      <vt:lpstr>Collect surface points</vt:lpstr>
      <vt:lpstr>Collect surface points</vt:lpstr>
      <vt:lpstr>Compute surface registration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Tamas Ungi</dc:creator>
  <cp:lastModifiedBy>Alice Segato</cp:lastModifiedBy>
  <cp:revision>13</cp:revision>
  <dcterms:created xsi:type="dcterms:W3CDTF">2014-04-04T16:52:35Z</dcterms:created>
  <dcterms:modified xsi:type="dcterms:W3CDTF">2021-09-29T11:48:39Z</dcterms:modified>
</cp:coreProperties>
</file>