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Bahnschrift SemiCondensed" panose="020B0502040204020203" pitchFamily="34" charset="0"/>
      <p:regular r:id="rId13"/>
      <p:bold r:id="rId14"/>
    </p:embeddedFont>
    <p:embeddedFont>
      <p:font typeface="Fira Sans Extra Condensed" panose="020B060402020202020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327d5638a08b6a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597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8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91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67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17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7676a17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7676a17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92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1345f3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1345f3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9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1345f3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1345f3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9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79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93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37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Style Infographics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5007000" y="666709"/>
            <a:ext cx="3261436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Dropouts</a:t>
            </a:r>
            <a:endParaRPr dirty="0"/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007000" y="2028324"/>
            <a:ext cx="3845598" cy="614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COVID-19 Detection using X-ray images</a:t>
            </a:r>
            <a:endParaRPr sz="2000" b="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401178" y="2879870"/>
            <a:ext cx="4562071" cy="1702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Vishal Rishi </a:t>
            </a:r>
            <a:r>
              <a:rPr lang="en-US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M.K </a:t>
            </a:r>
            <a:r>
              <a:rPr lang="en-US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       – 6379592151</a:t>
            </a:r>
            <a:br>
              <a:rPr lang="en-US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Harish Iniyarajan       – 9600750441</a:t>
            </a:r>
            <a:br>
              <a:rPr lang="en-US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Bharathi Mozhian M – 9444159358</a:t>
            </a:r>
            <a:r>
              <a:rPr lang="en-US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Janaki </a:t>
            </a:r>
            <a:r>
              <a:rPr lang="en-US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Raman            – 6379740399</a:t>
            </a:r>
            <a:br>
              <a:rPr lang="en-US" sz="2000" b="0" dirty="0" smtClean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 b="0" dirty="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Member</a:t>
              </a: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Bharathi Mozhian M</a:t>
              </a:r>
              <a:endParaRPr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43" name="Google Shape;343;p23"/>
            <p:cNvSpPr/>
            <p:nvPr/>
          </p:nvSpPr>
          <p:spPr>
            <a:xfrm>
              <a:off x="5171741" y="3114857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716380" y="297428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171741" y="4451475"/>
              <a:ext cx="310916" cy="140676"/>
            </a:xfrm>
            <a:custGeom>
              <a:avLst/>
              <a:gdLst/>
              <a:ahLst/>
              <a:cxnLst/>
              <a:rect l="l" t="t" r="r" b="b"/>
              <a:pathLst>
                <a:path w="3134" h="1418" extrusionOk="0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Member</a:t>
              </a: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Harish Iniyarajan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920224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3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1" name="Google Shape;351;p23"/>
            <p:cNvSpPr/>
            <p:nvPr/>
          </p:nvSpPr>
          <p:spPr>
            <a:xfrm>
              <a:off x="1368736" y="1253234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13475" y="111355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68736" y="2590745"/>
              <a:ext cx="310817" cy="139783"/>
            </a:xfrm>
            <a:custGeom>
              <a:avLst/>
              <a:gdLst/>
              <a:ahLst/>
              <a:cxnLst/>
              <a:rect l="l" t="t" r="r" b="b"/>
              <a:pathLst>
                <a:path w="3133" h="1409" extrusionOk="0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Lead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Vishal Rishi M.K</a:t>
              </a:r>
              <a:endParaRPr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117299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Member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Janaki Raman</a:t>
              </a:r>
              <a:endParaRPr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9" cy="1846211"/>
            <a:chOff x="4938567" y="2483686"/>
            <a:chExt cx="3592609" cy="1846211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146941" y="3495577"/>
              <a:ext cx="2384235" cy="83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TensorFlow, Jupyter Python, Scikit-learn, Numpy, Seaborn, Matplotlib, OpenCV, tf-keras-vis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281864"/>
            <a:chOff x="612825" y="3205075"/>
            <a:chExt cx="4325880" cy="1281864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4"/>
              <a:ext cx="2268000" cy="988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The never ending opportunities offered by AI is utilized to develop a model which helps to detect COVID 19 quicker, cheaper and better.</a:t>
              </a: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1" cy="1976914"/>
            <a:chOff x="612825" y="1240200"/>
            <a:chExt cx="3592591" cy="1976914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299"/>
              <a:ext cx="2424350" cy="12334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Current diagnostic techniques for COVID-19 are quite expensive and take </a:t>
              </a:r>
              <a:r>
                <a:rPr lang="en-IN" sz="1200" dirty="0" smtClean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time to </a:t>
              </a:r>
              <a: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produce results, making it difficult to limit the spread of the virus and </a:t>
              </a:r>
              <a:r>
                <a:rPr lang="en-IN" sz="1200" dirty="0" smtClean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save lives.</a:t>
              </a:r>
              <a:endParaRPr sz="1200" dirty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Employ AI to analyze X-ray images of lungs to detect COVID-19 in a cheaper and faster way.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35796" y="4121394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435787" y="4034600"/>
            <a:ext cx="1371626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n" sz="2000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f-keras-vis</a:t>
            </a:r>
            <a:endParaRPr sz="2000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767186" y="3902713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 sz="1200" dirty="0" err="1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Tf</a:t>
            </a:r>
            <a:r>
              <a:rPr lang="en-US" sz="12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200" dirty="0" err="1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sz="12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-vis is a visualization toolkit for debugging </a:t>
            </a:r>
            <a:r>
              <a:rPr lang="en-US" sz="1200" i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tf.keras</a:t>
            </a:r>
            <a:r>
              <a:rPr lang="en-US" sz="12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models in </a:t>
            </a:r>
            <a:r>
              <a:rPr lang="en-US" sz="1200" dirty="0" err="1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r>
              <a:rPr lang="en-US" sz="1200" dirty="0" smtClean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2.0+.</a:t>
            </a:r>
            <a:endParaRPr sz="12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435796" y="3186369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435787" y="3095079"/>
            <a:ext cx="1371626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Scikit-learn</a:t>
            </a:r>
            <a:endParaRPr sz="2000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767186" y="2954933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6"/>
              </a:buClr>
              <a:buSzPts val="1100"/>
            </a:pPr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Scikit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-learn is a free software machine learning library for the Python programming language.</a:t>
            </a:r>
            <a:endParaRPr sz="12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435796" y="2296378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435787" y="220948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Jupyter Python</a:t>
            </a:r>
            <a:endParaRPr sz="2000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735087" y="2081831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6"/>
              </a:buClr>
              <a:buSzPts val="1100"/>
            </a:pPr>
            <a:r>
              <a:rPr lang="en-US" sz="1200" dirty="0" smtClean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It 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is an open-source web application that allows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one 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to create and share documents that contain live code, equations, visualizations and narrative text.</a:t>
            </a:r>
            <a:endParaRPr sz="12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435796" y="1315317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435787" y="1219575"/>
            <a:ext cx="1371626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n" sz="2000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ensorFlow</a:t>
            </a:r>
            <a:endParaRPr sz="20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735087" y="1096397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err="1">
                <a:latin typeface="Roboto" panose="020B0604020202020204" charset="0"/>
                <a:ea typeface="Roboto" panose="020B0604020202020204" charset="0"/>
              </a:rPr>
              <a:t>TensorFlow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</a:rPr>
              <a:t> is an open source library for numerical computation and large-scale machine learning.</a:t>
            </a:r>
            <a:endParaRPr sz="12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avLst/>
            <a:gdLst/>
            <a:ahLst/>
            <a:cxnLst/>
            <a:rect l="l" t="t" r="r" b="b"/>
            <a:pathLst>
              <a:path w="3548" h="6898" extrusionOk="0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 </a:t>
            </a:r>
            <a:endParaRPr dirty="0"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avLst/>
              <a:gdLst/>
              <a:ahLst/>
              <a:cxnLst/>
              <a:rect l="l" t="t" r="r" b="b"/>
              <a:pathLst>
                <a:path w="849" h="839" extrusionOk="0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avLst/>
              <a:gdLst/>
              <a:ahLst/>
              <a:cxnLst/>
              <a:rect l="l" t="t" r="r" b="b"/>
              <a:pathLst>
                <a:path w="5715" h="4683" extrusionOk="0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avLst/>
            <a:gdLst/>
            <a:ahLst/>
            <a:cxnLst/>
            <a:rect l="l" t="t" r="r" b="b"/>
            <a:pathLst>
              <a:path w="5808" h="5732" extrusionOk="0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avLst/>
              <a:gdLst/>
              <a:ahLst/>
              <a:cxnLst/>
              <a:rect l="l" t="t" r="r" b="b"/>
              <a:pathLst>
                <a:path w="4867" h="4877" extrusionOk="0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avLst/>
              <a:gdLst/>
              <a:ahLst/>
              <a:cxnLst/>
              <a:rect l="l" t="t" r="r" b="b"/>
              <a:pathLst>
                <a:path w="2394" h="2404" extrusionOk="0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avLst/>
              <a:gdLst/>
              <a:ahLst/>
              <a:cxnLst/>
              <a:rect l="l" t="t" r="r" b="b"/>
              <a:pathLst>
                <a:path w="2977" h="2966" extrusionOk="0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avLst/>
            <a:gdLst/>
            <a:ahLst/>
            <a:cxnLst/>
            <a:rect l="l" t="t" r="r" b="b"/>
            <a:pathLst>
              <a:path w="4653" h="5911" extrusionOk="0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avLst/>
            <a:gdLst/>
            <a:ahLst/>
            <a:cxnLst/>
            <a:rect l="l" t="t" r="r" b="b"/>
            <a:pathLst>
              <a:path w="1095" h="216" extrusionOk="0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avLst/>
            <a:gdLst/>
            <a:ahLst/>
            <a:cxnLst/>
            <a:rect l="l" t="t" r="r" b="b"/>
            <a:pathLst>
              <a:path w="14651" h="6974" extrusionOk="0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avLst/>
            <a:gdLst/>
            <a:ahLst/>
            <a:cxnLst/>
            <a:rect l="l" t="t" r="r" b="b"/>
            <a:pathLst>
              <a:path w="7209" h="3487" extrusionOk="0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avLst/>
            <a:gdLst/>
            <a:ahLst/>
            <a:cxnLst/>
            <a:rect l="l" t="t" r="r" b="b"/>
            <a:pathLst>
              <a:path w="2669" h="2262" extrusionOk="0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avLst/>
            <a:gdLst/>
            <a:ahLst/>
            <a:cxnLst/>
            <a:rect l="l" t="t" r="r" b="b"/>
            <a:pathLst>
              <a:path w="2659" h="2262" extrusionOk="0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317757" cy="1061283"/>
            <a:chOff x="5442002" y="1651465"/>
            <a:chExt cx="3317757" cy="1061283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avLst/>
              <a:gdLst/>
              <a:ahLst/>
              <a:cxnLst/>
              <a:rect l="l" t="t" r="r" b="b"/>
              <a:pathLst>
                <a:path w="12085" h="3385" extrusionOk="0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0" y="1944561"/>
              <a:ext cx="2255199" cy="76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Study relevant literature and analyze existing solutions to tackle the problem by using lung X-ray images.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avLst/>
              <a:gdLst/>
              <a:ahLst/>
              <a:cxnLst/>
              <a:rect l="l" t="t" r="r" b="b"/>
              <a:pathLst>
                <a:path w="12085" h="3396" extrusionOk="0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Create models using transfer learning, data augmentation, ensemble methods and visualization.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592212" y="1670890"/>
            <a:ext cx="3175906" cy="986397"/>
            <a:chOff x="592212" y="1670890"/>
            <a:chExt cx="3175906" cy="98639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avLst/>
              <a:gdLst/>
              <a:ahLst/>
              <a:cxnLst/>
              <a:rect l="l" t="t" r="r" b="b"/>
              <a:pathLst>
                <a:path w="12065" h="3222" extrusionOk="0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592212" y="1963987"/>
              <a:ext cx="21132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AI has the potential to solve problems beyond human expertise. Leverage this to find plausible solutions.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107004" y="3601213"/>
            <a:ext cx="3661114" cy="986397"/>
            <a:chOff x="107004" y="3601213"/>
            <a:chExt cx="3661114" cy="986397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avLst/>
              <a:gdLst/>
              <a:ahLst/>
              <a:cxnLst/>
              <a:rect l="l" t="t" r="r" b="b"/>
              <a:pathLst>
                <a:path w="12065" h="3396" extrusionOk="0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107004" y="3894310"/>
              <a:ext cx="2522208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Contrive methods to improve generalizability and performance of standard solutions.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Novelty of the Solution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36186" y="829075"/>
            <a:ext cx="8784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Providing visualization techniques that improve interpretability thus enabling the medical community to understand the reason behind AI’s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Train, test and compare excellent pre-trained networks and use ensemble methods for robust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Explain feature entanglement using auto encoders and PCA. The model captures excellent features that distinguish between the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Our model produced second best accuracy of 94.5% 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tested on 96 samples in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a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Kaggle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competition. High accuracy with a small dataset speaks volumes about the model’s generalization and performance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186" y="2834457"/>
            <a:ext cx="4250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Why the problem you are catering is needed to be solved?</a:t>
            </a:r>
          </a:p>
          <a:p>
            <a:endParaRPr lang="en-US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Standard COVID-19 testing procedure takes 2 days to return </a:t>
            </a:r>
            <a:r>
              <a:rPr lang="en-GB" sz="1200" dirty="0" smtClean="0">
                <a:latin typeface="Roboto" panose="020B0604020202020204" charset="0"/>
                <a:ea typeface="Roboto" panose="020B0604020202020204" charset="0"/>
              </a:rPr>
              <a:t>results.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Analyzing X-ray images by Radiologist to detect COVID-19 requires expertise and is time consuming.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Roboto" panose="020B0604020202020204" charset="0"/>
                <a:ea typeface="Roboto" panose="020B0604020202020204" charset="0"/>
              </a:rPr>
              <a:t>Early detection and isolation of positive COVID-19 cases is vital in containing the spread of the disease.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73" y="2746908"/>
            <a:ext cx="4610911" cy="19552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65967" y="4757952"/>
            <a:ext cx="345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Bahnschrift SemiCondensed" panose="020B0502040204020203" pitchFamily="34" charset="0"/>
              </a:rPr>
              <a:t>Confirmed COVID-19 cases in India as of February 5, 2021.</a:t>
            </a:r>
            <a:endParaRPr lang="en-GB" sz="1100" i="1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278401" y="246412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avLst/>
                <a:gdLst/>
                <a:ahLst/>
                <a:cxnLst/>
                <a:rect l="l" t="t" r="r" b="b"/>
                <a:pathLst>
                  <a:path w="30018" h="8199" extrusionOk="0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198" extrusionOk="0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216409" y="1185375"/>
              <a:ext cx="3374937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Obtain dataset from Kaggle containing around 200 lung X-ray images, split them into train-test datasets and employ data augmentation.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552650" y="2034275"/>
            <a:ext cx="8038712" cy="839810"/>
            <a:chOff x="552650" y="2034275"/>
            <a:chExt cx="8038712" cy="839810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216392" y="2040916"/>
              <a:ext cx="3374970" cy="833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buClr>
                  <a:schemeClr val="accent6"/>
                </a:buClr>
                <a:buSzPts val="1100"/>
              </a:pPr>
              <a: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Use several </a:t>
              </a:r>
              <a:r>
                <a:rPr lang="en-IN" sz="1200" dirty="0" smtClean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pre-trained networks and </a:t>
              </a:r>
              <a: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test them on the dataset with both feature extraction and fine tuning techniques.</a:t>
              </a:r>
              <a:b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</a:br>
              <a:endParaRPr sz="1200" dirty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52650" y="2893868"/>
            <a:ext cx="8038697" cy="760245"/>
            <a:chOff x="552650" y="2893868"/>
            <a:chExt cx="8038697" cy="760245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552651" y="2893868"/>
              <a:ext cx="8038696" cy="760245"/>
              <a:chOff x="552651" y="2893868"/>
              <a:chExt cx="8038696" cy="760245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0" extrusionOk="0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0" extrusionOk="0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8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216410" y="2894875"/>
              <a:ext cx="3374936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buClr>
                  <a:schemeClr val="accent6"/>
                </a:buClr>
                <a:buSzPts val="1100"/>
              </a:pPr>
              <a: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Use Saliency </a:t>
              </a:r>
              <a:r>
                <a:rPr lang="en-IN" sz="1200" dirty="0" smtClean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maps, feature activation, </a:t>
              </a:r>
              <a:r>
                <a:rPr lang="en-IN" sz="1200" dirty="0" err="1" smtClean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GradCAMs</a:t>
              </a:r>
              <a:r>
                <a:rPr lang="en-IN" sz="1200" dirty="0" smtClean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 </a:t>
              </a:r>
              <a: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and other visualization techniques for better interpretation of the </a:t>
              </a:r>
              <a:r>
                <a:rPr lang="en-IN" sz="1200" dirty="0" smtClean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>model.</a:t>
              </a:r>
              <a: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/>
              </a:r>
              <a:b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</a:br>
              <a: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  <a:t/>
              </a:r>
              <a:br>
                <a:rPr lang="en-IN" sz="1200" dirty="0">
                  <a:solidFill>
                    <a:schemeClr val="accent6"/>
                  </a:solidFill>
                  <a:latin typeface="Roboto" panose="020B0604020202020204" charset="0"/>
                  <a:ea typeface="Roboto" panose="020B0604020202020204" charset="0"/>
                </a:rPr>
              </a:br>
              <a:endParaRPr sz="1200" dirty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52650" y="3747744"/>
            <a:ext cx="8038697" cy="761081"/>
            <a:chOff x="552650" y="3747744"/>
            <a:chExt cx="8038697" cy="761081"/>
          </a:xfrm>
        </p:grpSpPr>
        <p:grpSp>
          <p:nvGrpSpPr>
            <p:cNvPr id="216" name="Google Shape;216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220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4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216444" y="37554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Create ensemble models and evaluate every model using several metrics and nominate the best model.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52650" y="3805955"/>
              <a:ext cx="1591200" cy="51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project provides a cost and time effective, high accuacy method for COVID-19 detection with a low initial capital.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132147"/>
              <a:ext cx="3762900" cy="651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Typical financial model for creation and maintenance of web server is required. Additional costs for obtaining X-ray images maybe incurred.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215635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Doctors and medical community to detect COVID-19.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Deploying our algorithm as a web-app would convert our project to a product.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Working Prototype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93" y="829075"/>
            <a:ext cx="4943209" cy="1905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1" y="829075"/>
            <a:ext cx="2247568" cy="2072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63" y="3051371"/>
            <a:ext cx="4943209" cy="1886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841" y="2901735"/>
            <a:ext cx="2247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Bahnschrift SemiCondensed" panose="020B0502040204020203" pitchFamily="34" charset="0"/>
              </a:rPr>
              <a:t>Deep Patterns</a:t>
            </a:r>
            <a:endParaRPr lang="en-GB" sz="1100" i="1" dirty="0">
              <a:latin typeface="Bahnschrif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2468" y="2762090"/>
            <a:ext cx="3103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 smtClean="0">
                <a:latin typeface="Bahnschrift SemiCondensed" panose="020B0502040204020203" pitchFamily="34" charset="0"/>
              </a:rPr>
              <a:t>GradCAM</a:t>
            </a:r>
            <a:endParaRPr lang="en-GB" sz="1100" i="1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0376" y="4862421"/>
            <a:ext cx="3915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Bahnschrift SemiCondensed" panose="020B0502040204020203" pitchFamily="34" charset="0"/>
              </a:rPr>
              <a:t>Saliency Maps</a:t>
            </a:r>
            <a:endParaRPr lang="en-GB" sz="1100" i="1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you learnt by doing this project?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avLst/>
            <a:gdLst/>
            <a:ahLst/>
            <a:cxnLst/>
            <a:rect l="l" t="t" r="r" b="b"/>
            <a:pathLst>
              <a:path w="18924" h="18909" extrusionOk="0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avLst/>
            <a:gdLst/>
            <a:ahLst/>
            <a:cxnLst/>
            <a:rect l="l" t="t" r="r" b="b"/>
            <a:pathLst>
              <a:path w="13998" h="13998" extrusionOk="0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avLst/>
            <a:gdLst/>
            <a:ahLst/>
            <a:cxnLst/>
            <a:rect l="l" t="t" r="r" b="b"/>
            <a:pathLst>
              <a:path w="7922" h="7920" fill="none" extrusionOk="0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avLst/>
            <a:gdLst/>
            <a:ahLst/>
            <a:cxnLst/>
            <a:rect l="l" t="t" r="r" b="b"/>
            <a:pathLst>
              <a:path w="3790" h="3788" fill="none" extrusionOk="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avLst/>
            <a:gdLst/>
            <a:ahLst/>
            <a:cxnLst/>
            <a:rect l="l" t="t" r="r" b="b"/>
            <a:pathLst>
              <a:path w="3774" h="3774" fill="none" extrusionOk="0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avLst/>
            <a:gdLst/>
            <a:ahLst/>
            <a:cxnLst/>
            <a:rect l="l" t="t" r="r" b="b"/>
            <a:pathLst>
              <a:path w="18909" h="18909" extrusionOk="0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avLst/>
            <a:gdLst/>
            <a:ahLst/>
            <a:cxnLst/>
            <a:rect l="l" t="t" r="r" b="b"/>
            <a:pathLst>
              <a:path w="2919" h="2921" fill="none" extrusionOk="0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avLst/>
            <a:gdLst/>
            <a:ahLst/>
            <a:cxnLst/>
            <a:rect l="l" t="t" r="r" b="b"/>
            <a:pathLst>
              <a:path w="5556" h="2486" fill="none" extrusionOk="0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527200" y="4315075"/>
            <a:ext cx="213750" cy="213750"/>
          </a:xfrm>
          <a:custGeom>
            <a:avLst/>
            <a:gdLst/>
            <a:ahLst/>
            <a:cxnLst/>
            <a:rect l="l" t="t" r="r" b="b"/>
            <a:pathLst>
              <a:path w="8550" h="8550" fill="none" extrusionOk="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avLst/>
            <a:gdLst/>
            <a:ahLst/>
            <a:cxnLst/>
            <a:rect l="l" t="t" r="r" b="b"/>
            <a:pathLst>
              <a:path w="1" h="3370" fill="none" extrusionOk="0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avLst/>
            <a:gdLst/>
            <a:ahLst/>
            <a:cxnLst/>
            <a:rect l="l" t="t" r="r" b="b"/>
            <a:pathLst>
              <a:path w="18925" h="18909" extrusionOk="0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avLst/>
            <a:gdLst/>
            <a:ahLst/>
            <a:cxnLst/>
            <a:rect l="l" t="t" r="r" b="b"/>
            <a:pathLst>
              <a:path w="6932" h="6933" fill="none" extrusionOk="0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avLst/>
            <a:gdLst/>
            <a:ahLst/>
            <a:cxnLst/>
            <a:rect l="l" t="t" r="r" b="b"/>
            <a:pathLst>
              <a:path w="1363" h="1364" fill="none" extrusionOk="0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avLst/>
            <a:gdLst/>
            <a:ahLst/>
            <a:cxnLst/>
            <a:rect l="l" t="t" r="r" b="b"/>
            <a:pathLst>
              <a:path w="18910" h="18909" extrusionOk="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avLst/>
            <a:gdLst/>
            <a:ahLst/>
            <a:cxnLst/>
            <a:rect l="l" t="t" r="r" b="b"/>
            <a:pathLst>
              <a:path w="7710" h="7696" fill="none" extrusionOk="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avLst/>
            <a:gdLst/>
            <a:ahLst/>
            <a:cxnLst/>
            <a:rect l="l" t="t" r="r" b="b"/>
            <a:pathLst>
              <a:path w="1932" h="1708" fill="none" extrusionOk="0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avLst/>
            <a:gdLst/>
            <a:ahLst/>
            <a:cxnLst/>
            <a:rect l="l" t="t" r="r" b="b"/>
            <a:pathLst>
              <a:path w="1" h="1858" fill="none" extrusionOk="0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28375" y="1535538"/>
            <a:ext cx="5226000" cy="717337"/>
            <a:chOff x="3428375" y="1535538"/>
            <a:chExt cx="5226000" cy="717337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realized how powerful AI actually is and exploited it to our needs. We also realized how important early detection of COVID-19 is.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Realization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learnt to use data augmentation to tackle data shortage. With only 210 images initially, we increased the generalizability.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699" y="2299175"/>
              <a:ext cx="2093985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Tackled data shortage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learnt that ensemble models could potentially perform better than individal models and leveraged it.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699" y="3062800"/>
              <a:ext cx="2483091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Performance enhancement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 an online world, we learnt to </a:t>
              </a:r>
              <a:r>
                <a:rPr lang="en-US" sz="1200" i="1" dirty="0" smtClean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/>
                  <a:ea typeface="Roboto"/>
                  <a:cs typeface="Roboto"/>
                  <a:sym typeface="Roboto"/>
                </a:rPr>
                <a:t>Communicate, Collaborate</a:t>
              </a:r>
              <a:r>
                <a:rPr lang="en-US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-US" sz="1200" i="1" dirty="0" smtClean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/>
                  <a:ea typeface="Roboto"/>
                  <a:cs typeface="Roboto"/>
                  <a:sym typeface="Roboto"/>
                </a:rPr>
                <a:t>Critically think </a:t>
              </a:r>
              <a:r>
                <a:rPr lang="en-US" sz="1200" dirty="0" smtClean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 an effective manner.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4457806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3C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733</Words>
  <Application>Microsoft Office PowerPoint</Application>
  <PresentationFormat>On-screen Show (16:9)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Bahnschrift SemiCondensed</vt:lpstr>
      <vt:lpstr>Arial</vt:lpstr>
      <vt:lpstr>Wingdings</vt:lpstr>
      <vt:lpstr>Fira Sans Extra Condensed</vt:lpstr>
      <vt:lpstr>Roboto Condensed</vt:lpstr>
      <vt:lpstr>Roboto</vt:lpstr>
      <vt:lpstr>Flat Startup Infographics by Slidesgo</vt:lpstr>
      <vt:lpstr>The Dropouts</vt:lpstr>
      <vt:lpstr>Description of the Project</vt:lpstr>
      <vt:lpstr>Details of Technology Stack</vt:lpstr>
      <vt:lpstr>Description of the Solution</vt:lpstr>
      <vt:lpstr>Novelty of the Solution</vt:lpstr>
      <vt:lpstr>Growth Plan of the Product</vt:lpstr>
      <vt:lpstr>Business Aspects of the Hack</vt:lpstr>
      <vt:lpstr>Working Prototype </vt:lpstr>
      <vt:lpstr>Learning Curve</vt:lpstr>
      <vt:lpstr>About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Dropouts</dc:title>
  <dc:creator>Harish_Iniyarajan</dc:creator>
  <cp:lastModifiedBy>Microsoft account</cp:lastModifiedBy>
  <cp:revision>21</cp:revision>
  <dcterms:modified xsi:type="dcterms:W3CDTF">2021-02-06T09:19:48Z</dcterms:modified>
</cp:coreProperties>
</file>