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4" r:id="rId7"/>
    <p:sldId id="259" r:id="rId8"/>
    <p:sldId id="260" r:id="rId9"/>
    <p:sldId id="261" r:id="rId10"/>
    <p:sldId id="265" r:id="rId11"/>
    <p:sldId id="267" r:id="rId12"/>
  </p:sldIdLst>
  <p:sldSz cx="9144000" cy="5143500" type="screen16x9"/>
  <p:notesSz cx="6858000" cy="9144000"/>
  <p:embeddedFontLst>
    <p:embeddedFont>
      <p:font typeface="Roboto Slab"/>
      <p:regular r:id="rId16"/>
    </p:embeddedFont>
    <p:embeddedFont>
      <p:font typeface="Roboto" panose="0200000000000000000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 showGuides="1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Leveraging Agentic AI for Scalable, Fair, and Effective Debt Management at Geldium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System Works</a:t>
            </a:r>
            <a:r>
              <a:rPr lang="en-US" altLang="en-US"/>
              <a:t>- Inputs</a:t>
            </a:r>
            <a:endParaRPr lang="en-US" altLang="en-US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Inputs</a:t>
            </a:r>
            <a:r>
              <a:rPr lang="en-GB" sz="2200" dirty="0"/>
              <a:t>:</a:t>
            </a:r>
            <a:r>
              <a:rPr lang="en-US" altLang="en-US" sz="2200" dirty="0"/>
              <a:t>The system will collect key customer data, including:</a:t>
            </a:r>
            <a:r>
              <a:rPr lang="en-GB" sz="2200" dirty="0"/>
              <a:t> </a:t>
            </a:r>
            <a:endParaRPr lang="en-GB" sz="2200" dirty="0"/>
          </a:p>
          <a:p>
            <a:pPr marL="114300" indent="0">
              <a:buFont typeface="Arial" panose="020B0604020202020204" pitchFamily="34" charset="0"/>
              <a:buNone/>
            </a:pPr>
            <a:endParaRPr lang="en-GB" sz="1600" dirty="0"/>
          </a:p>
          <a:p>
            <a:pPr lvl="1" algn="l">
              <a:buFont typeface="Wingdings" panose="05000000000000000000" charset="0"/>
              <a:buChar char="Ø"/>
            </a:pPr>
            <a:r>
              <a:rPr lang="en-US" altLang="en-US" sz="2000" b="1" dirty="0"/>
              <a:t>Demographics:</a:t>
            </a:r>
            <a:r>
              <a:rPr lang="en-US" altLang="en-US" sz="2000" dirty="0"/>
              <a:t> Age, Location.</a:t>
            </a:r>
            <a:endParaRPr lang="en-US" altLang="en-US" sz="2000" dirty="0"/>
          </a:p>
          <a:p>
            <a:pPr lvl="1" algn="l">
              <a:buFont typeface="Wingdings" panose="05000000000000000000" charset="0"/>
              <a:buChar char="Ø"/>
            </a:pPr>
            <a:r>
              <a:rPr lang="en-US" altLang="en-US" sz="2000" b="1" dirty="0"/>
              <a:t>Credit &amp; Financials:</a:t>
            </a:r>
            <a:r>
              <a:rPr lang="en-US" altLang="en-US" sz="2000" dirty="0"/>
              <a:t> Income, Credit Score, Loan Balance, Credit Utilization, Debt-to-Income Ratio.</a:t>
            </a:r>
            <a:endParaRPr lang="en-US" altLang="en-US" sz="2000" dirty="0"/>
          </a:p>
          <a:p>
            <a:pPr lvl="1" algn="l">
              <a:buFont typeface="Wingdings" panose="05000000000000000000" charset="0"/>
              <a:buChar char="Ø"/>
            </a:pPr>
            <a:r>
              <a:rPr lang="en-US" altLang="en-US" sz="2000" b="1" dirty="0"/>
              <a:t>Repayment History:</a:t>
            </a:r>
            <a:r>
              <a:rPr lang="en-US" altLang="en-US" sz="2000" dirty="0"/>
              <a:t> Missed Payments, Account Tenure, and a summary of monthly payment status over the last six months.</a:t>
            </a: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 How the System Works- Decision Logic &amp; Actions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Decision Logic</a:t>
            </a:r>
            <a:r>
              <a:rPr lang="en-US" altLang="en-US" sz="2000" b="1"/>
              <a:t>: </a:t>
            </a:r>
            <a:r>
              <a:rPr lang="en-US" altLang="en-US" sz="2000"/>
              <a:t>How are actions determined?</a:t>
            </a:r>
            <a:endParaRPr lang="en-US" altLang="en-US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US" sz="2000" b="1"/>
              <a:t>Predictive Model:</a:t>
            </a:r>
            <a:r>
              <a:rPr lang="en-US" altLang="en-US" sz="2000"/>
              <a:t> Gradient Boosting Machine (GBM) for risk scoring</a:t>
            </a:r>
            <a:endParaRPr lang="en-US" altLang="en-US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US" sz="2000" b="1"/>
              <a:t>Business Rules:</a:t>
            </a:r>
            <a:r>
              <a:rPr lang="en-US" altLang="en-US" sz="2000"/>
              <a:t> Combines risk score with behavioral triggers (e.g., 2+ missed payments in 6 months)</a:t>
            </a:r>
            <a:endParaRPr lang="en-US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/>
              <a:t>Actions:</a:t>
            </a:r>
            <a:r>
              <a:rPr lang="en-US" altLang="en-US" sz="2000"/>
              <a:t> What outreach or interventions would be triggered?</a:t>
            </a:r>
            <a:endParaRPr lang="en-US" altLang="en-US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US" sz="2000" b="1"/>
              <a:t>Tier 1 (Proactive):</a:t>
            </a:r>
            <a:r>
              <a:rPr lang="en-US" altLang="en-US" sz="2000"/>
              <a:t> Automated, non-punitive outreach (email/text)</a:t>
            </a:r>
            <a:endParaRPr lang="en-US" altLang="en-US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US" sz="2000" b="1"/>
              <a:t>Tier 2 (High-Risk):</a:t>
            </a:r>
            <a:r>
              <a:rPr lang="en-US" altLang="en-US" sz="2000"/>
              <a:t> Human-reviewed hardship offers</a:t>
            </a:r>
            <a:endParaRPr lang="en-US" altLang="en-US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US" sz="2000" b="1"/>
              <a:t>Tier 3 (Delinquent): </a:t>
            </a:r>
            <a:r>
              <a:rPr lang="en-US" altLang="en-US" sz="2000"/>
              <a:t>Escalation to human age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How the System Works - Learning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/>
              <a:t>Learning:</a:t>
            </a:r>
            <a:r>
              <a:rPr lang="en-US" altLang="en-US"/>
              <a:t> </a:t>
            </a:r>
            <a:r>
              <a:rPr lang="en-US" altLang="en-US" sz="2000"/>
              <a:t>How will the system track outcomes and improve?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/>
              <a:t>Tracks intervention outcomes (e.g., payment after reminder)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/>
              <a:t>Refines predictive model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/>
              <a:t>Improves future intervention effectiveness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Agentic AI</a:t>
            </a:r>
            <a:endParaRPr lang="en-GB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GB" sz="2000" b="1" dirty="0"/>
              <a:t>Explain which parts of the system will operate autonomously and which require human oversight. Consider: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Fully automated decisions: Risk scoring, initial low-stakes actions (e.g., sending reminder emails/SMS)</a:t>
            </a: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Human-reviewed actions: Critical decisions (e.g., personalized hardship plans, escalation to agents)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AI Guardrails</a:t>
            </a:r>
            <a:endParaRPr lang="en-GB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85" y="1489710"/>
            <a:ext cx="8368030" cy="3303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List and describe key safeguards you would build into the system to ensure it operates fairly and responsibly, such as: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b="1" dirty="0"/>
              <a:t>Fairness checks: </a:t>
            </a:r>
            <a:r>
              <a:rPr lang="en-US" altLang="en-US" sz="1700" dirty="0"/>
              <a:t>Continuous monitoring of performance across demographic subgroups (Age, Credit Card Type, Location) to detect &amp; correct bias.</a:t>
            </a:r>
            <a:endParaRPr lang="en-US" alt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b="1" dirty="0"/>
              <a:t>Explainability requirements</a:t>
            </a:r>
            <a:r>
              <a:rPr lang="en-US" altLang="en-US" sz="1700" dirty="0"/>
              <a:t>: Use of SHAP values to provide clear reasons for predictions.</a:t>
            </a:r>
            <a:endParaRPr lang="en-US" alt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b="1" dirty="0"/>
              <a:t>Regulatory compliance:</a:t>
            </a:r>
            <a:r>
              <a:rPr lang="en-US" altLang="en-US" sz="1700" dirty="0"/>
              <a:t> Designed to comply with FDCPA, GDPR, and local privacy laws.</a:t>
            </a:r>
            <a:endParaRPr lang="en-US" alt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700" b="1" dirty="0"/>
              <a:t>Human-in-the-loop oversight:</a:t>
            </a:r>
            <a:r>
              <a:rPr lang="en-US" altLang="en-US" sz="1700" dirty="0"/>
              <a:t> Human collections officers review all high-risk recommendations.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Business Impact</a:t>
            </a:r>
            <a:r>
              <a:rPr lang="en-US" altLang="en-US"/>
              <a:t>- Quantitative</a:t>
            </a:r>
            <a:endParaRPr lang="en-US" altLang="en-US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altLang="en-US" sz="2000" dirty="0"/>
              <a:t>Summarize benefits for Geldium’s collections strategy.</a:t>
            </a:r>
            <a:endParaRPr lang="en-US" altLang="en-US" sz="2000" dirty="0"/>
          </a:p>
          <a:p>
            <a:pPr algn="l">
              <a:buNone/>
            </a:pPr>
            <a:r>
              <a:rPr lang="en-US" altLang="en-US" sz="2000" b="1" dirty="0"/>
              <a:t>Reduced delinquency rates</a:t>
            </a:r>
            <a:r>
              <a:rPr lang="en-US" altLang="en-US" sz="2000" dirty="0"/>
              <a:t>: Proactive interventions prevent severe delinquency.</a:t>
            </a:r>
            <a:endParaRPr lang="en-US" altLang="en-US" sz="2000" dirty="0"/>
          </a:p>
          <a:p>
            <a:pPr algn="l">
              <a:buNone/>
            </a:pPr>
            <a:r>
              <a:rPr lang="en-US" altLang="en-US" sz="2000" b="1" dirty="0"/>
              <a:t>Increased repayment rates</a:t>
            </a:r>
            <a:r>
              <a:rPr lang="en-US" altLang="en-US" sz="2000" dirty="0"/>
              <a:t>: Flexible options offered early improve repayment likelihood.</a:t>
            </a:r>
            <a:endParaRPr lang="en-US" altLang="en-US" sz="2000" dirty="0"/>
          </a:p>
          <a:p>
            <a:pPr algn="l">
              <a:buNone/>
            </a:pPr>
            <a:r>
              <a:rPr lang="en-US" altLang="en-US" sz="2000" b="1" dirty="0"/>
              <a:t>Cost savings:</a:t>
            </a:r>
            <a:r>
              <a:rPr lang="en-US" altLang="en-US" sz="2000" dirty="0"/>
              <a:t> Automating early outreach reduces manual effort.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Expected Business Impact - Qualitative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 altLang="en-US" sz="2000"/>
              <a:t>Summarize benefits for Geldium’s collections strategy.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 b="1"/>
              <a:t>Improved customer trust:</a:t>
            </a:r>
            <a:r>
              <a:rPr lang="en-US" altLang="en-US" sz="2000"/>
              <a:t> Proactive, non-punitive communication enhances experience.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 b="1"/>
              <a:t>Enhanced fairness:</a:t>
            </a:r>
            <a:r>
              <a:rPr lang="en-US" altLang="en-US" sz="2000"/>
              <a:t> Active bias detection and mitigation ensures equitable treatment.</a:t>
            </a:r>
            <a:endParaRPr lang="en-US" altLang="en-US" sz="2000"/>
          </a:p>
          <a:p>
            <a:pPr marL="114300" indent="0">
              <a:buNone/>
            </a:pPr>
            <a:r>
              <a:rPr lang="en-US" altLang="en-US" sz="2000" b="1"/>
              <a:t>Increased scalability:</a:t>
            </a:r>
            <a:r>
              <a:rPr lang="en-US" altLang="en-US" sz="2000"/>
              <a:t> System handles larger customer volume at risk.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26540" y="1403350"/>
            <a:ext cx="6090285" cy="2317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/>
              <a:t>                                      </a:t>
            </a:r>
            <a:endParaRPr lang="en-US"/>
          </a:p>
          <a:p>
            <a:endParaRPr lang="en-US"/>
          </a:p>
          <a:p>
            <a:r>
              <a:rPr lang="en-US"/>
              <a:t>                                    </a:t>
            </a:r>
            <a:endParaRPr lang="en-US"/>
          </a:p>
          <a:p>
            <a:r>
              <a:rPr lang="en-US"/>
              <a:t>                                   </a:t>
            </a:r>
            <a:r>
              <a:rPr lang="en-US" sz="2800"/>
              <a:t> 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THANKING YOU</a:t>
            </a:r>
            <a:endParaRPr 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2777</Words>
  <Application>WPS Presentation</Application>
  <PresentationFormat>On-screen Show (16:9)</PresentationFormat>
  <Paragraphs>62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Arial Unicode MS</vt:lpstr>
      <vt:lpstr>Wingdings</vt:lpstr>
      <vt:lpstr>Times New Roman</vt:lpstr>
      <vt:lpstr>Informal Roman</vt:lpstr>
      <vt:lpstr>Marina</vt:lpstr>
      <vt:lpstr>AI-Powered Collections Strategy</vt:lpstr>
      <vt:lpstr>How the System Works</vt:lpstr>
      <vt:lpstr>PowerPoint 演示文稿</vt:lpstr>
      <vt:lpstr>PowerPoint 演示文稿</vt:lpstr>
      <vt:lpstr>Role of Agentic AI</vt:lpstr>
      <vt:lpstr>Responsible AI Guardrails</vt:lpstr>
      <vt:lpstr>Expected Business Impact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Medaboina Bhargavi</cp:lastModifiedBy>
  <cp:revision>3</cp:revision>
  <dcterms:created xsi:type="dcterms:W3CDTF">2025-08-16T09:37:17Z</dcterms:created>
  <dcterms:modified xsi:type="dcterms:W3CDTF">2025-08-16T10:01:34Z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0ED277088FD0486CA3A9BA94E041558B_13</vt:lpwstr>
  </property>
  <property fmtid="{D5CDD505-2E9C-101B-9397-08002B2CF9AE}" pid="3" name="KSOProductBuildVer">
    <vt:lpwstr>1033-12.2.0.21931</vt:lpwstr>
  </property>
</Properties>
</file>