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8" r:id="rId9"/>
    <p:sldId id="280" r:id="rId10"/>
    <p:sldId id="268" r:id="rId11"/>
    <p:sldId id="269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0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27T06:55:06.5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D7447-C6AC-46F7-9537-20E5B8F452A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8D3-3E9E-4164-83FF-6FD49A97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5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867-CE22-46BA-9E77-76F995F3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8C8C1-B14A-4402-8949-23DD3FFB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E9D7-BCEF-47E7-9F58-E1DDD03F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2CCF-0DD9-4C0E-AA6F-F73AC9E5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7408-C12F-4853-B37B-DDB3CC47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DD6F-43A5-4769-AF1C-172C1F3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D2E2-5AA1-46CD-B40A-7ADD156D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71ED-5720-4740-B946-E7F0F7FF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9EF0E-ABDE-4022-A328-9B2D7C4C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26E1-166C-44A6-8EEA-F38EF6C7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B7F2E-185A-4A85-BB51-FF872C4A1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5BDE1-D7DE-461B-9045-A5E08CA9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3827-6896-4243-8169-0AC7D9B4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DAB3-DE20-42B9-BA8B-C6300AD7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BDE8-F7BD-4706-91FA-FA40D7C5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B944-1DF7-48B6-82A7-610D0CA8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158ED-9D82-4A7E-87B6-8F7996CE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6FFF-4EAB-4D30-8890-E1747171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619D-8141-4BB5-B529-00202253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679F-A24B-4663-8616-54DF0C99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0971-F6A3-4E7D-9466-7EA255C2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A0ADA-CFA4-4EB0-A06C-033DE178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AFD7-650C-400B-AA9F-7A814105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CA8A-E728-4565-9B7D-0107DFE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B53B-B8C7-48C9-9A76-A97C4F87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5C12-7134-43CC-97CF-9287427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EFE6-8CC6-455F-A591-B789F27C7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9527-C63A-496A-B74A-A4C4EC2B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0325C-5EE8-41F3-B421-35ABBF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9C2E-7106-4A28-83E4-854E6E8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953DC-2032-42A4-84CC-C298B5C8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B392-0F7E-4E3E-9CF7-A3F85F6A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4C45-862A-4D29-B02D-DE3BD149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8557E-AF60-4833-9151-1791BC69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4FE85-0E53-423A-9B74-9A0F212E9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F5F3E-4AA1-4EC0-A4CF-6E4E881F1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2BAFA-8EA4-4DC6-AEC9-5FDE78B7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B5369-68C8-4AF2-A9DD-60E527C7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CC086-29E0-4226-96E4-E4E76079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438B-D4C9-4D0E-918E-2ED5C6F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7484-16D8-423C-9EE3-4EABD588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6B24-ED34-472B-9B39-CE8DE34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70E17-A87B-4AC3-9535-92A48101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65DCE-BCE3-45FD-BB70-A15CD7ED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1A266-9CA4-4A00-BAC8-A5E6793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9AB26-D654-4C05-AB8F-B8E287AA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5F8B-181D-4A75-8317-99B8E219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83DD-D869-4C06-A59A-EDC52FB9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78D70-6D57-457E-BED5-B87BB656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F3E6-202A-463E-AF82-43D3BD83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1558-AE7E-43EF-97C9-59958F26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14E9-FDB6-4756-82E8-086BB01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DF7-0A9B-44A3-A965-D4F9F6C2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B413-4773-459C-944F-414EF68D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F4210-17FC-4D5B-9ED7-0424AEEE8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107EA-1C41-4F59-87ED-488896A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BDA2-1AAB-4797-BED3-7CBC6608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77F1-A8BD-4F14-9EEA-CE6D8132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9CB0-96B7-49C0-B592-A55D374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E97AC-CC29-4B9D-895D-E1E038C4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3764-8429-4351-B903-DE5048495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4CFD-DA4F-4CFC-B36A-D469D1D9DD7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A2CC-C404-4EAD-815D-46D6502BF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72C3-7561-41E7-A64E-C6F3353A7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B2B2C-1C49-4C51-AE9B-B0F909A5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6.png"/><Relationship Id="rId26" Type="http://schemas.openxmlformats.org/officeDocument/2006/relationships/customXml" Target="../ink/ink17.xml"/><Relationship Id="rId3" Type="http://schemas.openxmlformats.org/officeDocument/2006/relationships/hyperlink" Target="https://www.linkedin.com/in/mohammad-ullah-002974204/" TargetMode="External"/><Relationship Id="rId21" Type="http://schemas.openxmlformats.org/officeDocument/2006/relationships/customXml" Target="../ink/ink12.xml"/><Relationship Id="rId34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6.xml"/><Relationship Id="rId33" Type="http://schemas.openxmlformats.org/officeDocument/2006/relationships/image" Target="../media/image8.png"/><Relationship Id="rId2" Type="http://schemas.openxmlformats.org/officeDocument/2006/relationships/hyperlink" Target="mailto:binshibbirahmed@gmail.com" TargetMode="External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32" Type="http://schemas.openxmlformats.org/officeDocument/2006/relationships/customXml" Target="../ink/ink22.xml"/><Relationship Id="rId15" Type="http://schemas.openxmlformats.org/officeDocument/2006/relationships/image" Target="../media/image5.png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image" Target="../media/image7.png"/><Relationship Id="rId35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0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10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u-de.dataplatform.cloud.ibm.com/dashboards/dad72b41-e043-4e18-8d4b-1ba0118dacb6/view/703ede35059e17e969efe6e4079c2e552c622654e6bbd755d2d17b490b697097f06d4796c8264a5bd914506ba7ba460ac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9E9360E5-6898-4BAC-B4F1-0352B56CB545}"/>
              </a:ext>
            </a:extLst>
          </p:cNvPr>
          <p:cNvSpPr txBox="1">
            <a:spLocks/>
          </p:cNvSpPr>
          <p:nvPr/>
        </p:nvSpPr>
        <p:spPr>
          <a:xfrm>
            <a:off x="5826430" y="699236"/>
            <a:ext cx="6050622" cy="2240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Dough to Dollars: </a:t>
            </a:r>
          </a:p>
          <a:p>
            <a:r>
              <a:rPr lang="en-US" sz="4000" i="0" dirty="0">
                <a:solidFill>
                  <a:schemeClr val="accent2"/>
                </a:solidFill>
                <a:effectLst/>
                <a:latin typeface="Baskerville Old Face" panose="02020602080505020303" pitchFamily="18" charset="0"/>
              </a:rPr>
              <a:t>Crafting Pizza Sales Success with Power BI Mastery</a:t>
            </a:r>
            <a:endParaRPr lang="en-US" sz="4000" dirty="0">
              <a:solidFill>
                <a:schemeClr val="accent2"/>
              </a:solidFill>
              <a:latin typeface="Baskerville Old Face" panose="02020602080505020303" pitchFamily="18" charset="0"/>
              <a:cs typeface="Mongolian Baiti" panose="03000500000000000000" pitchFamily="66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1F6414E-045E-4956-A7FE-4E010398A464}"/>
              </a:ext>
            </a:extLst>
          </p:cNvPr>
          <p:cNvSpPr txBox="1">
            <a:spLocks/>
          </p:cNvSpPr>
          <p:nvPr/>
        </p:nvSpPr>
        <p:spPr>
          <a:xfrm>
            <a:off x="6272217" y="3582222"/>
            <a:ext cx="5181600" cy="19558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  <a:ea typeface="Microsoft YaHei" panose="020B0503020204020204" pitchFamily="34" charset="-122"/>
              </a:rPr>
              <a:t>Author</a:t>
            </a:r>
            <a:r>
              <a:rPr lang="en-US" sz="3200" b="1" dirty="0">
                <a:latin typeface="Baskerville Old Face" panose="02020602080505020303" pitchFamily="18" charset="0"/>
              </a:rPr>
              <a:t> : Mohammad Ullah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Email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binshibbirahmed@gmail.com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LinkedIn 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https://www.linkedin.com/in/mohammad-ullah-002974204/</a:t>
            </a:r>
            <a:endParaRPr lang="en-US" sz="17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Date : </a:t>
            </a:r>
            <a:r>
              <a:rPr lang="en-US" sz="1700" dirty="0">
                <a:solidFill>
                  <a:srgbClr val="002060"/>
                </a:solidFill>
              </a:rPr>
              <a:t>27 Dec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9D49A0-480B-4016-83A0-F2D6DF3D99EB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9D49A0-480B-4016-83A0-F2D6DF3D99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81C6623-FDC5-4CAC-8A2B-E8ED2D06C1CF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81C6623-FDC5-4CAC-8A2B-E8ED2D06C1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1164722-FAD7-4D55-8C15-7D563BBAF9D9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1164722-FAD7-4D55-8C15-7D563BBAF9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5E2FA93-361F-4E43-A615-6C4F138656B9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5E2FA93-361F-4E43-A615-6C4F138656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D05F25-D197-4B77-84E9-A22D216C339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D05F25-D197-4B77-84E9-A22D216C33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7B02C4F-E3F9-4073-A841-FA1D447A4123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7B02C4F-E3F9-4073-A841-FA1D447A41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3EF9ED-22F5-4D22-827F-E8BB77E1286C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3EF9ED-22F5-4D22-827F-E8BB77E128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02D7C7-62A7-4373-A18A-92921D6E8DD7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02D7C7-62A7-4373-A18A-92921D6E8D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9D0B62F-1BD3-448A-B905-15D4C2C0C981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9D0B62F-1BD3-448A-B905-15D4C2C0C9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2961D0-8274-41E0-9A75-973F3C8AB1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2961D0-8274-41E0-9A75-973F3C8AB1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15AA51-1D3B-4882-8455-6859A4A28FB1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15AA51-1D3B-4882-8455-6859A4A28F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62B1490-678E-4320-B153-609DD069103B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62B1490-678E-4320-B153-609DD06910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9C11820-7853-4C1B-819E-3ECC1B82BA96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9C11820-7853-4C1B-819E-3ECC1B82BA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0A49213-DDAB-4E48-B585-931382E0E879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0A49213-DDAB-4E48-B585-931382E0E8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30E2E07-9521-4194-B242-E46D9C2160BE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30E2E07-9521-4194-B242-E46D9C2160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2BEA9D-7062-47CD-AC2C-6BA1B1073F0C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2BEA9D-7062-47CD-AC2C-6BA1B1073F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855D60-53F0-452A-ABCA-3B0F0FA0DFF5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855D60-53F0-452A-ABCA-3B0F0FA0DF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757211-C943-4817-8CE4-B3CFA73D268A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757211-C943-4817-8CE4-B3CFA73D26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605C52-6118-4AF8-AC7B-8863870018DE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605C52-6118-4AF8-AC7B-8863870018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5DF6FE-1F1B-4CEB-8CE0-0CF0C174542F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5DF6FE-1F1B-4CEB-8CE0-0CF0C17454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EE3322-6C03-4A99-AB57-4E7CF3B4F38B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EE3322-6C03-4A99-AB57-4E7CF3B4F3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F95730-63A5-4D31-A69B-812C6C1E4730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F95730-63A5-4D31-A69B-812C6C1E47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63E595-38C1-412F-9A64-F39064B1F46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28" y="-961842"/>
            <a:ext cx="6993468" cy="7951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7C56E-29A1-4CE4-B21D-DA77FDA5FEA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9" y="1527142"/>
            <a:ext cx="5036217" cy="52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Home-Page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E5C18-EFF3-487A-8D63-587E4E3E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213"/>
            <a:ext cx="10125173" cy="48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Best &amp; Worst-Page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2D679-D477-4A73-83C8-0397F244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4" y="1442301"/>
            <a:ext cx="10049200" cy="50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The analysis provides valuable insights into pizza sales, aligning consumer preferences with revenue trends. While Classic pizzas and Large sizes dominate, the underperformance of the Brie </a:t>
            </a:r>
            <a:r>
              <a:rPr lang="en-US" i="0" dirty="0" err="1">
                <a:solidFill>
                  <a:srgbClr val="374151"/>
                </a:solidFill>
                <a:effectLst/>
                <a:latin typeface="Söhne"/>
              </a:rPr>
              <a:t>Carre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 Pizza underscores the complexity of consumer taste. These findings offer a partial answer, guiding strategic product placement and innovation.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Despite limitations, these insights drive strategic decisions. Leveraging Classic and Large-sized pizzas offers marketing opportunities. Future research could delve deeper into customer segmentation and evolving trends for sustained market relevance. Ultimately, this analysis lays the foundation for informed decision-making in the dynamic food industry.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Executive Summary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Methodology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Visualization – Charts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Dashboard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Discussion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8361" y="663608"/>
            <a:ext cx="6112049" cy="6112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551" y="1006530"/>
            <a:ext cx="4784426" cy="555593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Performance Highlights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Total Revenue: 817.86 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Average Order Value: 38.31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Total Pizzas Sold: 50 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Total Orders: 21 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Trends and Preferences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Busiest Days: Saturdays &amp; Fridays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Peak Months: January &amp; July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Top Pizza Category: Classic (26.91% Sales, Dominant in Orders)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Preferred Size: Large (45.89% Sales, Majority in Orders)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Best &amp; Worst Performers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Top Revenue: The Thai Chicken Pizza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Most Sold: The Classic Deluxe Pizza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Top Orders: The Classic Deluxe Pizza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Underperformer: The Brie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Söhne"/>
              </a:rPr>
              <a:t>Carre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Pizza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6CC40-F6BD-4972-984D-03C03B03F705}"/>
              </a:ext>
            </a:extLst>
          </p:cNvPr>
          <p:cNvSpPr txBox="1"/>
          <p:nvPr/>
        </p:nvSpPr>
        <p:spPr>
          <a:xfrm>
            <a:off x="7592970" y="1338606"/>
            <a:ext cx="435518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Insights &amp; Recommendations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Classic pizzas are popular; focus on variations.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Large pizzas hold sway; consider size promotions.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Brie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Carre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Pizza needs reevaluation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Dashboard Impact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User-friendly interface for intuitive data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Aesthetic enhancements for enhanced comprehension.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291472"/>
            <a:ext cx="7545564" cy="5201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6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This analysis delves into pizza sales data, aiming to decode customer preferences and market trends within the food industry.</a:t>
            </a:r>
          </a:p>
          <a:p>
            <a:pPr marL="0" indent="0" algn="l">
              <a:buNone/>
            </a:pPr>
            <a:endParaRPr lang="en-US" sz="23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Focus</a:t>
            </a:r>
          </a:p>
          <a:p>
            <a:pPr marL="0" indent="0" algn="l">
              <a:buNone/>
            </a:pP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This exploration aims to fill gaps in detailed pizza sales analysis, spotlighting performance indicators and consumer choices in the pizza market.</a:t>
            </a:r>
          </a:p>
          <a:p>
            <a:pPr marL="0" indent="0" algn="l">
              <a:buNone/>
            </a:pPr>
            <a:endParaRPr lang="en-US" sz="23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Objectives</a:t>
            </a:r>
          </a:p>
          <a:p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Identify pivotal sales metrics within pizza data.</a:t>
            </a:r>
          </a:p>
          <a:p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Illuminate consumer preferences in pizza types and sizes.</a:t>
            </a:r>
          </a:p>
          <a:p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Identify top-performing pizzas and their traits.</a:t>
            </a:r>
          </a:p>
          <a:p>
            <a:pPr marL="0" indent="0" algn="l">
              <a:buNone/>
            </a:pPr>
            <a:endParaRPr lang="en-US" sz="230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300" b="1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Purpose-Driven Approach</a:t>
            </a:r>
          </a:p>
          <a:p>
            <a:pPr marL="0" indent="0" algn="l">
              <a:buNone/>
            </a:pP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Beyond data dissection, this analysis crafts a visually engaging, </a:t>
            </a:r>
            <a:r>
              <a:rPr lang="en-US" sz="2300" i="0" dirty="0">
                <a:solidFill>
                  <a:schemeClr val="accent1"/>
                </a:solidFill>
                <a:effectLst/>
                <a:latin typeface="Söhne"/>
              </a:rPr>
              <a:t>user-friendly dashboard</a:t>
            </a:r>
            <a:r>
              <a:rPr lang="en-US" sz="2300" i="0" dirty="0">
                <a:solidFill>
                  <a:srgbClr val="374151"/>
                </a:solidFill>
                <a:effectLst/>
                <a:latin typeface="Söhne"/>
              </a:rPr>
              <a:t>. By blending creativity with data, it ensures insights are not just understood but also embraced for informed decision-making in the competitive market landscape.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432370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1436" y="1688662"/>
            <a:ext cx="7962680" cy="460844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öhne"/>
              </a:rPr>
              <a:t>Variable Selection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Key variables: total revenue, average order value, pizza categories, sizes, and individual pizza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Rationale: Variables chosen based on established research findings in determining consumer behavior and sales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öhne"/>
              </a:rPr>
              <a:t>Research Methods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Descriptive analytics used for central tendencies and distributions.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Visualization techniques (bar charts, pie charts, funnel charts) employed for intuitive representations.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Comparative analyses to unveil critical insights into pizza sales performance and consumer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effectLst/>
                <a:latin typeface="Söhne"/>
              </a:rPr>
              <a:t>Alignment with Research Questions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Aims to address specific research queries regarding consumer behavior and sales patterns.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effectLst/>
                <a:latin typeface="Söhne"/>
              </a:rPr>
              <a:t>Intends to bridge gaps in existing knowledge and inform strategic decisions in the food industry landscape.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A8A9EF0-6330-4994-A1C1-0C7482561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55"/>
            <a:ext cx="65" cy="47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89358-7763-4FCC-A9C8-8C31CDAB4905}"/>
              </a:ext>
            </a:extLst>
          </p:cNvPr>
          <p:cNvSpPr txBox="1"/>
          <p:nvPr/>
        </p:nvSpPr>
        <p:spPr>
          <a:xfrm>
            <a:off x="755496" y="1548424"/>
            <a:ext cx="111874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empirical findings from the analysis of pizza sales data reveal compelling insights into consumer behavior and market trends within the food industry. Here are the key highlights: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Total Revenue Insights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total revenue across the analyzed period amounted to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817.86 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Analysis depicts fluctuating revenue trends across different months and days, with notable peaks in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January and July Month, Saturday and Friday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basically in Holiday.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Consumer Preferences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Pizza categories: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Classic category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emerged as the top performer, contributing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26.91%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overall sales.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Pizza sizes: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Large-sized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pizzas accounted for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45.89%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total sales, reflecting a prevalent customer preference.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Top-Performing Pizzas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Thai Chicken Pizza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emerged as the leader in revenue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Söhne"/>
              </a:rPr>
              <a:t>The Classic Deluxe Pizza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secured the highest quantity sold and most 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Underperforming Pizza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The Brie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Söhne"/>
              </a:rPr>
              <a:t>Carre</a:t>
            </a:r>
            <a:r>
              <a:rPr lang="en-US" b="1" i="0" dirty="0">
                <a:solidFill>
                  <a:srgbClr val="C00000"/>
                </a:solidFill>
                <a:effectLst/>
                <a:latin typeface="Söhne"/>
              </a:rPr>
              <a:t> Pizza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exhibited minimal contributions in revenue, total orders, and quantity sold, signaling lower popularity.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Daily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Monthly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0BCF-FC50-4577-9E36-2AEC608D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42" y="2502439"/>
            <a:ext cx="5184342" cy="3613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683923-83BC-4504-A132-2EBCD8B41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56" y="2518330"/>
            <a:ext cx="5184343" cy="3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KPIs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575EE-3542-4C69-8586-1406C1EAB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62"/>
          <a:stretch/>
        </p:blipFill>
        <p:spPr>
          <a:xfrm>
            <a:off x="958767" y="1429431"/>
            <a:ext cx="1490294" cy="4202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F25D4-A567-489F-8F47-24CF6450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57" y="1429430"/>
            <a:ext cx="6482067" cy="4622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ADF66-B36C-43E3-BB54-181F3B24B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1"/>
          <a:stretch/>
        </p:blipFill>
        <p:spPr>
          <a:xfrm>
            <a:off x="2725902" y="2271859"/>
            <a:ext cx="1490294" cy="28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The permanent link of the read-only view of the Cognos dashboard :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https://eu-de.dataplatform.cloud.ibm.com/dashboards/dad72b41-e043-4e18-8d4b-1ba0118dacb6/view/703ede35059e17e969efe6e4079c2e552c622654e6bbd755d2d17b490b697097f06d4796c8264a5bd914506ba7ba460ace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739</Words>
  <Application>Microsoft Office PowerPoint</Application>
  <PresentationFormat>Widescreen</PresentationFormat>
  <Paragraphs>102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Söhne</vt:lpstr>
      <vt:lpstr>Office Theme</vt:lpstr>
      <vt:lpstr>PowerPoint Presentation</vt:lpstr>
      <vt:lpstr>OUTLINE</vt:lpstr>
      <vt:lpstr>EXECUTIVE SUMMARY</vt:lpstr>
      <vt:lpstr>INTRODUCTION</vt:lpstr>
      <vt:lpstr>METHODOLOGY</vt:lpstr>
      <vt:lpstr>RESULTS</vt:lpstr>
      <vt:lpstr>TRENDS</vt:lpstr>
      <vt:lpstr>KPIs</vt:lpstr>
      <vt:lpstr>DASHBOARD</vt:lpstr>
      <vt:lpstr>Home-Page</vt:lpstr>
      <vt:lpstr>Best &amp; Worst-Page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Tanjid</dc:creator>
  <cp:lastModifiedBy>Tanjid</cp:lastModifiedBy>
  <cp:revision>16</cp:revision>
  <dcterms:created xsi:type="dcterms:W3CDTF">2023-12-27T06:53:02Z</dcterms:created>
  <dcterms:modified xsi:type="dcterms:W3CDTF">2023-12-27T16:16:08Z</dcterms:modified>
</cp:coreProperties>
</file>