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25"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Friday, July 16,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069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060127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510468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3590529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Friday, July 16,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339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786917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0934078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Friday, July 16,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182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Friday, July 16,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198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Friday, July 16,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536163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Friday, July 16,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4002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Friday, July 16, 2021</a:t>
            </a:fld>
            <a:endParaRPr lang="en-US" cap="al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762467143"/>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 id="2147484829" r:id="rId4"/>
    <p:sldLayoutId id="2147484830" r:id="rId5"/>
    <p:sldLayoutId id="2147484831" r:id="rId6"/>
    <p:sldLayoutId id="2147484832" r:id="rId7"/>
    <p:sldLayoutId id="2147484833" r:id="rId8"/>
    <p:sldLayoutId id="2147484834" r:id="rId9"/>
    <p:sldLayoutId id="2147484835" r:id="rId10"/>
    <p:sldLayoutId id="2147484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7B2A3-4BB3-4E95-A4A4-00CF1830EDCB}"/>
              </a:ext>
            </a:extLst>
          </p:cNvPr>
          <p:cNvSpPr>
            <a:spLocks noGrp="1"/>
          </p:cNvSpPr>
          <p:nvPr>
            <p:ph type="ctrTitle"/>
          </p:nvPr>
        </p:nvSpPr>
        <p:spPr>
          <a:xfrm>
            <a:off x="4654296" y="640080"/>
            <a:ext cx="6894576" cy="3566160"/>
          </a:xfrm>
        </p:spPr>
        <p:txBody>
          <a:bodyPr anchor="b">
            <a:normAutofit/>
          </a:bodyPr>
          <a:lstStyle/>
          <a:p>
            <a:pPr algn="l"/>
            <a:r>
              <a:rPr lang="en-US" sz="6600"/>
              <a:t>Bacchus Winery</a:t>
            </a:r>
          </a:p>
        </p:txBody>
      </p:sp>
      <p:sp>
        <p:nvSpPr>
          <p:cNvPr id="3" name="Subtitle 2">
            <a:extLst>
              <a:ext uri="{FF2B5EF4-FFF2-40B4-BE49-F238E27FC236}">
                <a16:creationId xmlns:a16="http://schemas.microsoft.com/office/drawing/2014/main" id="{64BC2978-316F-4BFA-A825-44C5B91E2712}"/>
              </a:ext>
            </a:extLst>
          </p:cNvPr>
          <p:cNvSpPr>
            <a:spLocks noGrp="1"/>
          </p:cNvSpPr>
          <p:nvPr>
            <p:ph type="subTitle" idx="1"/>
          </p:nvPr>
        </p:nvSpPr>
        <p:spPr>
          <a:xfrm>
            <a:off x="4654296" y="4636008"/>
            <a:ext cx="6894576" cy="1572768"/>
          </a:xfrm>
        </p:spPr>
        <p:txBody>
          <a:bodyPr>
            <a:normAutofit/>
          </a:bodyPr>
          <a:lstStyle/>
          <a:p>
            <a:pPr algn="l"/>
            <a:r>
              <a:rPr lang="en-US" dirty="0"/>
              <a:t>Delta group</a:t>
            </a:r>
          </a:p>
          <a:p>
            <a:pPr algn="l"/>
            <a:r>
              <a:rPr lang="en-US" dirty="0">
                <a:effectLst/>
                <a:latin typeface="Calibri" panose="020F0502020204030204" pitchFamily="34" charset="0"/>
                <a:ea typeface="Calibri" panose="020F0502020204030204" pitchFamily="34" charset="0"/>
                <a:cs typeface="Times New Roman" panose="02020603050405020304" pitchFamily="18" charset="0"/>
              </a:rPr>
              <a:t>Andrew Schaefer, Jennifer Thomas, Milo Blake, Shane Fox, Caleb </a:t>
            </a:r>
            <a:r>
              <a:rPr lang="en-US" dirty="0" err="1">
                <a:effectLst/>
                <a:latin typeface="Calibri" panose="020F0502020204030204" pitchFamily="34" charset="0"/>
                <a:ea typeface="Calibri" panose="020F0502020204030204" pitchFamily="34" charset="0"/>
                <a:cs typeface="Times New Roman" panose="02020603050405020304" pitchFamily="18" charset="0"/>
              </a:rPr>
              <a:t>Mastromonaco</a:t>
            </a:r>
            <a:endParaRPr lang="en-US" dirty="0"/>
          </a:p>
        </p:txBody>
      </p:sp>
      <p:pic>
        <p:nvPicPr>
          <p:cNvPr id="5" name="Picture 4" descr="Laid wine bottles, glass and grapes">
            <a:extLst>
              <a:ext uri="{FF2B5EF4-FFF2-40B4-BE49-F238E27FC236}">
                <a16:creationId xmlns:a16="http://schemas.microsoft.com/office/drawing/2014/main" id="{05C7E846-BAB9-41FF-A6CE-7A236ABCB514}"/>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r="60582"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2"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91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es after being harvested">
            <a:extLst>
              <a:ext uri="{FF2B5EF4-FFF2-40B4-BE49-F238E27FC236}">
                <a16:creationId xmlns:a16="http://schemas.microsoft.com/office/drawing/2014/main" id="{1A942082-0FA3-4216-85BE-68321B2B670C}"/>
              </a:ext>
            </a:extLst>
          </p:cNvPr>
          <p:cNvPicPr>
            <a:picLocks noChangeAspect="1"/>
          </p:cNvPicPr>
          <p:nvPr/>
        </p:nvPicPr>
        <p:blipFill rotWithShape="1">
          <a:blip r:embed="rId2">
            <a:extLst>
              <a:ext uri="{28A0092B-C50C-407E-A947-70E740481C1C}">
                <a14:useLocalDpi xmlns:a14="http://schemas.microsoft.com/office/drawing/2010/main" val="0"/>
              </a:ext>
            </a:extLst>
          </a:blip>
          <a:srcRect r="6237"/>
          <a:stretch/>
        </p:blipFill>
        <p:spPr>
          <a:xfrm>
            <a:off x="2522356" y="10"/>
            <a:ext cx="9669642" cy="6857990"/>
          </a:xfrm>
          <a:prstGeom prst="rect">
            <a:avLst/>
          </a:prstGeom>
        </p:spPr>
      </p:pic>
      <p:sp>
        <p:nvSpPr>
          <p:cNvPr id="15"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16742D-BF00-472D-B79E-B7BF7ECC30DE}"/>
              </a:ext>
            </a:extLst>
          </p:cNvPr>
          <p:cNvSpPr>
            <a:spLocks noGrp="1"/>
          </p:cNvSpPr>
          <p:nvPr>
            <p:ph type="title"/>
          </p:nvPr>
        </p:nvSpPr>
        <p:spPr>
          <a:xfrm>
            <a:off x="838200" y="365125"/>
            <a:ext cx="3822189" cy="1899912"/>
          </a:xfrm>
        </p:spPr>
        <p:txBody>
          <a:bodyPr>
            <a:normAutofit/>
          </a:bodyPr>
          <a:lstStyle/>
          <a:p>
            <a:r>
              <a:rPr lang="en-US" sz="4000" dirty="0"/>
              <a:t>Delta Group Introduction</a:t>
            </a:r>
          </a:p>
        </p:txBody>
      </p:sp>
      <p:sp>
        <p:nvSpPr>
          <p:cNvPr id="3" name="Content Placeholder 2">
            <a:extLst>
              <a:ext uri="{FF2B5EF4-FFF2-40B4-BE49-F238E27FC236}">
                <a16:creationId xmlns:a16="http://schemas.microsoft.com/office/drawing/2014/main" id="{F0185354-CDDF-471C-99C9-9C55B5775202}"/>
              </a:ext>
            </a:extLst>
          </p:cNvPr>
          <p:cNvSpPr>
            <a:spLocks noGrp="1"/>
          </p:cNvSpPr>
          <p:nvPr>
            <p:ph idx="1"/>
          </p:nvPr>
        </p:nvSpPr>
        <p:spPr>
          <a:xfrm>
            <a:off x="838200" y="2434201"/>
            <a:ext cx="3822189" cy="3742762"/>
          </a:xfrm>
        </p:spPr>
        <p:txBody>
          <a:bodyPr>
            <a:normAutofit/>
          </a:bodyPr>
          <a:lstStyle/>
          <a:p>
            <a:pPr marL="0" indent="0">
              <a:buNone/>
            </a:pPr>
            <a:r>
              <a:rPr lang="en-US" sz="1700" dirty="0"/>
              <a:t>Our group is comprised of people from different backgrounds and different time zones so picking a time to work collectively was difficult. We were able to work together by comparing and contrasting different aspects of the project until we produced a meaningful product that we could all be proud of. It can be difficult to work in a group environment and even more difficult to do so in an online environment, but our team was able to make it work without any real complications.</a:t>
            </a:r>
          </a:p>
        </p:txBody>
      </p:sp>
    </p:spTree>
    <p:extLst>
      <p:ext uri="{BB962C8B-B14F-4D97-AF65-F5344CB8AC3E}">
        <p14:creationId xmlns:p14="http://schemas.microsoft.com/office/powerpoint/2010/main" val="220688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Vineyards and a pathway during sunset">
            <a:extLst>
              <a:ext uri="{FF2B5EF4-FFF2-40B4-BE49-F238E27FC236}">
                <a16:creationId xmlns:a16="http://schemas.microsoft.com/office/drawing/2014/main" id="{ED84863C-9C53-43DC-AA12-C9D679B78B58}"/>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C85FD20-471C-4F37-98FA-408A5DA502C7}"/>
              </a:ext>
            </a:extLst>
          </p:cNvPr>
          <p:cNvSpPr>
            <a:spLocks noGrp="1"/>
          </p:cNvSpPr>
          <p:nvPr>
            <p:ph type="title"/>
          </p:nvPr>
        </p:nvSpPr>
        <p:spPr>
          <a:xfrm>
            <a:off x="7531610" y="365125"/>
            <a:ext cx="3822189" cy="1899912"/>
          </a:xfrm>
        </p:spPr>
        <p:txBody>
          <a:bodyPr>
            <a:normAutofit/>
          </a:bodyPr>
          <a:lstStyle/>
          <a:p>
            <a:r>
              <a:rPr lang="en-US" sz="4000" dirty="0"/>
              <a:t>Bacchus Winery</a:t>
            </a:r>
          </a:p>
        </p:txBody>
      </p:sp>
      <p:sp>
        <p:nvSpPr>
          <p:cNvPr id="6" name="Content Placeholder 5">
            <a:extLst>
              <a:ext uri="{FF2B5EF4-FFF2-40B4-BE49-F238E27FC236}">
                <a16:creationId xmlns:a16="http://schemas.microsoft.com/office/drawing/2014/main" id="{A97FF995-4526-4784-BD4F-A54A486A7385}"/>
              </a:ext>
            </a:extLst>
          </p:cNvPr>
          <p:cNvSpPr>
            <a:spLocks noGrp="1"/>
          </p:cNvSpPr>
          <p:nvPr>
            <p:ph idx="1"/>
          </p:nvPr>
        </p:nvSpPr>
        <p:spPr>
          <a:xfrm>
            <a:off x="7531610" y="2434201"/>
            <a:ext cx="3822189" cy="3742762"/>
          </a:xfrm>
        </p:spPr>
        <p:txBody>
          <a:bodyPr anchor="ctr">
            <a:normAutofit fontScale="850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Stan and Davis Bacchus have inherited a winery from their father and are looking to improve their products and customer service.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twenty-five existing employees have remained on with Bacchus Winery during the transition.  The winery grows all the grapes that are needed for the products: Merlot, Cabernet, Chablis, and Chardonnay.  There are three suppliers that Bacchus Winery uses for their products.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Bacchus brothers are searching for a way to improve keeping track of and ordering supplies.  They need </a:t>
            </a:r>
            <a:r>
              <a:rPr lang="en-US" sz="1800" dirty="0">
                <a:latin typeface="Calibri" panose="020F0502020204030204" pitchFamily="34" charset="0"/>
                <a:ea typeface="Calibri" panose="020F0502020204030204" pitchFamily="34" charset="0"/>
                <a:cs typeface="Times New Roman" panose="02020603050405020304" pitchFamily="18" charset="0"/>
              </a:rPr>
              <a:t>additional information to de</a:t>
            </a:r>
            <a:r>
              <a:rPr lang="en-US" sz="1800" dirty="0">
                <a:effectLst/>
                <a:latin typeface="Calibri" panose="020F0502020204030204" pitchFamily="34" charset="0"/>
                <a:ea typeface="Calibri" panose="020F0502020204030204" pitchFamily="34" charset="0"/>
                <a:cs typeface="Times New Roman" panose="02020603050405020304" pitchFamily="18" charset="0"/>
              </a:rPr>
              <a:t>termine the state of the inventory, the distribution, and the employees for the yearly snapshot of </a:t>
            </a:r>
            <a:r>
              <a:rPr lang="en-US" sz="1800">
                <a:effectLst/>
                <a:latin typeface="Calibri" panose="020F0502020204030204" pitchFamily="34" charset="0"/>
                <a:ea typeface="Calibri" panose="020F0502020204030204" pitchFamily="34" charset="0"/>
                <a:cs typeface="Times New Roman" panose="02020603050405020304" pitchFamily="18" charset="0"/>
              </a:rPr>
              <a:t>the winery. </a:t>
            </a:r>
            <a:endParaRPr lang="en-US" sz="2000" dirty="0"/>
          </a:p>
        </p:txBody>
      </p:sp>
    </p:spTree>
    <p:extLst>
      <p:ext uri="{BB962C8B-B14F-4D97-AF65-F5344CB8AC3E}">
        <p14:creationId xmlns:p14="http://schemas.microsoft.com/office/powerpoint/2010/main" val="86508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4B8C0E0-5123-491D-B3D9-B72ACC327C58}"/>
              </a:ext>
            </a:extLst>
          </p:cNvPr>
          <p:cNvSpPr>
            <a:spLocks noGrp="1"/>
          </p:cNvSpPr>
          <p:nvPr>
            <p:ph type="title"/>
          </p:nvPr>
        </p:nvSpPr>
        <p:spPr>
          <a:xfrm>
            <a:off x="638882" y="639193"/>
            <a:ext cx="3571810" cy="3573516"/>
          </a:xfrm>
          <a:prstGeom prst="rect">
            <a:avLst/>
          </a:prstGeom>
        </p:spPr>
        <p:txBody>
          <a:bodyPr vert="horz" lIns="91440" tIns="45720" rIns="91440" bIns="45720" rtlCol="0" anchor="b">
            <a:normAutofit/>
          </a:bodyPr>
          <a:lstStyle/>
          <a:p>
            <a:r>
              <a:rPr lang="en-US" sz="6600" kern="1200">
                <a:solidFill>
                  <a:schemeClr val="tx1"/>
                </a:solidFill>
                <a:latin typeface="+mj-lt"/>
                <a:ea typeface="+mj-ea"/>
                <a:cs typeface="+mj-cs"/>
              </a:rPr>
              <a:t>ORD</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1410C25-6CBA-4CC5-9BF4-BC05AEC03CAC}"/>
              </a:ext>
            </a:extLst>
          </p:cNvPr>
          <p:cNvPicPr>
            <a:picLocks noChangeAspect="1"/>
          </p:cNvPicPr>
          <p:nvPr/>
        </p:nvPicPr>
        <p:blipFill>
          <a:blip r:embed="rId2"/>
          <a:stretch>
            <a:fillRect/>
          </a:stretch>
        </p:blipFill>
        <p:spPr>
          <a:xfrm>
            <a:off x="4654296" y="836059"/>
            <a:ext cx="7214616" cy="5158449"/>
          </a:xfrm>
          <a:prstGeom prst="rect">
            <a:avLst/>
          </a:prstGeom>
        </p:spPr>
      </p:pic>
    </p:spTree>
    <p:extLst>
      <p:ext uri="{BB962C8B-B14F-4D97-AF65-F5344CB8AC3E}">
        <p14:creationId xmlns:p14="http://schemas.microsoft.com/office/powerpoint/2010/main" val="315698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3AFB51-2905-464A-8D63-B6F7C1A0A94C}"/>
              </a:ext>
            </a:extLst>
          </p:cNvPr>
          <p:cNvSpPr>
            <a:spLocks noGrp="1"/>
          </p:cNvSpPr>
          <p:nvPr>
            <p:ph type="title"/>
          </p:nvPr>
        </p:nvSpPr>
        <p:spPr>
          <a:xfrm>
            <a:off x="838200" y="365125"/>
            <a:ext cx="10515600" cy="1828444"/>
          </a:xfrm>
        </p:spPr>
        <p:txBody>
          <a:bodyPr>
            <a:normAutofit/>
          </a:bodyPr>
          <a:lstStyle/>
          <a:p>
            <a:r>
              <a:rPr lang="en-US" sz="5200"/>
              <a:t>Report # 1 – Supplier Delivery Report</a:t>
            </a:r>
          </a:p>
        </p:txBody>
      </p:sp>
      <p:sp>
        <p:nvSpPr>
          <p:cNvPr id="9" name="Content Placeholder 8">
            <a:extLst>
              <a:ext uri="{FF2B5EF4-FFF2-40B4-BE49-F238E27FC236}">
                <a16:creationId xmlns:a16="http://schemas.microsoft.com/office/drawing/2014/main" id="{CF4685B6-8B5F-48D0-A4F2-63F35E2ABF28}"/>
              </a:ext>
            </a:extLst>
          </p:cNvPr>
          <p:cNvSpPr>
            <a:spLocks noGrp="1"/>
          </p:cNvSpPr>
          <p:nvPr>
            <p:ph sz="half" idx="1"/>
          </p:nvPr>
        </p:nvSpPr>
        <p:spPr>
          <a:xfrm>
            <a:off x="838200" y="2398626"/>
            <a:ext cx="5158427" cy="3730460"/>
          </a:xfrm>
        </p:spPr>
        <p:txBody>
          <a:bodyPr>
            <a:normAutofit/>
          </a:bodyPr>
          <a:lstStyle/>
          <a:p>
            <a:pPr marL="0" indent="0">
              <a:buNone/>
            </a:pPr>
            <a:r>
              <a:rPr lang="en-US" sz="1700" dirty="0"/>
              <a:t>Like most businesses, Bacchus Winery needs to have reliable suppliers so they can have the equipment needed to help their winery flourish. </a:t>
            </a:r>
          </a:p>
          <a:p>
            <a:pPr marL="0" indent="0">
              <a:buNone/>
            </a:pPr>
            <a:r>
              <a:rPr lang="en-US" sz="1700" dirty="0"/>
              <a:t>Therefore, keeping a month-by-month account of just how reliable Bacchus’ suppliers are is a must. The first report allows Bacchus Winery to do just that by analyzing the on-time performance of their suppliers. </a:t>
            </a:r>
          </a:p>
          <a:p>
            <a:pPr marL="0" indent="0">
              <a:buNone/>
            </a:pPr>
            <a:r>
              <a:rPr lang="en-US" sz="1700" dirty="0"/>
              <a:t>This report includes a supply’s supplier ID, the corresponding supplier’s name, as well the expected and actual delivery times of each supply so Bacchus Winery can assess if there are any suppliers that might be falling behind the others.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4478" y="1777748"/>
            <a:ext cx="2022452"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747" y="1777748"/>
            <a:ext cx="1992812" cy="4354496"/>
          </a:xfrm>
          <a:prstGeom prst="rect">
            <a:avLst/>
          </a:prstGeom>
        </p:spPr>
      </p:pic>
    </p:spTree>
    <p:extLst>
      <p:ext uri="{BB962C8B-B14F-4D97-AF65-F5344CB8AC3E}">
        <p14:creationId xmlns:p14="http://schemas.microsoft.com/office/powerpoint/2010/main" val="397798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3AFB51-2905-464A-8D63-B6F7C1A0A94C}"/>
              </a:ext>
            </a:extLst>
          </p:cNvPr>
          <p:cNvSpPr>
            <a:spLocks noGrp="1"/>
          </p:cNvSpPr>
          <p:nvPr>
            <p:ph type="title"/>
          </p:nvPr>
        </p:nvSpPr>
        <p:spPr>
          <a:xfrm>
            <a:off x="838200" y="365125"/>
            <a:ext cx="10515600" cy="1828444"/>
          </a:xfrm>
        </p:spPr>
        <p:txBody>
          <a:bodyPr>
            <a:normAutofit/>
          </a:bodyPr>
          <a:lstStyle/>
          <a:p>
            <a:r>
              <a:rPr lang="en-US" sz="5200"/>
              <a:t>Report # 2 – Wine Sales Report</a:t>
            </a:r>
          </a:p>
        </p:txBody>
      </p:sp>
      <p:sp>
        <p:nvSpPr>
          <p:cNvPr id="9" name="Content Placeholder 8">
            <a:extLst>
              <a:ext uri="{FF2B5EF4-FFF2-40B4-BE49-F238E27FC236}">
                <a16:creationId xmlns:a16="http://schemas.microsoft.com/office/drawing/2014/main" id="{CF4685B6-8B5F-48D0-A4F2-63F35E2ABF28}"/>
              </a:ext>
            </a:extLst>
          </p:cNvPr>
          <p:cNvSpPr>
            <a:spLocks noGrp="1"/>
          </p:cNvSpPr>
          <p:nvPr>
            <p:ph sz="half" idx="1"/>
          </p:nvPr>
        </p:nvSpPr>
        <p:spPr>
          <a:xfrm>
            <a:off x="838200" y="2398626"/>
            <a:ext cx="5158427" cy="3730460"/>
          </a:xfrm>
        </p:spPr>
        <p:txBody>
          <a:bodyPr>
            <a:normAutofit/>
          </a:bodyPr>
          <a:lstStyle/>
          <a:p>
            <a:pPr marL="0" indent="0">
              <a:buNone/>
            </a:pPr>
            <a:r>
              <a:rPr lang="en-US" sz="1900"/>
              <a:t>Among many other things, Bacchus Winery must keep an eye on their inventory to be sure all the products they offer are selling to their full potential. </a:t>
            </a:r>
          </a:p>
          <a:p>
            <a:pPr marL="0" indent="0">
              <a:buNone/>
            </a:pPr>
            <a:r>
              <a:rPr lang="en-US" sz="1900"/>
              <a:t>This is where our second report comes in, which provides an easy-to-understand summary of a wine’s name and type, the number of bottles sold, as well as each wine’s distributor’s ID and name. </a:t>
            </a:r>
          </a:p>
          <a:p>
            <a:pPr marL="0" indent="0">
              <a:buNone/>
            </a:pPr>
            <a:r>
              <a:rPr lang="en-US" sz="1900"/>
              <a:t>This report will help Bacchus Winery to keep real-time tabs on how well each wine is selling compared to the others which will provide information crucial for making business decisions.</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6286" y="1829291"/>
            <a:ext cx="3953427" cy="4344006"/>
          </a:xfrm>
        </p:spPr>
      </p:pic>
    </p:spTree>
    <p:extLst>
      <p:ext uri="{BB962C8B-B14F-4D97-AF65-F5344CB8AC3E}">
        <p14:creationId xmlns:p14="http://schemas.microsoft.com/office/powerpoint/2010/main" val="365948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3AFB51-2905-464A-8D63-B6F7C1A0A94C}"/>
              </a:ext>
            </a:extLst>
          </p:cNvPr>
          <p:cNvSpPr>
            <a:spLocks noGrp="1"/>
          </p:cNvSpPr>
          <p:nvPr>
            <p:ph type="title"/>
          </p:nvPr>
        </p:nvSpPr>
        <p:spPr>
          <a:xfrm>
            <a:off x="838200" y="365125"/>
            <a:ext cx="10515600" cy="1828444"/>
          </a:xfrm>
        </p:spPr>
        <p:txBody>
          <a:bodyPr>
            <a:normAutofit/>
          </a:bodyPr>
          <a:lstStyle/>
          <a:p>
            <a:r>
              <a:rPr lang="en-US" sz="5200"/>
              <a:t>Report # 3 – Employee Time Report</a:t>
            </a:r>
          </a:p>
        </p:txBody>
      </p:sp>
      <p:sp>
        <p:nvSpPr>
          <p:cNvPr id="9" name="Content Placeholder 8">
            <a:extLst>
              <a:ext uri="{FF2B5EF4-FFF2-40B4-BE49-F238E27FC236}">
                <a16:creationId xmlns:a16="http://schemas.microsoft.com/office/drawing/2014/main" id="{CF4685B6-8B5F-48D0-A4F2-63F35E2ABF28}"/>
              </a:ext>
            </a:extLst>
          </p:cNvPr>
          <p:cNvSpPr>
            <a:spLocks noGrp="1"/>
          </p:cNvSpPr>
          <p:nvPr>
            <p:ph sz="half" idx="1"/>
          </p:nvPr>
        </p:nvSpPr>
        <p:spPr>
          <a:xfrm>
            <a:off x="838200" y="2398626"/>
            <a:ext cx="5158427" cy="3730460"/>
          </a:xfrm>
        </p:spPr>
        <p:txBody>
          <a:bodyPr>
            <a:normAutofit/>
          </a:bodyPr>
          <a:lstStyle/>
          <a:p>
            <a:pPr marL="0" marR="0" indent="0">
              <a:spcBef>
                <a:spcPts val="0"/>
              </a:spcBef>
              <a:spcAft>
                <a:spcPts val="800"/>
              </a:spcAft>
              <a:buNone/>
            </a:pPr>
            <a:r>
              <a:rPr lang="en-US" sz="2000" dirty="0">
                <a:effectLst/>
                <a:latin typeface="Calibri" panose="020F0502020204030204" pitchFamily="34" charset="0"/>
              </a:rPr>
              <a:t>Although an organization can get nowhere without its employees, they do represent a business cost that must be assessed to remain competitive. </a:t>
            </a:r>
            <a:endParaRPr lang="en-US" sz="2000">
              <a:effectLst/>
              <a:latin typeface="Calibri" panose="020F0502020204030204" pitchFamily="34" charset="0"/>
            </a:endParaRPr>
          </a:p>
          <a:p>
            <a:pPr marL="0" marR="0" indent="0">
              <a:spcBef>
                <a:spcPts val="0"/>
              </a:spcBef>
              <a:spcAft>
                <a:spcPts val="800"/>
              </a:spcAft>
              <a:buNone/>
            </a:pPr>
            <a:r>
              <a:rPr lang="en-US" sz="2000" dirty="0">
                <a:effectLst/>
                <a:latin typeface="Calibri" panose="020F0502020204030204" pitchFamily="34" charset="0"/>
              </a:rPr>
              <a:t>Therefore, the third report focuses solely on Bacchus Winery’s many employees and the hours worked by each employee. </a:t>
            </a:r>
            <a:endParaRPr lang="en-US" sz="2000">
              <a:effectLst/>
              <a:latin typeface="Calibri" panose="020F0502020204030204" pitchFamily="34" charset="0"/>
            </a:endParaRPr>
          </a:p>
          <a:p>
            <a:pPr marL="0" marR="0" indent="0">
              <a:spcBef>
                <a:spcPts val="0"/>
              </a:spcBef>
              <a:spcAft>
                <a:spcPts val="800"/>
              </a:spcAft>
              <a:buNone/>
            </a:pPr>
            <a:r>
              <a:rPr lang="en-US" sz="2000" dirty="0">
                <a:effectLst/>
                <a:latin typeface="Calibri" panose="020F0502020204030204" pitchFamily="34" charset="0"/>
              </a:rPr>
              <a:t>This report includes an employee’s ID, name, and the hours worked per yearly quarter, providing vital information to assist in determining the winery’s payroll costs.</a:t>
            </a:r>
            <a:endParaRPr lang="en-US" sz="2000">
              <a:effectLst/>
              <a:latin typeface="Calibri" panose="020F0502020204030204" pitchFamily="34" charset="0"/>
            </a:endParaRP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8510" y="1812097"/>
            <a:ext cx="1579078" cy="435133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80" y="1812097"/>
            <a:ext cx="2220071" cy="4351338"/>
          </a:xfrm>
          <a:prstGeom prst="rect">
            <a:avLst/>
          </a:prstGeom>
        </p:spPr>
      </p:pic>
    </p:spTree>
    <p:extLst>
      <p:ext uri="{BB962C8B-B14F-4D97-AF65-F5344CB8AC3E}">
        <p14:creationId xmlns:p14="http://schemas.microsoft.com/office/powerpoint/2010/main" val="13411008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599</TotalTime>
  <Words>519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Bacchus Winery</vt:lpstr>
      <vt:lpstr>Delta Group Introduction</vt:lpstr>
      <vt:lpstr>Bacchus Winery</vt:lpstr>
      <vt:lpstr>ORD</vt:lpstr>
      <vt:lpstr>Report # 1 – Supplier Delivery Report</vt:lpstr>
      <vt:lpstr>Report # 2 – Wine Sales Report</vt:lpstr>
      <vt:lpstr>Report # 3 – Employee Time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Jennifer Thomas</dc:creator>
  <cp:lastModifiedBy>Andrew Schaefer</cp:lastModifiedBy>
  <cp:revision>15</cp:revision>
  <dcterms:created xsi:type="dcterms:W3CDTF">2021-07-15T17:37:24Z</dcterms:created>
  <dcterms:modified xsi:type="dcterms:W3CDTF">2021-07-16T20:09:19Z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f615ef3-aa90-4fa2-9d66-c4f70f9fc413_Enabled">
    <vt:lpwstr>true</vt:lpwstr>
  </property>
  <property fmtid="{D5CDD505-2E9C-101B-9397-08002B2CF9AE}" pid="3" name="MSIP_Label_af615ef3-aa90-4fa2-9d66-c4f70f9fc413_SetDate">
    <vt:lpwstr>2021-07-16T03:52:49Z</vt:lpwstr>
  </property>
  <property fmtid="{D5CDD505-2E9C-101B-9397-08002B2CF9AE}" pid="4" name="MSIP_Label_af615ef3-aa90-4fa2-9d66-c4f70f9fc413_Method">
    <vt:lpwstr>Standard</vt:lpwstr>
  </property>
  <property fmtid="{D5CDD505-2E9C-101B-9397-08002B2CF9AE}" pid="5" name="MSIP_Label_af615ef3-aa90-4fa2-9d66-c4f70f9fc413_Name">
    <vt:lpwstr>Confidential</vt:lpwstr>
  </property>
  <property fmtid="{D5CDD505-2E9C-101B-9397-08002B2CF9AE}" pid="6" name="MSIP_Label_af615ef3-aa90-4fa2-9d66-c4f70f9fc413_SiteId">
    <vt:lpwstr>fb4c0aee-6cd2-482f-a1a5-717e7c02496b</vt:lpwstr>
  </property>
  <property fmtid="{D5CDD505-2E9C-101B-9397-08002B2CF9AE}" pid="7" name="MSIP_Label_af615ef3-aa90-4fa2-9d66-c4f70f9fc413_ActionId">
    <vt:lpwstr>c56c7f4c-e73c-42bd-b52e-f8328f051bdb</vt:lpwstr>
  </property>
  <property fmtid="{D5CDD505-2E9C-101B-9397-08002B2CF9AE}" pid="8" name="MSIP_Label_af615ef3-aa90-4fa2-9d66-c4f70f9fc413_ContentBits">
    <vt:lpwstr>0</vt:lpwstr>
  </property>
</Properties>
</file>