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287" r:id="rId4"/>
    <p:sldId id="306" r:id="rId5"/>
    <p:sldId id="305" r:id="rId6"/>
    <p:sldId id="297" r:id="rId7"/>
    <p:sldId id="288" r:id="rId8"/>
    <p:sldId id="286" r:id="rId9"/>
    <p:sldId id="259" r:id="rId10"/>
    <p:sldId id="282" r:id="rId11"/>
    <p:sldId id="289" r:id="rId12"/>
    <p:sldId id="283" r:id="rId13"/>
    <p:sldId id="284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417A2E"/>
    <a:srgbClr val="720008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2" d="100"/>
          <a:sy n="72" d="100"/>
        </p:scale>
        <p:origin x="36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80" d="100"/>
        <a:sy n="80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defRPr sz="12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331E3049-60B6-4A9C-A489-1E233A44E525}" type="datetimeFigureOut">
              <a:rPr lang="zh-CN" altLang="en-US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A84680B-8A93-40E1-9A66-118940E02A1F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图片 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1239838"/>
            <a:ext cx="1549400" cy="169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42" name="组合 1"/>
          <p:cNvGrpSpPr/>
          <p:nvPr/>
        </p:nvGrpSpPr>
        <p:grpSpPr bwMode="auto">
          <a:xfrm>
            <a:off x="1247775" y="3444875"/>
            <a:ext cx="6648450" cy="1213557"/>
            <a:chOff x="1248220" y="4155296"/>
            <a:chExt cx="6647543" cy="1214593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248220" y="4398391"/>
              <a:ext cx="6647543" cy="0"/>
            </a:xfrm>
            <a:prstGeom prst="line">
              <a:avLst/>
            </a:prstGeom>
            <a:ln w="5715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44" name="文本框 9"/>
            <p:cNvSpPr txBox="1">
              <a:spLocks noChangeArrowheads="1"/>
            </p:cNvSpPr>
            <p:nvPr/>
          </p:nvSpPr>
          <p:spPr bwMode="auto">
            <a:xfrm>
              <a:off x="3701134" y="4155296"/>
              <a:ext cx="1741714" cy="5835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zh-CN" sz="3200" b="1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endParaRPr lang="zh-CN" altLang="en-US" sz="3200" b="1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298989" y="4539236"/>
              <a:ext cx="2546003" cy="83065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fontAlgn="auto"/>
              <a:r>
                <a:rPr lang="en-US" altLang="zh-CN" sz="4800" b="1" noProof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4800" b="1" noProof="1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定位</a:t>
              </a:r>
              <a:endParaRPr lang="zh-CN" altLang="en-US" sz="4800" b="1" noProof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3"/>
          <p:cNvGrpSpPr/>
          <p:nvPr/>
        </p:nvGrpSpPr>
        <p:grpSpPr bwMode="auto">
          <a:xfrm>
            <a:off x="374650" y="492125"/>
            <a:ext cx="3451225" cy="768350"/>
            <a:chOff x="374864" y="491489"/>
            <a:chExt cx="3450842" cy="768350"/>
          </a:xfrm>
        </p:grpSpPr>
        <p:sp>
          <p:nvSpPr>
            <p:cNvPr id="13314" name="文本框 4"/>
            <p:cNvSpPr txBox="1">
              <a:spLocks noChangeArrowheads="1"/>
            </p:cNvSpPr>
            <p:nvPr/>
          </p:nvSpPr>
          <p:spPr bwMode="auto">
            <a:xfrm>
              <a:off x="1082506" y="491489"/>
              <a:ext cx="2743200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viewport</a:t>
              </a:r>
              <a:endPara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316" name="文本框 8"/>
          <p:cNvSpPr txBox="1">
            <a:spLocks noChangeArrowheads="1"/>
          </p:cNvSpPr>
          <p:nvPr/>
        </p:nvSpPr>
        <p:spPr bwMode="auto">
          <a:xfrm>
            <a:off x="1439863" y="1754188"/>
            <a:ext cx="6270625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1.DPR = </a:t>
            </a:r>
            <a:r>
              <a:rPr lang="zh-CN" altLang="en-US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设备像素 </a:t>
            </a: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/ </a:t>
            </a:r>
            <a:r>
              <a:rPr lang="zh-CN" altLang="en-US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设备独立像素</a:t>
            </a:r>
            <a:endParaRPr lang="zh-CN" altLang="en-US" sz="2000">
              <a:solidFill>
                <a:srgbClr val="C00000"/>
              </a:solidFill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2.initial-scale = </a:t>
            </a:r>
            <a:r>
              <a:rPr lang="zh-CN" altLang="en-US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设备宽度 </a:t>
            </a: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/ </a:t>
            </a:r>
            <a:r>
              <a:rPr lang="zh-CN" altLang="en-US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网页显示宽度</a:t>
            </a:r>
            <a:endParaRPr lang="zh-CN" altLang="en-US" sz="2000">
              <a:solidFill>
                <a:srgbClr val="C00000"/>
              </a:solidFill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3.width = device-width</a:t>
            </a:r>
            <a:endParaRPr lang="en-US" altLang="zh-CN" sz="2000">
              <a:solidFill>
                <a:srgbClr val="C00000"/>
              </a:solidFill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    initial-scale = 1</a:t>
            </a:r>
            <a:endParaRPr lang="en-US" altLang="zh-CN" sz="2000">
              <a:solidFill>
                <a:srgbClr val="C00000"/>
              </a:solidFill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lnSpc>
                <a:spcPct val="140000"/>
              </a:lnSpc>
            </a:pPr>
            <a:endParaRPr lang="zh-CN" altLang="en-US" sz="2000">
              <a:solidFill>
                <a:srgbClr val="C00000"/>
              </a:solidFill>
              <a:latin typeface="黑体-简" panose="02000000000000000000" pitchFamily="2" charset="-128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latin typeface="黑体-简" panose="02000000000000000000" pitchFamily="2" charset="-128"/>
              </a:rPr>
              <a:t>DPR=window.devicePixelRatio</a:t>
            </a:r>
            <a:endParaRPr lang="en-US" altLang="zh-CN" sz="2000">
              <a:latin typeface="黑体-简" panose="02000000000000000000" pitchFamily="2" charset="-128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latin typeface="黑体-简" panose="02000000000000000000" pitchFamily="2" charset="-128"/>
              </a:rPr>
              <a:t>DeviceWidth=</a:t>
            </a:r>
            <a:endParaRPr lang="en-US" altLang="zh-CN" sz="2000">
              <a:latin typeface="黑体-简" panose="02000000000000000000" pitchFamily="2" charset="-128"/>
            </a:endParaRPr>
          </a:p>
          <a:p>
            <a:pPr>
              <a:lnSpc>
                <a:spcPct val="140000"/>
              </a:lnSpc>
            </a:pPr>
            <a:r>
              <a:rPr lang="en-US" altLang="zh-CN" sz="2000">
                <a:latin typeface="黑体-简" panose="02000000000000000000" pitchFamily="2" charset="-128"/>
              </a:rPr>
              <a:t>document.documentElement.clientWidth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7" name="组合 3"/>
          <p:cNvGrpSpPr/>
          <p:nvPr/>
        </p:nvGrpSpPr>
        <p:grpSpPr bwMode="auto">
          <a:xfrm>
            <a:off x="374650" y="492125"/>
            <a:ext cx="3451225" cy="768350"/>
            <a:chOff x="374864" y="491489"/>
            <a:chExt cx="3450842" cy="768350"/>
          </a:xfrm>
        </p:grpSpPr>
        <p:sp>
          <p:nvSpPr>
            <p:cNvPr id="14338" name="文本框 4"/>
            <p:cNvSpPr txBox="1">
              <a:spLocks noChangeArrowheads="1"/>
            </p:cNvSpPr>
            <p:nvPr/>
          </p:nvSpPr>
          <p:spPr bwMode="auto">
            <a:xfrm>
              <a:off x="1082506" y="491489"/>
              <a:ext cx="2743200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CSS数值</a:t>
              </a:r>
              <a:endPara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4340" name="文本框 8"/>
          <p:cNvSpPr txBox="1">
            <a:spLocks noChangeArrowheads="1"/>
          </p:cNvSpPr>
          <p:nvPr/>
        </p:nvSpPr>
        <p:spPr bwMode="auto">
          <a:xfrm>
            <a:off x="1439863" y="1754188"/>
            <a:ext cx="6270625" cy="209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1. em</a:t>
            </a:r>
            <a:r>
              <a:rPr lang="en-US" altLang="zh-CN" sz="2000">
                <a:latin typeface="黑体-简" panose="02000000000000000000" pitchFamily="2" charset="-128"/>
                <a:ea typeface="黑体-简" panose="02000000000000000000" pitchFamily="2" charset="-128"/>
              </a:rPr>
              <a:t>  </a:t>
            </a:r>
            <a:r>
              <a:rPr lang="zh-CN" altLang="en-US" sz="2000">
                <a:latin typeface="黑体-简" panose="02000000000000000000" pitchFamily="2" charset="-128"/>
                <a:ea typeface="黑体-简" panose="02000000000000000000" pitchFamily="2" charset="-128"/>
              </a:rPr>
              <a:t>父元素字体大小</a:t>
            </a:r>
            <a:r>
              <a:rPr lang="en-US" altLang="zh-CN" sz="2000">
                <a:latin typeface="黑体-简" panose="02000000000000000000" pitchFamily="2" charset="-128"/>
                <a:ea typeface="黑体-简" panose="02000000000000000000" pitchFamily="2" charset="-128"/>
              </a:rPr>
              <a:t>(</a:t>
            </a:r>
            <a:r>
              <a:rPr lang="zh-CN" altLang="en-US" sz="2000">
                <a:latin typeface="黑体-简" panose="02000000000000000000" pitchFamily="2" charset="-128"/>
                <a:ea typeface="黑体-简" panose="02000000000000000000" pitchFamily="2" charset="-128"/>
              </a:rPr>
              <a:t>内部框</a:t>
            </a:r>
            <a:r>
              <a:rPr lang="en-US" altLang="zh-CN" sz="2000">
                <a:latin typeface="黑体-简" panose="02000000000000000000" pitchFamily="2" charset="-128"/>
                <a:ea typeface="黑体-简" panose="02000000000000000000" pitchFamily="2" charset="-128"/>
              </a:rPr>
              <a:t>)</a:t>
            </a:r>
            <a:endParaRPr lang="en-US" altLang="zh-CN" sz="2000"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2. rem</a:t>
            </a:r>
            <a:r>
              <a:rPr lang="en-US" altLang="zh-CN" sz="2000">
                <a:latin typeface="黑体-简" panose="02000000000000000000" pitchFamily="2" charset="-128"/>
                <a:ea typeface="黑体-简" panose="02000000000000000000" pitchFamily="2" charset="-128"/>
              </a:rPr>
              <a:t>  </a:t>
            </a:r>
            <a:r>
              <a:rPr lang="zh-CN" altLang="en-US" sz="2000">
                <a:latin typeface="黑体-简" panose="02000000000000000000" pitchFamily="2" charset="-128"/>
                <a:ea typeface="黑体-简" panose="02000000000000000000" pitchFamily="2" charset="-128"/>
              </a:rPr>
              <a:t>根目录字体大小</a:t>
            </a:r>
            <a:r>
              <a:rPr lang="en-US" altLang="zh-CN" sz="2000">
                <a:latin typeface="黑体-简" panose="02000000000000000000" pitchFamily="2" charset="-128"/>
                <a:ea typeface="黑体-简" panose="02000000000000000000" pitchFamily="2" charset="-128"/>
              </a:rPr>
              <a:t>(</a:t>
            </a:r>
            <a:r>
              <a:rPr lang="zh-CN" altLang="en-US" sz="2000">
                <a:latin typeface="黑体-简" panose="02000000000000000000" pitchFamily="2" charset="-128"/>
                <a:ea typeface="黑体-简" panose="02000000000000000000" pitchFamily="2" charset="-128"/>
              </a:rPr>
              <a:t>模块框</a:t>
            </a:r>
            <a:r>
              <a:rPr lang="en-US" altLang="zh-CN" sz="2000">
                <a:latin typeface="黑体-简" panose="02000000000000000000" pitchFamily="2" charset="-128"/>
                <a:ea typeface="黑体-简" panose="02000000000000000000" pitchFamily="2" charset="-128"/>
              </a:rPr>
              <a:t>)</a:t>
            </a:r>
            <a:endParaRPr lang="en-US" altLang="zh-CN" sz="2000"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3. vw,vh</a:t>
            </a:r>
            <a:endParaRPr lang="en-US" altLang="zh-CN" sz="2000">
              <a:solidFill>
                <a:srgbClr val="C00000"/>
              </a:solidFill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lnSpc>
                <a:spcPct val="170000"/>
              </a:lnSpc>
            </a:pPr>
            <a:r>
              <a:rPr lang="en-US" altLang="zh-CN" sz="2000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</a:rPr>
              <a:t>4. calc( )</a:t>
            </a:r>
            <a:endParaRPr lang="en-US" altLang="zh-CN" sz="2000">
              <a:solidFill>
                <a:srgbClr val="C00000"/>
              </a:solidFill>
              <a:latin typeface="黑体-简" panose="02000000000000000000" pitchFamily="2" charset="-128"/>
              <a:ea typeface="黑体-简" panose="02000000000000000000" pitchFamily="2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组合 3"/>
          <p:cNvGrpSpPr/>
          <p:nvPr/>
        </p:nvGrpSpPr>
        <p:grpSpPr bwMode="auto">
          <a:xfrm>
            <a:off x="374650" y="492125"/>
            <a:ext cx="4275138" cy="768350"/>
            <a:chOff x="374864" y="491489"/>
            <a:chExt cx="4274820" cy="768350"/>
          </a:xfrm>
        </p:grpSpPr>
        <p:sp>
          <p:nvSpPr>
            <p:cNvPr id="15362" name="文本框 4"/>
            <p:cNvSpPr txBox="1">
              <a:spLocks noChangeArrowheads="1"/>
            </p:cNvSpPr>
            <p:nvPr/>
          </p:nvSpPr>
          <p:spPr bwMode="auto">
            <a:xfrm>
              <a:off x="1082254" y="491489"/>
              <a:ext cx="3567430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Margin塌陷</a:t>
              </a:r>
              <a:endPara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807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439863" y="1754188"/>
            <a:ext cx="6270625" cy="36623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000" noProof="1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1. </a:t>
            </a:r>
            <a:r>
              <a:rPr lang="zh-CN" altLang="en-US" sz="2000" noProof="1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垂直并列</a:t>
            </a:r>
            <a:r>
              <a:rPr lang="en-US" altLang="zh-CN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  </a:t>
            </a:r>
            <a:r>
              <a:rPr lang="zh-CN" altLang="en-US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最大外边距</a:t>
            </a:r>
            <a:r>
              <a:rPr lang="en-US" altLang="zh-CN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margin</a:t>
            </a:r>
            <a:endParaRPr lang="en-US" altLang="zh-CN" sz="2000" noProof="1"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spcBef>
                <a:spcPct val="20000"/>
              </a:spcBef>
            </a:pPr>
            <a:r>
              <a:rPr lang="en-US" altLang="zh-CN" sz="2000" noProof="1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2. </a:t>
            </a:r>
            <a:r>
              <a:rPr lang="zh-CN" altLang="en-US" sz="2000" noProof="1">
                <a:solidFill>
                  <a:srgbClr val="C00000"/>
                </a:solidFill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父级塌陷</a:t>
            </a:r>
            <a:r>
              <a:rPr lang="en-US" altLang="zh-CN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  </a:t>
            </a:r>
            <a:r>
              <a:rPr lang="zh-CN" altLang="en-US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父子共用</a:t>
            </a:r>
            <a:r>
              <a:rPr lang="en-US" altLang="zh-CN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margin</a:t>
            </a:r>
            <a:endParaRPr lang="en-US" altLang="zh-CN" sz="2000" noProof="1">
              <a:latin typeface="黑体-简" panose="02000000000000000000" pitchFamily="2" charset="-128"/>
              <a:ea typeface="黑体-简" panose="02000000000000000000" pitchFamily="2" charset="-128"/>
            </a:endParaRPr>
          </a:p>
          <a:p>
            <a:pPr>
              <a:spcBef>
                <a:spcPct val="20000"/>
              </a:spcBef>
            </a:pPr>
            <a:endParaRPr lang="zh-CN" altLang="en-US" sz="2000" noProof="1">
              <a:latin typeface="黑体-简" panose="02000000000000000000" pitchFamily="2" charset="-128"/>
              <a:ea typeface="黑体-简" panose="02000000000000000000" pitchFamily="2" charset="-128"/>
              <a:sym typeface="+mn-ea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zh-CN" altLang="en-US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设置</a:t>
            </a:r>
            <a:r>
              <a:rPr lang="en-US" altLang="zh-CN" sz="2000" noProof="1">
                <a:latin typeface="黑体-简" panose="02000000000000000000" pitchFamily="2" charset="-128"/>
                <a:ea typeface="黑体-简" panose="02000000000000000000" pitchFamily="2" charset="-128"/>
                <a:sym typeface="+mn-ea"/>
              </a:rPr>
              <a:t>border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（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transparent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）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,padding</a:t>
            </a:r>
            <a:endParaRPr lang="zh-CN" altLang="en-US" sz="2000" noProof="1">
              <a:latin typeface="黑体-简" panose="02000000000000000000" pitchFamily="2" charset="-128"/>
              <a:sym typeface="+mn-ea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overflow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：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hidden</a:t>
            </a:r>
            <a:endParaRPr lang="en-US" altLang="zh-CN" sz="2000" noProof="1">
              <a:latin typeface="黑体-简" panose="02000000000000000000" pitchFamily="2" charset="-128"/>
              <a:sym typeface="+mn-ea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position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：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fixed</a:t>
            </a:r>
            <a:endParaRPr lang="en-US" altLang="zh-CN" sz="2000" noProof="1">
              <a:latin typeface="黑体-简" panose="02000000000000000000" pitchFamily="2" charset="-128"/>
              <a:sym typeface="+mn-ea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display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：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table</a:t>
            </a:r>
            <a:endParaRPr lang="en-US" altLang="zh-CN" sz="2000" noProof="1">
              <a:latin typeface="黑体-简" panose="02000000000000000000" pitchFamily="2" charset="-128"/>
              <a:sym typeface="+mn-ea"/>
            </a:endParaRPr>
          </a:p>
          <a:p>
            <a:pPr marL="457200" indent="-457200">
              <a:spcBef>
                <a:spcPct val="20000"/>
              </a:spcBef>
              <a:buFont typeface="Wingdings" panose="05000000000000000000" charset="0"/>
              <a:buChar char="Ø"/>
            </a:pP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.son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：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before  {	content:“”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；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overflow</a:t>
            </a:r>
            <a:r>
              <a:rPr lang="zh-CN" altLang="en-US" sz="2000" noProof="1">
                <a:latin typeface="黑体-简" panose="02000000000000000000" pitchFamily="2" charset="-128"/>
                <a:sym typeface="+mn-ea"/>
              </a:rPr>
              <a:t>：</a:t>
            </a: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hidden</a:t>
            </a:r>
            <a:endParaRPr lang="en-US" altLang="zh-CN" sz="2000" noProof="1">
              <a:latin typeface="黑体-简" panose="02000000000000000000" pitchFamily="2" charset="-128"/>
              <a:sym typeface="+mn-ea"/>
            </a:endParaRPr>
          </a:p>
          <a:p>
            <a:pPr>
              <a:spcBef>
                <a:spcPct val="20000"/>
              </a:spcBef>
              <a:buFont typeface="Wingdings" panose="05000000000000000000" charset="0"/>
              <a:buNone/>
            </a:pPr>
            <a:r>
              <a:rPr lang="en-US" altLang="zh-CN" sz="2000" noProof="1">
                <a:latin typeface="黑体-简" panose="02000000000000000000" pitchFamily="2" charset="-128"/>
                <a:sym typeface="+mn-ea"/>
              </a:rPr>
              <a:t>		}</a:t>
            </a:r>
            <a:endParaRPr lang="en-US" altLang="zh-CN" sz="2000" noProof="1">
              <a:solidFill>
                <a:srgbClr val="C00000"/>
              </a:solidFill>
              <a:latin typeface="黑体-简" panose="02000000000000000000" pitchFamily="2" charset="-128"/>
              <a:ea typeface="黑体-简" panose="02000000000000000000" pitchFamily="2" charset="-128"/>
              <a:cs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3"/>
          <p:cNvGrpSpPr/>
          <p:nvPr/>
        </p:nvGrpSpPr>
        <p:grpSpPr bwMode="auto">
          <a:xfrm>
            <a:off x="374650" y="492125"/>
            <a:ext cx="6871970" cy="768350"/>
            <a:chOff x="374864" y="491489"/>
            <a:chExt cx="6871207" cy="768350"/>
          </a:xfrm>
        </p:grpSpPr>
        <p:sp>
          <p:nvSpPr>
            <p:cNvPr id="12290" name="文本框 4"/>
            <p:cNvSpPr txBox="1">
              <a:spLocks noChangeArrowheads="1"/>
            </p:cNvSpPr>
            <p:nvPr/>
          </p:nvSpPr>
          <p:spPr bwMode="auto">
            <a:xfrm>
              <a:off x="1082810" y="491489"/>
              <a:ext cx="6163261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布局</a:t>
              </a:r>
              <a:endPara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11275" y="1580515"/>
            <a:ext cx="67843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 sz="2000">
                <a:solidFill>
                  <a:schemeClr val="accent6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大小</a:t>
            </a:r>
            <a:r>
              <a:rPr lang="en-US" altLang="zh-CN" sz="2000">
                <a:solidFill>
                  <a:schemeClr val="accent6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/</a:t>
            </a:r>
            <a:r>
              <a:rPr lang="zh-CN" altLang="en-US" sz="2000">
                <a:solidFill>
                  <a:schemeClr val="accent6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边距：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padding/width,  margin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000">
                <a:solidFill>
                  <a:schemeClr val="accent6"/>
                </a:solidFill>
                <a:latin typeface="方正兰亭圆简体_中粗" panose="02000000000000000000" charset="-122"/>
                <a:ea typeface="方正兰亭圆简体_中粗" panose="02000000000000000000" charset="-122"/>
                <a:cs typeface="Verdana" panose="020B0604030504040204" charset="0"/>
              </a:rPr>
              <a:t>居中：</a:t>
            </a:r>
            <a:endParaRPr lang="zh-CN" altLang="en-US" sz="2000">
              <a:solidFill>
                <a:schemeClr val="accent6"/>
              </a:solidFill>
              <a:latin typeface="方正兰亭圆简体_中粗" panose="02000000000000000000" charset="-122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text-aligin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line-height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margin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position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lvl="1" indent="0">
              <a:lnSpc>
                <a:spcPct val="18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justify/align-content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align-items-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self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flex-flow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flex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order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3"/>
          <p:cNvGrpSpPr/>
          <p:nvPr/>
        </p:nvGrpSpPr>
        <p:grpSpPr bwMode="auto">
          <a:xfrm>
            <a:off x="374650" y="492125"/>
            <a:ext cx="6871970" cy="768350"/>
            <a:chOff x="374864" y="491489"/>
            <a:chExt cx="6871207" cy="768350"/>
          </a:xfrm>
        </p:grpSpPr>
        <p:sp>
          <p:nvSpPr>
            <p:cNvPr id="12290" name="文本框 4"/>
            <p:cNvSpPr txBox="1">
              <a:spLocks noChangeArrowheads="1"/>
            </p:cNvSpPr>
            <p:nvPr/>
          </p:nvSpPr>
          <p:spPr bwMode="auto">
            <a:xfrm>
              <a:off x="1082810" y="491489"/>
              <a:ext cx="6163261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样式</a:t>
              </a:r>
              <a:endPara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311275" y="1580515"/>
            <a:ext cx="67843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zh-CN" altLang="en-US" sz="2000">
                <a:solidFill>
                  <a:schemeClr val="accent6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大小</a:t>
            </a:r>
            <a:r>
              <a:rPr lang="en-US" altLang="zh-CN" sz="2000">
                <a:solidFill>
                  <a:schemeClr val="accent6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/</a:t>
            </a:r>
            <a:r>
              <a:rPr lang="zh-CN" altLang="en-US" sz="2000">
                <a:solidFill>
                  <a:schemeClr val="accent6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边距：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padding/width,  margin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>
              <a:lnSpc>
                <a:spcPct val="180000"/>
              </a:lnSpc>
            </a:pPr>
            <a:r>
              <a:rPr lang="zh-CN" altLang="en-US" sz="2000">
                <a:solidFill>
                  <a:schemeClr val="accent6"/>
                </a:solidFill>
                <a:latin typeface="方正兰亭圆简体_中粗" panose="02000000000000000000" charset="-122"/>
                <a:ea typeface="方正兰亭圆简体_中粗" panose="02000000000000000000" charset="-122"/>
                <a:cs typeface="Verdana" panose="020B0604030504040204" charset="0"/>
              </a:rPr>
              <a:t>居中：</a:t>
            </a:r>
            <a:endParaRPr lang="zh-CN" altLang="en-US" sz="2000">
              <a:solidFill>
                <a:schemeClr val="accent6"/>
              </a:solidFill>
              <a:latin typeface="方正兰亭圆简体_中粗" panose="02000000000000000000" charset="-122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text-aligin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line-height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margin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position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lvl="1" indent="0">
              <a:lnSpc>
                <a:spcPct val="180000"/>
              </a:lnSpc>
              <a:buFont typeface="Arial" panose="020B0604020202020204" pitchFamily="34" charset="0"/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justify/align-content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align-items-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self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  <a:p>
            <a:pPr marL="742950" lvl="1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flex-flow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flex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，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方正兰亭圆简体_中粗" panose="02000000000000000000" charset="-122"/>
                <a:cs typeface="Verdana" panose="020B0604030504040204" charset="0"/>
              </a:rPr>
              <a:t>order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方正兰亭圆简体_中粗" panose="02000000000000000000" charset="-122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3"/>
          <p:cNvGrpSpPr/>
          <p:nvPr/>
        </p:nvGrpSpPr>
        <p:grpSpPr bwMode="auto">
          <a:xfrm>
            <a:off x="374650" y="492125"/>
            <a:ext cx="6871970" cy="768350"/>
            <a:chOff x="374864" y="491489"/>
            <a:chExt cx="6871207" cy="768350"/>
          </a:xfrm>
        </p:grpSpPr>
        <p:sp>
          <p:nvSpPr>
            <p:cNvPr id="12290" name="文本框 4"/>
            <p:cNvSpPr txBox="1">
              <a:spLocks noChangeArrowheads="1"/>
            </p:cNvSpPr>
            <p:nvPr/>
          </p:nvSpPr>
          <p:spPr bwMode="auto">
            <a:xfrm>
              <a:off x="1082810" y="491489"/>
              <a:ext cx="6163261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BFC</a:t>
              </a:r>
              <a:endPara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29285" y="1790700"/>
            <a:ext cx="60223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FF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定位元素</a:t>
            </a:r>
            <a:r>
              <a:rPr lang="en-US" altLang="zh-CN" sz="2400">
                <a:solidFill>
                  <a:srgbClr val="FF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/</a:t>
            </a:r>
            <a:r>
              <a:rPr lang="zh-CN" altLang="en-US" sz="2400">
                <a:solidFill>
                  <a:srgbClr val="FF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浮动元素</a:t>
            </a:r>
            <a:r>
              <a:rPr lang="en-US" altLang="zh-CN" sz="2400">
                <a:solidFill>
                  <a:srgbClr val="FF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/inline-Block</a:t>
            </a:r>
            <a:r>
              <a:rPr lang="zh-CN" altLang="en-US" sz="2400">
                <a:solidFill>
                  <a:srgbClr val="FF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元素</a:t>
            </a:r>
            <a:endParaRPr lang="en-US" altLang="zh-CN" sz="2400">
              <a:solidFill>
                <a:srgbClr val="FF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FF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overflow</a:t>
            </a:r>
            <a:endParaRPr lang="en-US" altLang="zh-CN" sz="2400">
              <a:solidFill>
                <a:srgbClr val="FF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52500" y="4267200"/>
            <a:ext cx="54616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不会与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float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元素重叠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marL="0" indent="0" algn="ctr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2.float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参与计算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3"/>
          <p:cNvGrpSpPr/>
          <p:nvPr/>
        </p:nvGrpSpPr>
        <p:grpSpPr bwMode="auto">
          <a:xfrm>
            <a:off x="374650" y="492125"/>
            <a:ext cx="3451225" cy="769441"/>
            <a:chOff x="374864" y="491489"/>
            <a:chExt cx="3450842" cy="769441"/>
          </a:xfrm>
        </p:grpSpPr>
        <p:sp>
          <p:nvSpPr>
            <p:cNvPr id="12290" name="文本框 4"/>
            <p:cNvSpPr txBox="1">
              <a:spLocks noChangeArrowheads="1"/>
            </p:cNvSpPr>
            <p:nvPr/>
          </p:nvSpPr>
          <p:spPr bwMode="auto">
            <a:xfrm>
              <a:off x="1082506" y="491489"/>
              <a:ext cx="27432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</a:t>
              </a:r>
              <a:r>
                <a:rPr lang="zh-CN" altLang="en-US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容器</a:t>
              </a:r>
              <a:endPara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2292" name="文本框 1"/>
          <p:cNvSpPr txBox="1">
            <a:spLocks noChangeArrowheads="1"/>
          </p:cNvSpPr>
          <p:nvPr/>
        </p:nvSpPr>
        <p:spPr bwMode="auto">
          <a:xfrm>
            <a:off x="584200" y="1569756"/>
            <a:ext cx="3108911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flex-flow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2293" name="文本框 8"/>
          <p:cNvSpPr txBox="1">
            <a:spLocks noChangeArrowheads="1"/>
          </p:cNvSpPr>
          <p:nvPr/>
        </p:nvSpPr>
        <p:spPr bwMode="auto">
          <a:xfrm>
            <a:off x="3660775" y="1537837"/>
            <a:ext cx="5043558" cy="6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flex-direction   flex-wrap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84200" y="2479644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justify-content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660775" y="2444719"/>
            <a:ext cx="4991100" cy="126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flex-start-end , center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space-between , space-around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84200" y="4479649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align-items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660775" y="4444724"/>
            <a:ext cx="4991100" cy="126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flex-start-end , center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stretch , baseline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（只针对单行）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584200" y="3737948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align-content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60775" y="3703023"/>
            <a:ext cx="4991100" cy="6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stretch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（多行，单行无效）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2125" y="2562731"/>
            <a:ext cx="8067675" cy="327877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92125" y="1690650"/>
            <a:ext cx="8067675" cy="59711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3"/>
          <p:cNvGrpSpPr/>
          <p:nvPr/>
        </p:nvGrpSpPr>
        <p:grpSpPr bwMode="auto">
          <a:xfrm>
            <a:off x="374650" y="492125"/>
            <a:ext cx="3451225" cy="769441"/>
            <a:chOff x="374864" y="491489"/>
            <a:chExt cx="3450842" cy="769441"/>
          </a:xfrm>
        </p:grpSpPr>
        <p:sp>
          <p:nvSpPr>
            <p:cNvPr id="12290" name="文本框 4"/>
            <p:cNvSpPr txBox="1">
              <a:spLocks noChangeArrowheads="1"/>
            </p:cNvSpPr>
            <p:nvPr/>
          </p:nvSpPr>
          <p:spPr bwMode="auto">
            <a:xfrm>
              <a:off x="1082506" y="491489"/>
              <a:ext cx="27432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Flex</a:t>
              </a:r>
              <a:r>
                <a:rPr lang="zh-CN" altLang="en-US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</a:t>
              </a:r>
              <a:endPara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2292" name="文本框 1"/>
          <p:cNvSpPr txBox="1">
            <a:spLocks noChangeArrowheads="1"/>
          </p:cNvSpPr>
          <p:nvPr/>
        </p:nvSpPr>
        <p:spPr bwMode="auto">
          <a:xfrm>
            <a:off x="584200" y="5368450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order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2293" name="文本框 8"/>
          <p:cNvSpPr txBox="1">
            <a:spLocks noChangeArrowheads="1"/>
          </p:cNvSpPr>
          <p:nvPr/>
        </p:nvSpPr>
        <p:spPr bwMode="auto">
          <a:xfrm>
            <a:off x="3660775" y="5333525"/>
            <a:ext cx="4991100" cy="6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排列顺序，越小，排列越靠前，默认为</a:t>
            </a: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0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584200" y="2005358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flex-grow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3660775" y="1970433"/>
            <a:ext cx="4991100" cy="6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放大比例，默认为</a:t>
            </a: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0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584200" y="3287687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flex-basis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3660775" y="3252762"/>
            <a:ext cx="4991100" cy="1266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项目占据的主轴空间，计算主轴是否有多余空间。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584200" y="2667324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flex-shrink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3660775" y="2632399"/>
            <a:ext cx="4991100" cy="6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缩小比例，默认为</a:t>
            </a: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1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，为</a:t>
            </a: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不缩小。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8" name="文本框 1"/>
          <p:cNvSpPr txBox="1">
            <a:spLocks noChangeArrowheads="1"/>
          </p:cNvSpPr>
          <p:nvPr/>
        </p:nvSpPr>
        <p:spPr bwMode="auto">
          <a:xfrm>
            <a:off x="584200" y="1428867"/>
            <a:ext cx="3076575" cy="73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flex</a:t>
            </a:r>
            <a:endParaRPr lang="zh-CN" altLang="en-US" sz="2800" b="1">
              <a:latin typeface="+mn-lt"/>
              <a:ea typeface="+mn-ea"/>
            </a:endParaRPr>
          </a:p>
        </p:txBody>
      </p:sp>
      <p:sp>
        <p:nvSpPr>
          <p:cNvPr id="19" name="文本框 18"/>
          <p:cNvSpPr txBox="1">
            <a:spLocks noChangeArrowheads="1"/>
          </p:cNvSpPr>
          <p:nvPr/>
        </p:nvSpPr>
        <p:spPr bwMode="auto">
          <a:xfrm>
            <a:off x="3660775" y="1396517"/>
            <a:ext cx="4991100" cy="682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flex-grow  flex-shrink  flex-basis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0" name="文本框 1"/>
          <p:cNvSpPr txBox="1">
            <a:spLocks noChangeArrowheads="1"/>
          </p:cNvSpPr>
          <p:nvPr/>
        </p:nvSpPr>
        <p:spPr bwMode="auto">
          <a:xfrm>
            <a:off x="584200" y="4830378"/>
            <a:ext cx="3076575" cy="6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latin typeface="+mn-lt"/>
                <a:ea typeface="+mn-ea"/>
              </a:rPr>
              <a:t>align-self</a:t>
            </a:r>
            <a:endParaRPr lang="en-US" altLang="zh-CN" sz="2800" b="1">
              <a:latin typeface="+mn-lt"/>
              <a:ea typeface="+mn-ea"/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3660775" y="4798028"/>
            <a:ext cx="4991100" cy="62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可覆盖</a:t>
            </a:r>
            <a:r>
              <a:rPr lang="en-US" altLang="zh-CN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align-items</a:t>
            </a:r>
            <a:r>
              <a:rPr lang="zh-CN" altLang="en-US" sz="2000">
                <a:solidFill>
                  <a:srgbClr val="C00000"/>
                </a:solidFill>
                <a:latin typeface="+mn-ea"/>
                <a:ea typeface="+mn-ea"/>
                <a:cs typeface="Courier New" panose="02070309020205020404" pitchFamily="49" charset="0"/>
              </a:rPr>
              <a:t>属性</a:t>
            </a:r>
            <a:endParaRPr lang="en-US" altLang="zh-CN" sz="2000">
              <a:solidFill>
                <a:srgbClr val="C00000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2125" y="1591442"/>
            <a:ext cx="8067675" cy="304821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92125" y="4918229"/>
            <a:ext cx="8067675" cy="113640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3"/>
          <p:cNvGrpSpPr/>
          <p:nvPr/>
        </p:nvGrpSpPr>
        <p:grpSpPr bwMode="auto">
          <a:xfrm>
            <a:off x="374650" y="492125"/>
            <a:ext cx="3451225" cy="768350"/>
            <a:chOff x="374864" y="491489"/>
            <a:chExt cx="3450842" cy="768350"/>
          </a:xfrm>
        </p:grpSpPr>
        <p:sp>
          <p:nvSpPr>
            <p:cNvPr id="12290" name="文本框 4"/>
            <p:cNvSpPr txBox="1">
              <a:spLocks noChangeArrowheads="1"/>
            </p:cNvSpPr>
            <p:nvPr/>
          </p:nvSpPr>
          <p:spPr bwMode="auto">
            <a:xfrm>
              <a:off x="1082506" y="491489"/>
              <a:ext cx="2743200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CSS定位</a:t>
              </a:r>
              <a:endPara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2292" name="文本框 1"/>
          <p:cNvSpPr txBox="1">
            <a:spLocks noChangeArrowheads="1"/>
          </p:cNvSpPr>
          <p:nvPr/>
        </p:nvSpPr>
        <p:spPr bwMode="auto">
          <a:xfrm>
            <a:off x="1022350" y="1752600"/>
            <a:ext cx="30765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latin typeface="创艺简粗黑" pitchFamily="2" charset="-122"/>
              </a:rPr>
              <a:t>relative：</a:t>
            </a:r>
            <a:endParaRPr lang="zh-CN" altLang="zh-CN" sz="2800">
              <a:latin typeface="创艺简粗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创艺简粗黑" pitchFamily="2" charset="-122"/>
              </a:rPr>
              <a:t>absolute：</a:t>
            </a:r>
            <a:endParaRPr lang="zh-CN" altLang="en-US" sz="2800">
              <a:latin typeface="创艺简粗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2800">
                <a:latin typeface="创艺简粗黑" pitchFamily="2" charset="-122"/>
              </a:rPr>
              <a:t>float</a:t>
            </a:r>
            <a:r>
              <a:rPr lang="zh-CN" altLang="en-US" sz="2800">
                <a:latin typeface="创艺简粗黑" pitchFamily="2" charset="-122"/>
              </a:rPr>
              <a:t>：</a:t>
            </a:r>
            <a:endParaRPr lang="zh-CN" altLang="en-US" sz="2800">
              <a:latin typeface="创艺简粗黑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>
                <a:latin typeface="创艺简粗黑" pitchFamily="2" charset="-122"/>
              </a:rPr>
              <a:t>clear</a:t>
            </a:r>
            <a:r>
              <a:rPr lang="zh-CN" altLang="en-US" sz="2800">
                <a:latin typeface="创艺简粗黑" pitchFamily="2" charset="-122"/>
              </a:rPr>
              <a:t>：</a:t>
            </a:r>
            <a:endParaRPr lang="zh-CN" altLang="en-US" sz="2800">
              <a:latin typeface="创艺简粗黑" pitchFamily="2" charset="-122"/>
              <a:ea typeface="创艺简粗黑" pitchFamily="2" charset="-122"/>
            </a:endParaRPr>
          </a:p>
        </p:txBody>
      </p:sp>
      <p:sp>
        <p:nvSpPr>
          <p:cNvPr id="12293" name="文本框 8"/>
          <p:cNvSpPr txBox="1">
            <a:spLocks noChangeArrowheads="1"/>
          </p:cNvSpPr>
          <p:nvPr/>
        </p:nvSpPr>
        <p:spPr bwMode="auto">
          <a:xfrm>
            <a:off x="3568700" y="1717675"/>
            <a:ext cx="49911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普通流，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保持原位置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相对父级Position定位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创建浮动流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4" name="文本框 6"/>
          <p:cNvSpPr txBox="1">
            <a:spLocks noChangeArrowheads="1"/>
          </p:cNvSpPr>
          <p:nvPr/>
        </p:nvSpPr>
        <p:spPr bwMode="auto">
          <a:xfrm>
            <a:off x="3568700" y="3887788"/>
            <a:ext cx="4991100" cy="212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content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“”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height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line-height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zh-CN" altLang="en-US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display:block;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visibility:hidden;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clear:both;</a:t>
            </a:r>
            <a:endParaRPr lang="en-US" altLang="zh-CN" sz="200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组合 3"/>
          <p:cNvGrpSpPr/>
          <p:nvPr/>
        </p:nvGrpSpPr>
        <p:grpSpPr bwMode="auto">
          <a:xfrm>
            <a:off x="374650" y="492125"/>
            <a:ext cx="3451225" cy="768350"/>
            <a:chOff x="374864" y="491489"/>
            <a:chExt cx="3450842" cy="768350"/>
          </a:xfrm>
        </p:grpSpPr>
        <p:sp>
          <p:nvSpPr>
            <p:cNvPr id="11266" name="文本框 4"/>
            <p:cNvSpPr txBox="1">
              <a:spLocks noChangeArrowheads="1"/>
            </p:cNvSpPr>
            <p:nvPr/>
          </p:nvSpPr>
          <p:spPr bwMode="auto">
            <a:xfrm>
              <a:off x="1082506" y="491489"/>
              <a:ext cx="2743200" cy="768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CSS</a:t>
              </a:r>
              <a:r>
                <a:rPr lang="zh-CN" altLang="en-US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居中</a:t>
              </a:r>
              <a:endParaRPr lang="zh-CN" altLang="en-US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1268" name="文本框 1"/>
          <p:cNvSpPr txBox="1">
            <a:spLocks noChangeArrowheads="1"/>
          </p:cNvSpPr>
          <p:nvPr/>
        </p:nvSpPr>
        <p:spPr bwMode="auto">
          <a:xfrm>
            <a:off x="666750" y="1752600"/>
            <a:ext cx="30765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latin typeface="创艺简粗黑" pitchFamily="2" charset="-122"/>
              </a:rPr>
              <a:t>行内居中：</a:t>
            </a:r>
            <a:endParaRPr lang="zh-CN" altLang="zh-CN" sz="2800">
              <a:latin typeface="创艺简粗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创艺简粗黑" pitchFamily="2" charset="-122"/>
              </a:rPr>
              <a:t>块级居中：</a:t>
            </a:r>
            <a:endParaRPr lang="zh-CN" altLang="en-US" sz="2800">
              <a:latin typeface="创艺简粗黑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>
                <a:latin typeface="创艺简粗黑" pitchFamily="2" charset="-122"/>
              </a:rPr>
              <a:t>绝对居中：</a:t>
            </a:r>
            <a:endParaRPr lang="zh-CN" altLang="en-US" sz="2800">
              <a:latin typeface="创艺简粗黑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2800">
              <a:latin typeface="创艺简粗黑" pitchFamily="2" charset="-122"/>
            </a:endParaRPr>
          </a:p>
        </p:txBody>
      </p:sp>
      <p:sp>
        <p:nvSpPr>
          <p:cNvPr id="11269" name="文本框 8"/>
          <p:cNvSpPr txBox="1">
            <a:spLocks noChangeArrowheads="1"/>
          </p:cNvSpPr>
          <p:nvPr/>
        </p:nvSpPr>
        <p:spPr bwMode="auto">
          <a:xfrm>
            <a:off x="2627313" y="1717675"/>
            <a:ext cx="615315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210000"/>
              </a:lnSpc>
            </a:pPr>
            <a:r>
              <a:rPr lang="en-US" altLang="zh-CN" sz="2000" err="1">
                <a:solidFill>
                  <a:srgbClr val="C00000"/>
                </a:solidFill>
                <a:ea typeface="黑体" panose="02010609060101010101" pitchFamily="49" charset="-122"/>
              </a:rPr>
              <a:t>text-align:center</a:t>
            </a: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 ; absolute(&lt;)</a:t>
            </a:r>
            <a:endParaRPr lang="en-US" altLang="zh-CN" sz="200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line-height = height ; margin:0 auto</a:t>
            </a:r>
            <a:endParaRPr lang="en-US" altLang="zh-CN" sz="200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>
              <a:lnSpc>
                <a:spcPct val="210000"/>
              </a:lnSpc>
            </a:pP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position &gt; </a:t>
            </a:r>
            <a:r>
              <a:rPr lang="en-US" altLang="zh-CN" sz="2000" err="1">
                <a:solidFill>
                  <a:srgbClr val="C00000"/>
                </a:solidFill>
                <a:ea typeface="黑体" panose="02010609060101010101" pitchFamily="49" charset="-122"/>
              </a:rPr>
              <a:t>left,top</a:t>
            </a:r>
            <a:r>
              <a:rPr lang="en-US" altLang="zh-CN" sz="2000">
                <a:solidFill>
                  <a:srgbClr val="C00000"/>
                </a:solidFill>
                <a:ea typeface="黑体" panose="02010609060101010101" pitchFamily="49" charset="-122"/>
              </a:rPr>
              <a:t> &gt; margin(-50%)---translate</a:t>
            </a:r>
            <a:endParaRPr lang="en-US" altLang="zh-CN" sz="200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>
              <a:lnSpc>
                <a:spcPct val="210000"/>
              </a:lnSpc>
            </a:pPr>
            <a:endParaRPr lang="en-US" altLang="zh-CN" sz="2000">
              <a:solidFill>
                <a:srgbClr val="C00000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3" name="组合 3"/>
          <p:cNvGrpSpPr/>
          <p:nvPr/>
        </p:nvGrpSpPr>
        <p:grpSpPr bwMode="auto">
          <a:xfrm>
            <a:off x="374650" y="492125"/>
            <a:ext cx="3451225" cy="769441"/>
            <a:chOff x="374864" y="491489"/>
            <a:chExt cx="3450842" cy="769441"/>
          </a:xfrm>
        </p:grpSpPr>
        <p:sp>
          <p:nvSpPr>
            <p:cNvPr id="13314" name="文本框 4"/>
            <p:cNvSpPr txBox="1">
              <a:spLocks noChangeArrowheads="1"/>
            </p:cNvSpPr>
            <p:nvPr/>
          </p:nvSpPr>
          <p:spPr bwMode="auto">
            <a:xfrm>
              <a:off x="1082506" y="491489"/>
              <a:ext cx="2743200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4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媒体查询</a:t>
              </a:r>
              <a:endParaRPr lang="en-US" altLang="zh-CN" sz="4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8327"/>
              <a:ext cx="577786" cy="576262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/>
              <a:endParaRPr lang="zh-CN" altLang="en-US" noProof="1"/>
            </a:p>
          </p:txBody>
        </p:sp>
      </p:grpSp>
      <p:sp>
        <p:nvSpPr>
          <p:cNvPr id="13316" name="文本框 8"/>
          <p:cNvSpPr txBox="1">
            <a:spLocks noChangeArrowheads="1"/>
          </p:cNvSpPr>
          <p:nvPr/>
        </p:nvSpPr>
        <p:spPr bwMode="auto">
          <a:xfrm>
            <a:off x="808383" y="1449392"/>
            <a:ext cx="7248939" cy="1595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2400">
                <a:solidFill>
                  <a:srgbClr val="0070C0"/>
                </a:solidFill>
                <a:latin typeface="+mn-lt"/>
                <a:ea typeface="+mn-ea"/>
              </a:rPr>
              <a:t>only  not  screen  and  (max-width:100px) , ...</a:t>
            </a:r>
            <a:endParaRPr lang="en-US" altLang="zh-CN" sz="2400">
              <a:solidFill>
                <a:srgbClr val="0070C0"/>
              </a:solidFill>
              <a:latin typeface="+mn-lt"/>
              <a:ea typeface="+mn-ea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400">
                <a:solidFill>
                  <a:srgbClr val="C00000"/>
                </a:solidFill>
                <a:latin typeface="+mn-lt"/>
                <a:ea typeface="黑体-简" panose="02000000000000000000" pitchFamily="2" charset="-128"/>
              </a:rPr>
              <a:t>&lt;style  meida=“”&gt;  ,  &lt;link  media=“”&gt;</a:t>
            </a:r>
            <a:endParaRPr lang="en-US" altLang="zh-CN" sz="2400">
              <a:solidFill>
                <a:srgbClr val="C00000"/>
              </a:solidFill>
              <a:latin typeface="+mn-lt"/>
              <a:ea typeface="黑体-简" panose="02000000000000000000" pitchFamily="2" charset="-128"/>
            </a:endParaRPr>
          </a:p>
          <a:p>
            <a:pPr marL="457200" indent="-457200">
              <a:lnSpc>
                <a:spcPct val="140000"/>
              </a:lnSpc>
              <a:buAutoNum type="arabicPeriod"/>
            </a:pPr>
            <a:r>
              <a:rPr lang="en-US" altLang="zh-CN" sz="2400">
                <a:solidFill>
                  <a:srgbClr val="C00000"/>
                </a:solidFill>
                <a:latin typeface="+mn-lt"/>
                <a:ea typeface="黑体" panose="02010609060101010101" pitchFamily="49" charset="-122"/>
              </a:rPr>
              <a:t>@meida ···  ,  @import  url() ···</a:t>
            </a:r>
            <a:endParaRPr lang="en-US" altLang="zh-CN" sz="2400">
              <a:solidFill>
                <a:srgbClr val="C00000"/>
              </a:solidFill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1489</Words>
  <Application>WPS 演示</Application>
  <PresentationFormat>全屏显示(4:3)</PresentationFormat>
  <Paragraphs>144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Calibri Light</vt:lpstr>
      <vt:lpstr>微软雅黑</vt:lpstr>
      <vt:lpstr>Verdana</vt:lpstr>
      <vt:lpstr>Courier New</vt:lpstr>
      <vt:lpstr>创艺简粗黑</vt:lpstr>
      <vt:lpstr>黑体</vt:lpstr>
      <vt:lpstr>黑体-简</vt:lpstr>
      <vt:lpstr>Wingdings</vt:lpstr>
      <vt:lpstr>Arial Unicode MS</vt:lpstr>
      <vt:lpstr>方正正黑简体</vt:lpstr>
      <vt:lpstr>等线 Light</vt:lpstr>
      <vt:lpstr>方正黑体简体</vt:lpstr>
      <vt:lpstr>方正隶二简体</vt:lpstr>
      <vt:lpstr>方正兰亭圆简体_中粗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shgzb</dc:creator>
  <cp:lastModifiedBy>mayn</cp:lastModifiedBy>
  <cp:revision>230</cp:revision>
  <dcterms:created xsi:type="dcterms:W3CDTF">2017-02-13T08:34:00Z</dcterms:created>
  <dcterms:modified xsi:type="dcterms:W3CDTF">2021-03-18T05:27:37Z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BC9BD16C05E64AE8BEBE415188847FAF</vt:lpwstr>
  </property>
</Properties>
</file>