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9" r:id="rId3"/>
    <p:sldId id="355" r:id="rId4"/>
    <p:sldId id="259" r:id="rId5"/>
    <p:sldId id="371" r:id="rId6"/>
    <p:sldId id="339" r:id="rId7"/>
    <p:sldId id="324" r:id="rId8"/>
    <p:sldId id="372" r:id="rId9"/>
    <p:sldId id="325" r:id="rId10"/>
    <p:sldId id="326" r:id="rId11"/>
    <p:sldId id="312" r:id="rId12"/>
    <p:sldId id="283" r:id="rId13"/>
    <p:sldId id="285" r:id="rId14"/>
    <p:sldId id="287" r:id="rId15"/>
    <p:sldId id="288" r:id="rId16"/>
    <p:sldId id="292" r:id="rId17"/>
    <p:sldId id="306" r:id="rId18"/>
    <p:sldId id="295" r:id="rId19"/>
    <p:sldId id="296" r:id="rId20"/>
    <p:sldId id="301" r:id="rId21"/>
    <p:sldId id="303" r:id="rId22"/>
    <p:sldId id="291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2E"/>
    <a:srgbClr val="44546A"/>
    <a:srgbClr val="720008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232" y="1240171"/>
            <a:ext cx="1549514" cy="169091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248220" y="3444094"/>
            <a:ext cx="6647543" cy="1213885"/>
            <a:chOff x="1248220" y="4155296"/>
            <a:chExt cx="6647543" cy="1213885"/>
          </a:xfrm>
        </p:grpSpPr>
        <p:cxnSp>
          <p:nvCxnSpPr>
            <p:cNvPr id="9" name="直接连接符 8"/>
            <p:cNvCxnSpPr/>
            <p:nvPr/>
          </p:nvCxnSpPr>
          <p:spPr>
            <a:xfrm>
              <a:off x="1248220" y="4397828"/>
              <a:ext cx="6647543" cy="0"/>
            </a:xfrm>
            <a:prstGeom prst="line">
              <a:avLst/>
            </a:prstGeom>
            <a:ln w="57150">
              <a:solidFill>
                <a:srgbClr val="4454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3701134" y="4155296"/>
              <a:ext cx="1741714" cy="5835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rgbClr val="4454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2020</a:t>
              </a:r>
              <a:endParaRPr lang="zh-CN" altLang="en-US" sz="3200" b="1" dirty="0">
                <a:solidFill>
                  <a:srgbClr val="4454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851901" y="4539236"/>
              <a:ext cx="1440180" cy="8299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4800" b="1" cap="none" spc="0" dirty="0" smtClean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endParaRPr lang="en-US" altLang="zh-CN" sz="4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2985" y="1752600"/>
            <a:ext cx="728662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</a:rPr>
              <a:t>本地</a:t>
            </a:r>
            <a:r>
              <a:rPr lang="zh-CN" altLang="en-US" sz="2800" b="1">
                <a:solidFill>
                  <a:srgbClr val="C00000"/>
                </a:solidFill>
              </a:rPr>
              <a:t>引用</a:t>
            </a:r>
            <a:r>
              <a:rPr lang="en-US" altLang="zh-CN" sz="2800" b="1">
                <a:solidFill>
                  <a:srgbClr val="C00000"/>
                </a:solidFill>
              </a:rPr>
              <a:t>&lt; script src = '..vue.js' &gt;</a:t>
            </a:r>
            <a:endParaRPr lang="en-US" altLang="zh-CN" sz="28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rgbClr val="C00000"/>
                </a:solidFill>
              </a:rPr>
              <a:t>CDN</a:t>
            </a:r>
            <a:r>
              <a:rPr lang="zh-CN" altLang="en-US" sz="2800" b="1">
                <a:solidFill>
                  <a:srgbClr val="C00000"/>
                </a:solidFill>
              </a:rPr>
              <a:t>引用&lt;script src="https://cdn.jsdelivr.net/npm/vue/dist/vue.js"&gt;&lt;/script&gt;</a:t>
            </a:r>
            <a:endParaRPr lang="zh-CN" altLang="en-US" sz="28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</a:rPr>
              <a:t>NPM 安装</a:t>
            </a:r>
            <a:endParaRPr lang="zh-CN" altLang="en-US" sz="28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2985" y="1752600"/>
            <a:ext cx="701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创建：</a:t>
            </a:r>
            <a:r>
              <a:rPr lang="en-US" altLang="zh-CN" sz="2400" b="1">
                <a:solidFill>
                  <a:srgbClr val="C00000"/>
                </a:solidFill>
              </a:rPr>
              <a:t>new  Vue</a:t>
            </a:r>
            <a:r>
              <a:rPr lang="zh-CN" altLang="en-US" sz="2400" b="1">
                <a:solidFill>
                  <a:srgbClr val="0070C0"/>
                </a:solidFill>
              </a:rPr>
              <a:t>（</a:t>
            </a:r>
            <a:r>
              <a:rPr lang="en-US" altLang="zh-CN" sz="2400" b="1">
                <a:solidFill>
                  <a:srgbClr val="0070C0"/>
                </a:solidFill>
              </a:rPr>
              <a:t>{</a:t>
            </a:r>
            <a:r>
              <a:rPr lang="en-US" altLang="zh-CN" sz="2400" b="1">
                <a:solidFill>
                  <a:srgbClr val="002060"/>
                </a:solidFill>
              </a:rPr>
              <a:t> </a:t>
            </a:r>
            <a:r>
              <a:rPr lang="en-US" altLang="zh-CN" sz="2400" b="1">
                <a:solidFill>
                  <a:srgbClr val="C00000"/>
                </a:solidFill>
              </a:rPr>
              <a:t>  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	el</a:t>
            </a:r>
            <a:r>
              <a:rPr lang="zh-CN" altLang="en-US" sz="2400" b="1">
                <a:solidFill>
                  <a:srgbClr val="C00000"/>
                </a:solidFill>
              </a:rPr>
              <a:t>：</a:t>
            </a:r>
            <a:r>
              <a:rPr lang="en-US" altLang="zh-CN" sz="2400" b="1">
                <a:solidFill>
                  <a:srgbClr val="C00000"/>
                </a:solidFill>
              </a:rPr>
              <a:t>'#id'</a:t>
            </a:r>
            <a:r>
              <a:rPr lang="en-US" altLang="zh-CN" sz="2400" b="1">
                <a:solidFill>
                  <a:srgbClr val="0070C0"/>
                </a:solidFill>
              </a:rPr>
              <a:t> </a:t>
            </a:r>
            <a:r>
              <a:rPr lang="zh-CN" altLang="en-US" sz="2400" b="1">
                <a:solidFill>
                  <a:srgbClr val="0070C0"/>
                </a:solidFill>
              </a:rPr>
              <a:t>，</a:t>
            </a:r>
            <a:endParaRPr lang="zh-CN" altLang="en-US" sz="2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0070C0"/>
                </a:solidFill>
              </a:rPr>
              <a:t>	</a:t>
            </a:r>
            <a:r>
              <a:rPr lang="en-US" altLang="zh-CN" sz="2400" b="1">
                <a:solidFill>
                  <a:srgbClr val="C00000"/>
                </a:solidFill>
              </a:rPr>
              <a:t>data</a:t>
            </a:r>
            <a:r>
              <a:rPr lang="zh-CN" altLang="en-US" sz="2400" b="1">
                <a:solidFill>
                  <a:srgbClr val="C00000"/>
                </a:solidFill>
              </a:rPr>
              <a:t>：</a:t>
            </a:r>
            <a:r>
              <a:rPr lang="en-US" altLang="zh-CN" sz="2400" b="1">
                <a:solidFill>
                  <a:srgbClr val="C00000"/>
                </a:solidFill>
              </a:rPr>
              <a:t>data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	</a:t>
            </a:r>
            <a:r>
              <a:rPr lang="en-US" altLang="zh-CN" sz="2400" b="1">
                <a:solidFill>
                  <a:srgbClr val="0070C0"/>
                </a:solidFill>
              </a:rPr>
              <a:t>}</a:t>
            </a:r>
            <a:r>
              <a:rPr lang="zh-CN" altLang="en-US" sz="2400" b="1">
                <a:solidFill>
                  <a:srgbClr val="0070C0"/>
                </a:solidFill>
              </a:rPr>
              <a:t>）</a:t>
            </a:r>
            <a:endParaRPr lang="zh-CN" altLang="en-US" sz="2400" b="1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响应式：存入</a:t>
            </a:r>
            <a:r>
              <a:rPr lang="en-US" altLang="zh-CN" sz="2400" b="1">
                <a:solidFill>
                  <a:srgbClr val="C00000"/>
                </a:solidFill>
              </a:rPr>
              <a:t>data</a:t>
            </a:r>
            <a:endParaRPr lang="zh-CN" altLang="en-US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取消响应式：挂载之前使用，</a:t>
            </a:r>
            <a:r>
              <a:rPr lang="en-US" altLang="zh-CN" sz="2400" b="1">
                <a:solidFill>
                  <a:srgbClr val="C00000"/>
                </a:solidFill>
              </a:rPr>
              <a:t>object.freeze(data)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091045" cy="768350"/>
            <a:chOff x="374864" y="491489"/>
            <a:chExt cx="709104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38365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实例属性方法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22935" y="1752600"/>
            <a:ext cx="81095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</a:rPr>
              <a:t>Data</a:t>
            </a:r>
            <a:r>
              <a:rPr lang="zh-CN" altLang="en-US" sz="2800" b="1">
                <a:solidFill>
                  <a:srgbClr val="C00000"/>
                </a:solidFill>
              </a:rPr>
              <a:t>监控：</a:t>
            </a:r>
            <a:r>
              <a:rPr lang="en-US" altLang="zh-CN" sz="2800" b="1">
                <a:solidFill>
                  <a:srgbClr val="C00000"/>
                </a:solidFill>
              </a:rPr>
              <a:t>$watch</a:t>
            </a:r>
            <a:r>
              <a:rPr lang="zh-CN" altLang="en-US" sz="2800" b="1">
                <a:solidFill>
                  <a:srgbClr val="C00000"/>
                </a:solidFill>
              </a:rPr>
              <a:t>（</a:t>
            </a:r>
            <a:r>
              <a:rPr lang="en-US" altLang="zh-CN" sz="2800" b="1">
                <a:solidFill>
                  <a:srgbClr val="C00000"/>
                </a:solidFill>
              </a:rPr>
              <a:t>'a' , function ( newValue , 			oldValue ){</a:t>
            </a:r>
            <a:endParaRPr lang="en-US" altLang="zh-CN" sz="28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</a:rPr>
              <a:t>			</a:t>
            </a:r>
            <a:r>
              <a:rPr lang="en-US" altLang="zh-CN" sz="2800" b="1">
                <a:solidFill>
                  <a:schemeClr val="tx1"/>
                </a:solidFill>
              </a:rPr>
              <a:t>//a</a:t>
            </a:r>
            <a:r>
              <a:rPr lang="zh-CN" altLang="en-US" sz="2800" b="1">
                <a:solidFill>
                  <a:schemeClr val="tx1"/>
                </a:solidFill>
              </a:rPr>
              <a:t>改变后调用</a:t>
            </a:r>
            <a:endParaRPr lang="en-US" altLang="zh-CN" sz="2800" b="1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C00000"/>
                </a:solidFill>
              </a:rPr>
              <a:t>		}</a:t>
            </a:r>
            <a:r>
              <a:rPr lang="zh-CN" altLang="en-US" sz="2800" b="1">
                <a:solidFill>
                  <a:srgbClr val="C00000"/>
                </a:solidFill>
              </a:rPr>
              <a:t>）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5704840" cy="768350"/>
            <a:chOff x="374864" y="491489"/>
            <a:chExt cx="570484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499745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生命周期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2985" y="1752600"/>
            <a:ext cx="70123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钩子属性声明：</a:t>
            </a:r>
            <a:r>
              <a:rPr lang="en-US" altLang="zh-CN" sz="2400" b="1">
                <a:solidFill>
                  <a:srgbClr val="C00000"/>
                </a:solidFill>
              </a:rPr>
              <a:t>new  Vue</a:t>
            </a:r>
            <a:r>
              <a:rPr lang="zh-CN" altLang="en-US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{   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		beforeCreate</a:t>
            </a:r>
            <a:r>
              <a:rPr lang="zh-CN" altLang="en-US" sz="2400" b="1">
                <a:solidFill>
                  <a:srgbClr val="C00000"/>
                </a:solidFill>
              </a:rPr>
              <a:t>：</a:t>
            </a:r>
            <a:r>
              <a:rPr lang="en-US" altLang="zh-CN" sz="2400" b="1">
                <a:solidFill>
                  <a:srgbClr val="C00000"/>
                </a:solidFill>
              </a:rPr>
              <a:t>function(){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		}	</a:t>
            </a:r>
            <a:endParaRPr lang="en-US" altLang="zh-CN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C00000"/>
                </a:solidFill>
              </a:rPr>
              <a:t>	}</a:t>
            </a:r>
            <a:r>
              <a:rPr lang="zh-CN" altLang="en-US" sz="2400" b="1">
                <a:solidFill>
                  <a:srgbClr val="C00000"/>
                </a:solidFill>
              </a:rPr>
              <a:t>）</a:t>
            </a:r>
            <a:endParaRPr lang="zh-CN" altLang="en-US" sz="2400" b="1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00000"/>
                </a:solidFill>
              </a:rPr>
              <a:t>钩子：</a:t>
            </a:r>
            <a:r>
              <a:rPr lang="en-US" altLang="zh-CN" sz="2400" b="1">
                <a:solidFill>
                  <a:srgbClr val="C00000"/>
                </a:solidFill>
              </a:rPr>
              <a:t>beforeCreate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created</a:t>
            </a:r>
            <a:r>
              <a:rPr lang="zh-CN" altLang="en-US" sz="2400" b="1">
                <a:solidFill>
                  <a:srgbClr val="C00000"/>
                </a:solidFill>
              </a:rPr>
              <a:t>；</a:t>
            </a:r>
            <a:r>
              <a:rPr lang="en-US" altLang="zh-CN" sz="2400" b="1">
                <a:solidFill>
                  <a:srgbClr val="C00000"/>
                </a:solidFill>
              </a:rPr>
              <a:t>beforeMount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mounted</a:t>
            </a:r>
            <a:r>
              <a:rPr lang="zh-CN" altLang="en-US" sz="2400" b="1">
                <a:solidFill>
                  <a:srgbClr val="C00000"/>
                </a:solidFill>
              </a:rPr>
              <a:t>；</a:t>
            </a:r>
            <a:r>
              <a:rPr lang="en-US" altLang="zh-CN" sz="2400" b="1">
                <a:solidFill>
                  <a:srgbClr val="C00000"/>
                </a:solidFill>
              </a:rPr>
              <a:t>beforeUpdate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update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5767070" cy="768350"/>
            <a:chOff x="374864" y="491489"/>
            <a:chExt cx="576707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505968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属性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/JS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2985" y="1752600"/>
            <a:ext cx="728662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</a:rPr>
              <a:t>文本 </a:t>
            </a:r>
            <a:r>
              <a:rPr lang="en-US" altLang="zh-CN" sz="2800" b="1">
                <a:solidFill>
                  <a:srgbClr val="C00000"/>
                </a:solidFill>
              </a:rPr>
              <a:t>/ 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js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表达式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{{ }} &gt;&gt; data</a:t>
            </a:r>
            <a:r>
              <a:rPr lang="zh-CN" altLang="en-US" sz="2800" b="1">
                <a:solidFill>
                  <a:srgbClr val="C00000"/>
                </a:solidFill>
              </a:rPr>
              <a:t>：，</a:t>
            </a:r>
            <a:r>
              <a:rPr lang="en-US" altLang="zh-CN" sz="2800" b="1">
                <a:solidFill>
                  <a:srgbClr val="C00000"/>
                </a:solidFill>
              </a:rPr>
              <a:t>v-once</a:t>
            </a:r>
            <a:r>
              <a:rPr lang="zh-CN" altLang="en-US" sz="2800" b="1">
                <a:solidFill>
                  <a:srgbClr val="C00000"/>
                </a:solidFill>
              </a:rPr>
              <a:t>，</a:t>
            </a:r>
            <a:r>
              <a:rPr lang="en-US" altLang="zh-CN" sz="2800" b="1">
                <a:solidFill>
                  <a:srgbClr val="C00000"/>
                </a:solidFill>
              </a:rPr>
              <a:t>v-html</a:t>
            </a:r>
            <a:endParaRPr lang="en-US" altLang="zh-CN" sz="28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>
                <a:solidFill>
                  <a:srgbClr val="C00000"/>
                </a:solidFill>
                <a:sym typeface="+mn-ea"/>
              </a:rPr>
              <a:t>属性：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v-bind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：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/ v-bind: [atrribute]</a:t>
            </a:r>
            <a:endParaRPr lang="en-US" altLang="zh-CN" sz="28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事件绑定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1845" y="1518920"/>
            <a:ext cx="768096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事件类型：</a:t>
            </a:r>
            <a:r>
              <a:rPr lang="en-US" altLang="zh-CN" sz="2400" b="1">
                <a:solidFill>
                  <a:srgbClr val="C00000"/>
                </a:solidFill>
              </a:rPr>
              <a:t>v-on: click/dblclick/[click] = “func($event)”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事件修饰符：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.stop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.prevent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.capture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.self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.once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.passive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按键修饰符：</a:t>
            </a:r>
            <a:endParaRPr lang="zh-CN" altLang="en-US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v-on</a:t>
            </a:r>
            <a:r>
              <a:rPr lang="zh-CN" altLang="en-US" sz="2400" b="1">
                <a:solidFill>
                  <a:srgbClr val="C00000"/>
                </a:solidFill>
              </a:rPr>
              <a:t>：</a:t>
            </a:r>
            <a:r>
              <a:rPr lang="en-US" altLang="zh-CN" sz="2400" b="1">
                <a:solidFill>
                  <a:srgbClr val="C00000"/>
                </a:solidFill>
              </a:rPr>
              <a:t>keyup....</a:t>
            </a:r>
            <a:r>
              <a:rPr lang="zh-CN" altLang="en-US" sz="2400" b="1">
                <a:solidFill>
                  <a:srgbClr val="C00000"/>
                </a:solidFill>
              </a:rPr>
              <a:t>按键码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  <a:sym typeface="+mn-ea"/>
              </a:rPr>
              <a:t>声明：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method:{ func : ... }</a:t>
            </a:r>
            <a:endParaRPr lang="en-US" altLang="zh-CN" sz="2400" b="1">
              <a:solidFill>
                <a:srgbClr val="C0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计算属性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22985" y="1518920"/>
            <a:ext cx="7286625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C00000"/>
                </a:solidFill>
              </a:rPr>
              <a:t>计算属性：</a:t>
            </a:r>
            <a:r>
              <a:rPr lang="en-US" altLang="zh-CN" sz="2800" b="1">
                <a:solidFill>
                  <a:srgbClr val="C00000"/>
                </a:solidFill>
              </a:rPr>
              <a:t>computed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{</a:t>
            </a:r>
            <a:endParaRPr lang="en-US" altLang="zh-CN" sz="28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			reverseMessage</a:t>
            </a:r>
            <a:r>
              <a:rPr lang="zh-CN" altLang="en-US" sz="2800" b="1">
                <a:solidFill>
                  <a:srgbClr val="C00000"/>
                </a:solidFill>
              </a:rPr>
              <a:t>：</a:t>
            </a:r>
            <a:r>
              <a:rPr lang="en-US" altLang="zh-CN" sz="2800" b="1">
                <a:solidFill>
                  <a:srgbClr val="C00000"/>
                </a:solidFill>
              </a:rPr>
              <a:t>fun...</a:t>
            </a:r>
            <a:endParaRPr lang="en-US" altLang="zh-CN" sz="28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		}</a:t>
            </a:r>
            <a:endParaRPr lang="en-US" altLang="zh-CN" sz="28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VS</a:t>
            </a:r>
            <a:r>
              <a:rPr lang="zh-CN" altLang="en-US" sz="2800" b="1">
                <a:solidFill>
                  <a:srgbClr val="C00000"/>
                </a:solidFill>
              </a:rPr>
              <a:t>方法：响应式缓存</a:t>
            </a:r>
            <a:endParaRPr lang="zh-CN" altLang="en-US" sz="28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C00000"/>
                </a:solidFill>
              </a:rPr>
              <a:t>VS</a:t>
            </a:r>
            <a:r>
              <a:rPr lang="zh-CN" altLang="en-US" sz="2800" b="1">
                <a:solidFill>
                  <a:srgbClr val="C00000"/>
                </a:solidFill>
              </a:rPr>
              <a:t>侦听：简洁</a:t>
            </a:r>
            <a:r>
              <a:rPr lang="en-US" altLang="zh-CN" sz="2800" b="1">
                <a:solidFill>
                  <a:srgbClr val="C00000"/>
                </a:solidFill>
              </a:rPr>
              <a:t>,</a:t>
            </a:r>
            <a:r>
              <a:rPr lang="zh-CN" altLang="en-US" sz="2800" b="1">
                <a:solidFill>
                  <a:srgbClr val="C00000"/>
                </a:solidFill>
              </a:rPr>
              <a:t>复杂用</a:t>
            </a:r>
            <a:r>
              <a:rPr lang="en-US" altLang="zh-CN" sz="2800" b="1">
                <a:solidFill>
                  <a:srgbClr val="C00000"/>
                </a:solidFill>
              </a:rPr>
              <a:t>watch</a:t>
            </a:r>
            <a:endParaRPr lang="en-US" altLang="zh-CN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表单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绑定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01370" y="1518920"/>
            <a:ext cx="75082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双向绑定：</a:t>
            </a:r>
            <a:r>
              <a:rPr lang="en-US" altLang="zh-CN" sz="2400" b="1">
                <a:solidFill>
                  <a:srgbClr val="C00000"/>
                </a:solidFill>
              </a:rPr>
              <a:t>v-model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C00000"/>
                </a:solidFill>
              </a:rPr>
              <a:t>input/textarea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value</a:t>
            </a:r>
            <a:r>
              <a:rPr lang="zh-CN" altLang="en-US" sz="2400" b="1">
                <a:solidFill>
                  <a:srgbClr val="C00000"/>
                </a:solidFill>
              </a:rPr>
              <a:t>属性，</a:t>
            </a:r>
            <a:r>
              <a:rPr lang="en-US" altLang="zh-CN" sz="2400" b="1">
                <a:solidFill>
                  <a:srgbClr val="C00000"/>
                </a:solidFill>
              </a:rPr>
              <a:t>input</a:t>
            </a:r>
            <a:r>
              <a:rPr lang="zh-CN" altLang="en-US" sz="2400" b="1">
                <a:solidFill>
                  <a:srgbClr val="C00000"/>
                </a:solidFill>
              </a:rPr>
              <a:t>事件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C00000"/>
                </a:solidFill>
              </a:rPr>
              <a:t>radio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checked ( value )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change</a:t>
            </a:r>
            <a:r>
              <a:rPr lang="zh-CN" altLang="en-US" sz="2400" b="1">
                <a:solidFill>
                  <a:srgbClr val="C00000"/>
                </a:solidFill>
              </a:rPr>
              <a:t>事件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C00000"/>
                </a:solidFill>
                <a:sym typeface="+mn-ea"/>
              </a:rPr>
              <a:t>checkbox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checked ( bool , arr )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，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change</a:t>
            </a:r>
            <a:r>
              <a:rPr lang="zh-CN" altLang="en-US" sz="2400" b="1">
                <a:solidFill>
                  <a:srgbClr val="C00000"/>
                </a:solidFill>
                <a:sym typeface="+mn-ea"/>
              </a:rPr>
              <a:t>事件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C00000"/>
                </a:solidFill>
              </a:rPr>
              <a:t>select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value\values 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change</a:t>
            </a:r>
            <a:r>
              <a:rPr lang="zh-CN" altLang="en-US" sz="2400" b="1">
                <a:solidFill>
                  <a:srgbClr val="C00000"/>
                </a:solidFill>
              </a:rPr>
              <a:t>事件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动态值： </a:t>
            </a:r>
            <a:r>
              <a:rPr lang="en-US" altLang="zh-CN" sz="2400" b="1">
                <a:solidFill>
                  <a:srgbClr val="C00000"/>
                </a:solidFill>
              </a:rPr>
              <a:t>v-bind : value</a:t>
            </a:r>
            <a:endParaRPr lang="zh-CN" altLang="en-US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C00000"/>
                </a:solidFill>
              </a:rPr>
              <a:t>修饰符：</a:t>
            </a:r>
            <a:r>
              <a:rPr lang="en-US" altLang="zh-CN" sz="2400" b="1">
                <a:solidFill>
                  <a:srgbClr val="C00000"/>
                </a:solidFill>
              </a:rPr>
              <a:t>.lazy 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.number  ,  .trim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组件基础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0890" y="1518920"/>
            <a:ext cx="8145780" cy="23799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800" b="1">
                <a:solidFill>
                  <a:srgbClr val="C00000"/>
                </a:solidFill>
              </a:rPr>
              <a:t>基本原理：</a:t>
            </a:r>
            <a:endParaRPr lang="zh-CN" altLang="en-US" sz="2800" b="1">
              <a:solidFill>
                <a:srgbClr val="C0000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创建组件构造器：</a:t>
            </a:r>
            <a:r>
              <a:rPr lang="en-US" altLang="zh-CN" sz="2400" b="1">
                <a:solidFill>
                  <a:srgbClr val="C00000"/>
                </a:solidFill>
              </a:rPr>
              <a:t>Vue.extend( template : ` ` )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全局</a:t>
            </a:r>
            <a:r>
              <a:rPr lang="zh-CN" altLang="en-US" sz="2400" b="1">
                <a:solidFill>
                  <a:srgbClr val="C00000"/>
                </a:solidFill>
              </a:rPr>
              <a:t>注册：</a:t>
            </a:r>
            <a:r>
              <a:rPr lang="en-US" altLang="zh-CN" sz="2400" b="1">
                <a:solidFill>
                  <a:srgbClr val="C00000"/>
                </a:solidFill>
              </a:rPr>
              <a:t>Vue.component( 'name' , </a:t>
            </a:r>
            <a:r>
              <a:rPr lang="zh-CN" altLang="en-US" sz="2400" b="1">
                <a:solidFill>
                  <a:srgbClr val="C00000"/>
                </a:solidFill>
              </a:rPr>
              <a:t>构造器</a:t>
            </a:r>
            <a:r>
              <a:rPr lang="en-US" altLang="zh-CN" sz="2400" b="1">
                <a:solidFill>
                  <a:srgbClr val="C00000"/>
                </a:solidFill>
              </a:rPr>
              <a:t> )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局部注册：</a:t>
            </a:r>
            <a:r>
              <a:rPr lang="en-US" altLang="zh-CN" sz="2400" b="1">
                <a:solidFill>
                  <a:srgbClr val="C00000"/>
                </a:solidFill>
              </a:rPr>
              <a:t>components:  { name: </a:t>
            </a:r>
            <a:r>
              <a:rPr lang="zh-CN" altLang="en-US" sz="2400" b="1">
                <a:solidFill>
                  <a:srgbClr val="C00000"/>
                </a:solidFill>
              </a:rPr>
              <a:t>构造器 </a:t>
            </a:r>
            <a:r>
              <a:rPr lang="en-US" altLang="zh-CN" sz="2400" b="1">
                <a:solidFill>
                  <a:srgbClr val="C00000"/>
                </a:solidFill>
              </a:rPr>
              <a:t>, ...</a:t>
            </a:r>
            <a:r>
              <a:rPr lang="en-US" altLang="zh-CN" sz="2400" b="1">
                <a:solidFill>
                  <a:srgbClr val="C00000"/>
                </a:solidFill>
              </a:rPr>
              <a:t> }</a:t>
            </a:r>
            <a:endParaRPr lang="en-US" altLang="zh-CN" sz="2400" b="1">
              <a:solidFill>
                <a:srgbClr val="C00000"/>
              </a:solidFill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sz="2400" b="1">
                <a:solidFill>
                  <a:srgbClr val="C00000"/>
                </a:solidFill>
              </a:rPr>
              <a:t>父子组件：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组件注册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0890" y="1518920"/>
            <a:ext cx="81457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局部注册：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new  Vue ({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component:{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	name:{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		template:''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	}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}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})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4431665" cy="768350"/>
            <a:chOff x="374864" y="491489"/>
            <a:chExt cx="443166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372427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Vue-Router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083310" y="1459230"/>
            <a:ext cx="695642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route</a:t>
            </a: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s: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{path,	component,	children}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mode/linkActiveClass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1.beforeEach(to.matched)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2.beforeEnter()	3.beforeRouteEnter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&lt;router-link&gt;	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to, tag/active-class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&lt;keep-alive&gt;	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exclude, activated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1.$router.push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2.$route.query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单文件组件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70890" y="1518920"/>
            <a:ext cx="8145780" cy="49650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单</a:t>
            </a:r>
            <a:r>
              <a:rPr lang="zh-CN" altLang="en-US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文件</a:t>
            </a:r>
            <a:r>
              <a:rPr lang="zh-CN" altLang="en-US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注册：</a:t>
            </a:r>
            <a:endParaRPr lang="zh-CN" altLang="en-US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&lt;template&gt; , &lt;script&gt; , &lt;style&gt;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App.vue</a:t>
            </a:r>
            <a:r>
              <a:rPr lang="zh-CN" altLang="en-US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引入单文件：</a:t>
            </a:r>
            <a:endParaRPr lang="zh-CN" altLang="en-US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import name from ''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export default {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	name : 'app' ,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	components : {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		helloworld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	}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晴圆" panose="020F0000000000000000" charset="-122"/>
                <a:ea typeface="晴圆" panose="020F0000000000000000" charset="-122"/>
              </a:rPr>
              <a:t>}</a:t>
            </a:r>
            <a:endParaRPr lang="en-US" altLang="zh-CN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  <a:p>
            <a:pPr indent="0">
              <a:lnSpc>
                <a:spcPct val="120000"/>
              </a:lnSpc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C00000"/>
              </a:solidFill>
              <a:latin typeface="晴圆" panose="020F0000000000000000" charset="-122"/>
              <a:ea typeface="晴圆" panose="020F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7592695" cy="768350"/>
            <a:chOff x="374864" y="491489"/>
            <a:chExt cx="759269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88530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条件渲染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列表渲染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31520" y="1638300"/>
            <a:ext cx="77724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多条件渲染：</a:t>
            </a:r>
            <a:r>
              <a:rPr lang="en-US" altLang="zh-CN" sz="2400" b="1">
                <a:solidFill>
                  <a:srgbClr val="C00000"/>
                </a:solidFill>
              </a:rPr>
              <a:t>v-if &gt; v-else-if</a:t>
            </a:r>
            <a:r>
              <a:rPr lang="zh-CN" altLang="en-US" sz="2400" b="1">
                <a:solidFill>
                  <a:srgbClr val="C00000"/>
                </a:solidFill>
              </a:rPr>
              <a:t> </a:t>
            </a:r>
            <a:r>
              <a:rPr lang="en-US" altLang="zh-CN" sz="2400" b="1">
                <a:solidFill>
                  <a:srgbClr val="C00000"/>
                </a:solidFill>
              </a:rPr>
              <a:t>&gt; v-else , &lt;template&gt;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	</a:t>
            </a:r>
            <a:r>
              <a:rPr lang="zh-CN" altLang="en-US" sz="2400" b="1">
                <a:solidFill>
                  <a:srgbClr val="C00000"/>
                </a:solidFill>
              </a:rPr>
              <a:t>防复用（</a:t>
            </a:r>
            <a:r>
              <a:rPr lang="en-US" altLang="zh-CN" sz="2400" b="1">
                <a:solidFill>
                  <a:srgbClr val="C00000"/>
                </a:solidFill>
              </a:rPr>
              <a:t>key</a:t>
            </a:r>
            <a:r>
              <a:rPr lang="zh-CN" altLang="en-US" sz="2400" b="1">
                <a:solidFill>
                  <a:srgbClr val="C00000"/>
                </a:solidFill>
              </a:rPr>
              <a:t>属性</a:t>
            </a:r>
            <a:r>
              <a:rPr lang="zh-CN" altLang="en-US" sz="2400" b="1">
                <a:solidFill>
                  <a:srgbClr val="C00000"/>
                </a:solidFill>
              </a:rPr>
              <a:t>）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单条件渲染：</a:t>
            </a:r>
            <a:r>
              <a:rPr lang="en-US" altLang="zh-CN" sz="2400" b="1">
                <a:solidFill>
                  <a:srgbClr val="C00000"/>
                </a:solidFill>
              </a:rPr>
              <a:t>v-show</a:t>
            </a:r>
            <a:r>
              <a:rPr lang="zh-CN" altLang="en-US" sz="2400" b="1">
                <a:solidFill>
                  <a:srgbClr val="C00000"/>
                </a:solidFill>
              </a:rPr>
              <a:t>（</a:t>
            </a:r>
            <a:r>
              <a:rPr lang="en-US" altLang="zh-CN" sz="2400" b="1">
                <a:solidFill>
                  <a:srgbClr val="C00000"/>
                </a:solidFill>
              </a:rPr>
              <a:t>display</a:t>
            </a:r>
            <a:r>
              <a:rPr lang="zh-CN" altLang="en-US" sz="2400" b="1">
                <a:solidFill>
                  <a:srgbClr val="C00000"/>
                </a:solidFill>
              </a:rPr>
              <a:t>），高效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列表渲染：</a:t>
            </a:r>
            <a:r>
              <a:rPr lang="en-US" altLang="zh-CN" sz="2400" b="1">
                <a:solidFill>
                  <a:srgbClr val="C00000"/>
                </a:solidFill>
              </a:rPr>
              <a:t>	</a:t>
            </a:r>
            <a:r>
              <a:rPr lang="en-US" altLang="zh-CN" sz="2400" b="1">
                <a:solidFill>
                  <a:srgbClr val="C00000"/>
                </a:solidFill>
              </a:rPr>
              <a:t>v-for = ( item,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value,key,index</a:t>
            </a:r>
            <a:r>
              <a:rPr lang="en-US" altLang="zh-CN" sz="2400" b="1">
                <a:solidFill>
                  <a:srgbClr val="C00000"/>
                </a:solidFill>
              </a:rPr>
              <a:t> ) in  						items/</a:t>
            </a:r>
            <a:r>
              <a:rPr lang="en-US" altLang="zh-CN" sz="2400" b="1">
                <a:solidFill>
                  <a:srgbClr val="C00000"/>
                </a:solidFill>
                <a:sym typeface="+mn-ea"/>
              </a:rPr>
              <a:t>objects/number</a:t>
            </a:r>
            <a:r>
              <a:rPr lang="en-US" altLang="zh-CN" sz="2400" b="1">
                <a:solidFill>
                  <a:srgbClr val="C00000"/>
                </a:solidFill>
              </a:rPr>
              <a:t> 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</a:rPr>
              <a:t>		v-bind:key = “key” , &lt;template&gt;</a:t>
            </a:r>
            <a:endParaRPr lang="en-US" altLang="zh-CN" sz="2400" b="1">
              <a:solidFill>
                <a:srgbClr val="C00000"/>
              </a:solidFill>
            </a:endParaRPr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</a:rPr>
              <a:t>更新列表：</a:t>
            </a:r>
            <a:r>
              <a:rPr lang="en-US" altLang="zh-CN" sz="2400" b="1">
                <a:solidFill>
                  <a:srgbClr val="C00000"/>
                </a:solidFill>
              </a:rPr>
              <a:t>	</a:t>
            </a:r>
            <a:r>
              <a:rPr lang="en-US" altLang="zh-CN" sz="2400" b="1">
                <a:solidFill>
                  <a:srgbClr val="C00000"/>
                </a:solidFill>
              </a:rPr>
              <a:t>computed</a:t>
            </a:r>
            <a:r>
              <a:rPr lang="zh-CN" altLang="en-US" sz="2400" b="1">
                <a:solidFill>
                  <a:srgbClr val="C00000"/>
                </a:solidFill>
              </a:rPr>
              <a:t>，</a:t>
            </a:r>
            <a:r>
              <a:rPr lang="en-US" altLang="zh-CN" sz="2400" b="1">
                <a:solidFill>
                  <a:srgbClr val="C00000"/>
                </a:solidFill>
              </a:rPr>
              <a:t>methods</a:t>
            </a:r>
            <a:endParaRPr lang="en-US" altLang="zh-CN"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Vuex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083310" y="1487170"/>
            <a:ext cx="695642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Getters: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(state,getters){	return	(arg)=&gt;{}	}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Mutations: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(state,payload){}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Actions:</a:t>
            </a:r>
            <a:endParaRPr lang="en-US" altLang="zh-CN" sz="2000" b="1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(context,payload){	return Promise	}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1.$store.getters	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2.$store.commit	3.$store.dispatch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Axios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752600"/>
            <a:ext cx="790575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axios(obj).then(res=&gt;{})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axios.all(axios*2).then(axios.spread)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封装：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axios.create(obj),  return promise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450842" cy="768350"/>
            <a:chOff x="374864" y="491489"/>
            <a:chExt cx="3450842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506" y="491489"/>
              <a:ext cx="274320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组件化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752600"/>
            <a:ext cx="79057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属性：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1.template  2. props  3. data  4.methods(this.$emit)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  <a:sym typeface="+mn-ea"/>
              </a:rPr>
              <a:t>父子调用：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  <a:sym typeface="+mn-ea"/>
              </a:rPr>
              <a:t>1.this.$refs.ref  2.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  <a:sym typeface="+mn-ea"/>
              </a:rPr>
              <a:t>this.$children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插槽：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&lt;slot  name=''&gt; 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	&lt;slot  :pro=''&gt;&lt;slot-scope&gt;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810000" cy="768350"/>
            <a:chOff x="374864" y="491489"/>
            <a:chExt cx="381000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310261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752600"/>
            <a:ext cx="79057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 export  {}  ,  default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 import  (*  as  aaa) , (default)  from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810000" cy="768350"/>
            <a:chOff x="374864" y="491489"/>
            <a:chExt cx="381000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310261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插件安装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47700" y="1594485"/>
            <a:ext cx="771906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项目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安装：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1.Router:	npm install	vue-router	--save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2.Vuex:	npm install	vuex	--save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VUE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安装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:	Vue.use()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810000" cy="768350"/>
            <a:chOff x="374864" y="491489"/>
            <a:chExt cx="381000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310261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VUECLI3</a:t>
              </a:r>
              <a:endParaRPr 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752600"/>
            <a:ext cx="79057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安装：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 npm  install  @vue/cli@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版本号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 npm  install  @vue/cli-init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初始化：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vue  create  ...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配置：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 vue  ui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 vue.config.js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合并（</a:t>
            </a: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module.exports</a:t>
            </a: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）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3810000" cy="768350"/>
            <a:chOff x="374864" y="491489"/>
            <a:chExt cx="3810000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3102610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VUECLI2</a:t>
              </a:r>
              <a:endParaRPr 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51230" y="1752600"/>
            <a:ext cx="79057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初始化：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vue  init  webpack  ...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zh-CN" altLang="en-US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配置：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1. config/index.js</a:t>
            </a:r>
            <a:endParaRPr lang="en-US" altLang="zh-CN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  <a:p>
            <a:pPr indent="0">
              <a:lnSpc>
                <a:spcPct val="150000"/>
              </a:lnSpc>
              <a:buNone/>
            </a:pPr>
            <a:r>
              <a:rPr lang="en-US" altLang="zh-CN" sz="2000">
                <a:solidFill>
                  <a:srgbClr val="C00000"/>
                </a:solidFill>
                <a:latin typeface="Verdana" panose="020B0604030504040204" charset="0"/>
                <a:ea typeface="微软雅黑" panose="020B0503020204020204" pitchFamily="34" charset="-122"/>
                <a:cs typeface="Verdana" panose="020B0604030504040204" charset="0"/>
              </a:rPr>
              <a:t>2. package.json</a:t>
            </a:r>
            <a:endParaRPr lang="zh-CN" altLang="en-US" sz="2000">
              <a:solidFill>
                <a:srgbClr val="C00000"/>
              </a:solidFill>
              <a:latin typeface="Verdana" panose="020B0604030504040204" charset="0"/>
              <a:ea typeface="微软雅黑" panose="020B0503020204020204" pitchFamily="34" charset="-122"/>
              <a:cs typeface="Verdana" panose="020B060403050404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2441</Words>
  <Application>WPS 演示</Application>
  <PresentationFormat>全屏显示(4:3)</PresentationFormat>
  <Paragraphs>182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Verdana</vt:lpstr>
      <vt:lpstr>Arial Unicode MS</vt:lpstr>
      <vt:lpstr>Calibri</vt:lpstr>
      <vt:lpstr>晴圆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shgzb</dc:creator>
  <cp:lastModifiedBy>WPS_1559545793</cp:lastModifiedBy>
  <cp:revision>563</cp:revision>
  <dcterms:created xsi:type="dcterms:W3CDTF">2017-02-13T08:34:00Z</dcterms:created>
  <dcterms:modified xsi:type="dcterms:W3CDTF">2021-03-26T03:01:39Z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726FBF43DB4449D1BDA85FF90ED0DF2B</vt:lpwstr>
  </property>
</Properties>
</file>