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A2E"/>
    <a:srgbClr val="44546A"/>
    <a:srgbClr val="720008"/>
    <a:srgbClr val="D6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5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3049-60B6-4A9C-A489-1E233A44E5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19A3-5260-4AC1-A5BD-9B525DF842F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3049-60B6-4A9C-A489-1E233A44E5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19A3-5260-4AC1-A5BD-9B525DF842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3049-60B6-4A9C-A489-1E233A44E5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19A3-5260-4AC1-A5BD-9B525DF842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D7B-A05C-4A0C-9E24-7952BF7B74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B368-294A-487E-9604-7775F2A5CE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D7B-A05C-4A0C-9E24-7952BF7B74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B368-294A-487E-9604-7775F2A5CE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D7B-A05C-4A0C-9E24-7952BF7B74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B368-294A-487E-9604-7775F2A5CE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D7B-A05C-4A0C-9E24-7952BF7B74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B368-294A-487E-9604-7775F2A5CE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D7B-A05C-4A0C-9E24-7952BF7B74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B368-294A-487E-9604-7775F2A5CE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D7B-A05C-4A0C-9E24-7952BF7B74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B368-294A-487E-9604-7775F2A5CE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D7B-A05C-4A0C-9E24-7952BF7B74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B368-294A-487E-9604-7775F2A5CE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D7B-A05C-4A0C-9E24-7952BF7B74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B368-294A-487E-9604-7775F2A5CE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3049-60B6-4A9C-A489-1E233A44E5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19A3-5260-4AC1-A5BD-9B525DF842F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D7B-A05C-4A0C-9E24-7952BF7B74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B368-294A-487E-9604-7775F2A5CE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D7B-A05C-4A0C-9E24-7952BF7B74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B368-294A-487E-9604-7775F2A5CE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D7B-A05C-4A0C-9E24-7952BF7B74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B368-294A-487E-9604-7775F2A5CE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3049-60B6-4A9C-A489-1E233A44E5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19A3-5260-4AC1-A5BD-9B525DF842F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3049-60B6-4A9C-A489-1E233A44E5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19A3-5260-4AC1-A5BD-9B525DF842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3049-60B6-4A9C-A489-1E233A44E5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19A3-5260-4AC1-A5BD-9B525DF842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3049-60B6-4A9C-A489-1E233A44E5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19A3-5260-4AC1-A5BD-9B525DF842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3049-60B6-4A9C-A489-1E233A44E5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19A3-5260-4AC1-A5BD-9B525DF842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3049-60B6-4A9C-A489-1E233A44E5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19A3-5260-4AC1-A5BD-9B525DF842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3049-60B6-4A9C-A489-1E233A44E5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19A3-5260-4AC1-A5BD-9B525DF842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E3049-60B6-4A9C-A489-1E233A44E5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619A3-5260-4AC1-A5BD-9B525DF842F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5AD7B-A05C-4A0C-9E24-7952BF7B74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B368-294A-487E-9604-7775F2A5CEE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4864" y="491489"/>
            <a:ext cx="6851015" cy="768350"/>
            <a:chOff x="374864" y="491489"/>
            <a:chExt cx="6851015" cy="768350"/>
          </a:xfrm>
        </p:grpSpPr>
        <p:sp>
          <p:nvSpPr>
            <p:cNvPr id="5" name="文本框 4"/>
            <p:cNvSpPr txBox="1"/>
            <p:nvPr/>
          </p:nvSpPr>
          <p:spPr>
            <a:xfrm>
              <a:off x="1082254" y="491489"/>
              <a:ext cx="6143625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序言</a:t>
              </a:r>
              <a:endPara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7703"/>
              <a:ext cx="577014" cy="577014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45185" y="1480820"/>
            <a:ext cx="7853045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b="1">
                <a:solidFill>
                  <a:srgbClr val="C00000"/>
                </a:solidFill>
              </a:rPr>
              <a:t>js运行环境</a:t>
            </a:r>
            <a:endParaRPr lang="en-US" altLang="zh-CN" b="1">
              <a:solidFill>
                <a:srgbClr val="C00000"/>
              </a:solidFill>
            </a:endParaRPr>
          </a:p>
          <a:p>
            <a:pPr lvl="1" indent="0">
              <a:lnSpc>
                <a:spcPct val="150000"/>
              </a:lnSpc>
              <a:buNone/>
            </a:pPr>
            <a:r>
              <a:rPr lang="en-US" altLang="zh-CN" b="1">
                <a:solidFill>
                  <a:srgbClr val="C00000"/>
                </a:solidFill>
              </a:rPr>
              <a:t>浏览器</a:t>
            </a:r>
            <a:endParaRPr lang="en-US" altLang="zh-CN" b="1">
              <a:solidFill>
                <a:srgbClr val="C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C00000"/>
                </a:solidFill>
              </a:rPr>
              <a:t>-基本语法</a:t>
            </a:r>
            <a:endParaRPr lang="en-US" altLang="zh-CN" b="1">
              <a:solidFill>
                <a:srgbClr val="C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C00000"/>
                </a:solidFill>
              </a:rPr>
              <a:t>-bom-dom</a:t>
            </a:r>
            <a:endParaRPr lang="en-US" altLang="zh-CN" b="1">
              <a:solidFill>
                <a:srgbClr val="C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C00000"/>
                </a:solidFill>
              </a:rPr>
              <a:t>-ajax</a:t>
            </a:r>
            <a:endParaRPr lang="en-US" altLang="zh-CN" b="1">
              <a:solidFill>
                <a:srgbClr val="C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C00000"/>
                </a:solidFill>
              </a:rPr>
              <a:t>-系统文件数据库（不能，不是语言不能处于安全性考虑不能）</a:t>
            </a:r>
            <a:endParaRPr lang="en-US" altLang="zh-CN" b="1">
              <a:solidFill>
                <a:srgbClr val="C00000"/>
              </a:solidFill>
            </a:endParaRPr>
          </a:p>
          <a:p>
            <a:pPr marL="742950" lvl="1" indent="-285750">
              <a:lnSpc>
                <a:spcPct val="150000"/>
              </a:lnSpc>
              <a:buNone/>
            </a:pPr>
            <a:r>
              <a:rPr lang="en-US" altLang="zh-CN" b="1">
                <a:solidFill>
                  <a:srgbClr val="C00000"/>
                </a:solidFill>
              </a:rPr>
              <a:t>服务器</a:t>
            </a:r>
            <a:endParaRPr lang="en-US" altLang="zh-CN" b="1">
              <a:solidFill>
                <a:srgbClr val="C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C00000"/>
                </a:solidFill>
              </a:rPr>
              <a:t>基本语法</a:t>
            </a:r>
            <a:endParaRPr lang="en-US" altLang="zh-CN" b="1">
              <a:solidFill>
                <a:srgbClr val="C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C00000"/>
                </a:solidFill>
              </a:rPr>
              <a:t>能操作数据库</a:t>
            </a:r>
            <a:endParaRPr lang="en-US" altLang="zh-CN" b="1">
              <a:solidFill>
                <a:srgbClr val="C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C00000"/>
                </a:solidFill>
              </a:rPr>
              <a:t>能操作本地文件</a:t>
            </a:r>
            <a:endParaRPr lang="en-US" altLang="zh-CN" b="1">
              <a:solidFill>
                <a:srgbClr val="C00000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C00000"/>
                </a:solidFill>
              </a:rPr>
              <a:t>限制语言能力的不是语言本身，而是语言的运行环境（平台）</a:t>
            </a:r>
            <a:endParaRPr lang="en-US" altLang="zh-CN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4864" y="491489"/>
            <a:ext cx="6851015" cy="768350"/>
            <a:chOff x="374864" y="491489"/>
            <a:chExt cx="6851015" cy="768350"/>
          </a:xfrm>
        </p:grpSpPr>
        <p:sp>
          <p:nvSpPr>
            <p:cNvPr id="5" name="文本框 4"/>
            <p:cNvSpPr txBox="1"/>
            <p:nvPr/>
          </p:nvSpPr>
          <p:spPr>
            <a:xfrm>
              <a:off x="1082254" y="491489"/>
              <a:ext cx="6143625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7703"/>
              <a:ext cx="577014" cy="577014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90575" y="1480820"/>
            <a:ext cx="7853045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C00000"/>
                </a:solidFill>
              </a:rPr>
              <a:t>chrome  V8  runtime</a:t>
            </a:r>
            <a:endParaRPr lang="en-US" altLang="zh-CN" b="1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C00000"/>
                </a:solidFill>
              </a:rPr>
              <a:t>事件驱动</a:t>
            </a:r>
            <a:endParaRPr lang="zh-CN" altLang="en-US" b="1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C00000"/>
                </a:solidFill>
              </a:rPr>
              <a:t>非组赛的</a:t>
            </a:r>
            <a:r>
              <a:rPr lang="en-US" altLang="zh-CN" b="1">
                <a:solidFill>
                  <a:srgbClr val="C00000"/>
                </a:solidFill>
              </a:rPr>
              <a:t>i/o</a:t>
            </a:r>
            <a:endParaRPr lang="en-US" altLang="zh-CN" b="1">
              <a:solidFill>
                <a:srgbClr val="C00000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C00000"/>
                </a:solidFill>
              </a:rPr>
              <a:t>i/o</a:t>
            </a:r>
            <a:r>
              <a:rPr lang="zh-CN" altLang="en-US" b="1">
                <a:solidFill>
                  <a:srgbClr val="C00000"/>
                </a:solidFill>
              </a:rPr>
              <a:t>：输入输出流  正常下</a:t>
            </a:r>
            <a:r>
              <a:rPr lang="en-US" altLang="zh-CN" b="1">
                <a:solidFill>
                  <a:srgbClr val="C00000"/>
                </a:solidFill>
              </a:rPr>
              <a:t>i/o</a:t>
            </a:r>
            <a:r>
              <a:rPr lang="zh-CN" altLang="en-US" b="1">
                <a:solidFill>
                  <a:srgbClr val="C00000"/>
                </a:solidFill>
              </a:rPr>
              <a:t>的操作都是阻塞的（</a:t>
            </a:r>
            <a:r>
              <a:rPr lang="en-US" altLang="zh-CN" b="1">
                <a:solidFill>
                  <a:srgbClr val="C00000"/>
                </a:solidFill>
              </a:rPr>
              <a:t>ajax</a:t>
            </a:r>
            <a:r>
              <a:rPr lang="zh-CN" altLang="en-US" b="1">
                <a:solidFill>
                  <a:srgbClr val="C00000"/>
                </a:solidFill>
              </a:rPr>
              <a:t>同步）</a:t>
            </a:r>
            <a:endParaRPr lang="zh-CN" altLang="en-US" b="1">
              <a:solidFill>
                <a:srgbClr val="C00000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C00000"/>
                </a:solidFill>
              </a:rPr>
              <a:t>网络请求、数据库处理、文件的读写。。。</a:t>
            </a:r>
            <a:endParaRPr lang="zh-CN" altLang="en-US" b="1">
              <a:solidFill>
                <a:srgbClr val="C00000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C00000"/>
                </a:solidFill>
              </a:rPr>
              <a:t>优点：高并发特别好</a:t>
            </a:r>
            <a:endParaRPr lang="zh-CN" altLang="en-US" b="1">
              <a:solidFill>
                <a:srgbClr val="C00000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b="1">
              <a:solidFill>
                <a:srgbClr val="C0000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b="1">
                <a:solidFill>
                  <a:srgbClr val="C00000"/>
                </a:solidFill>
              </a:rPr>
              <a:t>防止甩锅，明确数据交互的错误问题在谁</a:t>
            </a:r>
            <a:endParaRPr lang="zh-CN" altLang="en-US" b="1">
              <a:solidFill>
                <a:srgbClr val="C0000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b="1">
                <a:solidFill>
                  <a:srgbClr val="C00000"/>
                </a:solidFill>
              </a:rPr>
              <a:t>能够书写</a:t>
            </a:r>
            <a:r>
              <a:rPr lang="en-US" altLang="zh-CN" b="1">
                <a:solidFill>
                  <a:srgbClr val="C00000"/>
                </a:solidFill>
              </a:rPr>
              <a:t>api </a:t>
            </a:r>
            <a:r>
              <a:rPr lang="zh-CN" altLang="en-US" b="1">
                <a:solidFill>
                  <a:srgbClr val="C00000"/>
                </a:solidFill>
              </a:rPr>
              <a:t>斜杠青年</a:t>
            </a:r>
            <a:endParaRPr lang="zh-CN" altLang="en-US" b="1">
              <a:solidFill>
                <a:srgbClr val="C0000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b="1">
                <a:solidFill>
                  <a:srgbClr val="C00000"/>
                </a:solidFill>
              </a:rPr>
              <a:t>了解前后端的交互流程</a:t>
            </a:r>
            <a:endParaRPr lang="zh-CN" altLang="en-US" b="1">
              <a:solidFill>
                <a:srgbClr val="C0000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b="1">
                <a:solidFill>
                  <a:srgbClr val="C00000"/>
                </a:solidFill>
              </a:rPr>
              <a:t>全干</a:t>
            </a:r>
            <a:endParaRPr lang="zh-CN" altLang="en-US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4864" y="491489"/>
            <a:ext cx="6851015" cy="768350"/>
            <a:chOff x="374864" y="491489"/>
            <a:chExt cx="6851015" cy="768350"/>
          </a:xfrm>
        </p:grpSpPr>
        <p:sp>
          <p:nvSpPr>
            <p:cNvPr id="5" name="文本框 4"/>
            <p:cNvSpPr txBox="1"/>
            <p:nvPr/>
          </p:nvSpPr>
          <p:spPr>
            <a:xfrm>
              <a:off x="1082254" y="491489"/>
              <a:ext cx="6143625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node</a:t>
              </a:r>
              <a:r>
                <a:rPr lang="zh-CN" altLang="en-US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运行环境</a:t>
              </a:r>
              <a:endPara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7703"/>
              <a:ext cx="577014" cy="577014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90575" y="1480820"/>
            <a:ext cx="7853045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b="1">
                <a:solidFill>
                  <a:srgbClr val="C00000"/>
                </a:solidFill>
              </a:rPr>
              <a:t>nvm</a:t>
            </a:r>
            <a:endParaRPr lang="en-US" altLang="zh-CN" b="1">
              <a:solidFill>
                <a:srgbClr val="C00000"/>
              </a:solidFill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b="1">
                <a:solidFill>
                  <a:srgbClr val="C00000"/>
                </a:solidFill>
              </a:rPr>
              <a:t>node运行环境REPL</a:t>
            </a:r>
            <a:endParaRPr lang="en-US" altLang="zh-CN" b="1">
              <a:solidFill>
                <a:srgbClr val="C00000"/>
              </a:solidFill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b="1">
                <a:solidFill>
                  <a:srgbClr val="C00000"/>
                </a:solidFill>
              </a:rPr>
              <a:t>直接在命令行写代码</a:t>
            </a:r>
            <a:endParaRPr lang="en-US" altLang="zh-CN" b="1">
              <a:solidFill>
                <a:srgbClr val="C00000"/>
              </a:solidFill>
            </a:endParaRPr>
          </a:p>
          <a:p>
            <a:pPr indent="0">
              <a:lnSpc>
                <a:spcPct val="150000"/>
              </a:lnSpc>
              <a:buNone/>
            </a:pPr>
            <a:endParaRPr lang="en-US" altLang="zh-CN" b="1">
              <a:solidFill>
                <a:srgbClr val="C00000"/>
              </a:solidFill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b="1">
                <a:solidFill>
                  <a:srgbClr val="C00000"/>
                </a:solidFill>
              </a:rPr>
              <a:t>模块化</a:t>
            </a:r>
            <a:endParaRPr lang="en-US" altLang="zh-CN" b="1">
              <a:solidFill>
                <a:srgbClr val="C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b="1">
                <a:solidFill>
                  <a:srgbClr val="C00000"/>
                </a:solidFill>
              </a:rPr>
              <a:t>内置模块</a:t>
            </a:r>
            <a:endParaRPr lang="en-US" altLang="zh-CN" b="1">
              <a:solidFill>
                <a:srgbClr val="C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b="1">
                <a:solidFill>
                  <a:srgbClr val="C00000"/>
                </a:solidFill>
              </a:rPr>
              <a:t>第三方模块</a:t>
            </a:r>
            <a:endParaRPr lang="en-US" altLang="zh-CN" b="1">
              <a:solidFill>
                <a:srgbClr val="C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b="1">
                <a:solidFill>
                  <a:srgbClr val="C00000"/>
                </a:solidFill>
              </a:rPr>
              <a:t>自定模块</a:t>
            </a:r>
            <a:endParaRPr lang="en-US" altLang="zh-CN" b="1">
              <a:solidFill>
                <a:srgbClr val="C00000"/>
              </a:solidFill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>
                <a:solidFill>
                  <a:srgbClr val="C00000"/>
                </a:solidFill>
              </a:rPr>
              <a:t>创建一个模块（一个j</a:t>
            </a:r>
            <a:r>
              <a:rPr lang="en-US" altLang="zh-CN" b="1">
                <a:solidFill>
                  <a:srgbClr val="C00000"/>
                </a:solidFill>
              </a:rPr>
              <a:t>s文件一个模块）</a:t>
            </a:r>
            <a:endParaRPr lang="en-US" altLang="zh-CN" b="1">
              <a:solidFill>
                <a:srgbClr val="C00000"/>
              </a:solidFill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>
                <a:solidFill>
                  <a:srgbClr val="C00000"/>
                </a:solidFill>
              </a:rPr>
              <a:t>导出一个模块（module.exports=name）</a:t>
            </a:r>
            <a:endParaRPr lang="en-US" altLang="zh-CN" b="1">
              <a:solidFill>
                <a:srgbClr val="C00000"/>
              </a:solidFill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>
                <a:solidFill>
                  <a:srgbClr val="C00000"/>
                </a:solidFill>
              </a:rPr>
              <a:t>引用一个模块并且调用</a:t>
            </a:r>
            <a:endParaRPr lang="en-US" altLang="zh-CN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342</Words>
  <Application>WPS 演示</Application>
  <PresentationFormat>全屏显示(4:3)</PresentationFormat>
  <Paragraphs>42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Calibri Light</vt:lpstr>
      <vt:lpstr>Office 主题</vt:lpstr>
      <vt:lpstr>自定义设计方案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shgzb</dc:creator>
  <cp:lastModifiedBy>WPS_1559545793</cp:lastModifiedBy>
  <cp:revision>215</cp:revision>
  <dcterms:created xsi:type="dcterms:W3CDTF">2017-02-13T08:34:00Z</dcterms:created>
  <dcterms:modified xsi:type="dcterms:W3CDTF">2021-07-25T06:55:16Z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A07A6A9474D64DBBAAA9722B3E155F1B</vt:lpwstr>
  </property>
</Properties>
</file>