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34"/>
  </p:notesMasterIdLst>
  <p:sldIdLst>
    <p:sldId id="256" r:id="rId2"/>
    <p:sldId id="257" r:id="rId3"/>
    <p:sldId id="295" r:id="rId4"/>
    <p:sldId id="288" r:id="rId5"/>
    <p:sldId id="259" r:id="rId6"/>
    <p:sldId id="277" r:id="rId7"/>
    <p:sldId id="279" r:id="rId8"/>
    <p:sldId id="260" r:id="rId9"/>
    <p:sldId id="310" r:id="rId10"/>
    <p:sldId id="302" r:id="rId11"/>
    <p:sldId id="311" r:id="rId12"/>
    <p:sldId id="303" r:id="rId13"/>
    <p:sldId id="262" r:id="rId14"/>
    <p:sldId id="289" r:id="rId15"/>
    <p:sldId id="307" r:id="rId16"/>
    <p:sldId id="294" r:id="rId17"/>
    <p:sldId id="292" r:id="rId18"/>
    <p:sldId id="312" r:id="rId19"/>
    <p:sldId id="293" r:id="rId20"/>
    <p:sldId id="306" r:id="rId21"/>
    <p:sldId id="304" r:id="rId22"/>
    <p:sldId id="265" r:id="rId23"/>
    <p:sldId id="309" r:id="rId24"/>
    <p:sldId id="287" r:id="rId25"/>
    <p:sldId id="298" r:id="rId26"/>
    <p:sldId id="283" r:id="rId27"/>
    <p:sldId id="284" r:id="rId28"/>
    <p:sldId id="285" r:id="rId29"/>
    <p:sldId id="297" r:id="rId30"/>
    <p:sldId id="300" r:id="rId31"/>
    <p:sldId id="276" r:id="rId32"/>
    <p:sldId id="270" r:id="rId33"/>
  </p:sldIdLst>
  <p:sldSz cx="12192000" cy="6858000"/>
  <p:notesSz cx="6799263"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F0F1"/>
    <a:srgbClr val="56CBF5"/>
    <a:srgbClr val="FFFFFF"/>
    <a:srgbClr val="6AAC90"/>
    <a:srgbClr val="EA6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66146" autoAdjust="0"/>
  </p:normalViewPr>
  <p:slideViewPr>
    <p:cSldViewPr snapToGrid="0">
      <p:cViewPr varScale="1">
        <p:scale>
          <a:sx n="68" d="100"/>
          <a:sy n="68" d="100"/>
        </p:scale>
        <p:origin x="402" y="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92" d="100"/>
          <a:sy n="92" d="100"/>
        </p:scale>
        <p:origin x="373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925B3C9A-317E-4361-83AF-41A95BD30831}" type="datetimeFigureOut">
              <a:rPr lang="fr-FR" smtClean="0"/>
              <a:t>31/05/2019</a:t>
            </a:fld>
            <a:endParaRPr lang="fr-FR"/>
          </a:p>
        </p:txBody>
      </p:sp>
      <p:sp>
        <p:nvSpPr>
          <p:cNvPr id="4" name="Espace réservé de l'image des diapositives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8B51801F-57D9-40E1-923D-B00F2151A855}" type="slidenum">
              <a:rPr lang="fr-FR" smtClean="0"/>
              <a:t>‹N°›</a:t>
            </a:fld>
            <a:endParaRPr lang="fr-FR"/>
          </a:p>
        </p:txBody>
      </p:sp>
    </p:spTree>
    <p:extLst>
      <p:ext uri="{BB962C8B-B14F-4D97-AF65-F5344CB8AC3E}">
        <p14:creationId xmlns:p14="http://schemas.microsoft.com/office/powerpoint/2010/main" val="2952578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docker14.egid.local:8353/help/library/DESeq2/help/estimateSizeFactors"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docker14.egid.local:8353/help/library/DESeq2/help/nbinomWaldTest" TargetMode="External"/><Relationship Id="rId4" Type="http://schemas.openxmlformats.org/officeDocument/2006/relationships/hyperlink" Target="http://docker14.egid.local:8353/help/library/DESeq2/help/estimateDispersion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fr-FR" baseline="0" dirty="0">
              <a:solidFill>
                <a:srgbClr val="00B0F0"/>
              </a:solidFill>
            </a:endParaRPr>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0</a:t>
            </a:fld>
            <a:endParaRPr lang="fr-FR" dirty="0"/>
          </a:p>
        </p:txBody>
      </p:sp>
    </p:spTree>
    <p:extLst>
      <p:ext uri="{BB962C8B-B14F-4D97-AF65-F5344CB8AC3E}">
        <p14:creationId xmlns:p14="http://schemas.microsoft.com/office/powerpoint/2010/main" val="1688286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22275" y="406400"/>
            <a:ext cx="5954713" cy="3351213"/>
          </a:xfrm>
        </p:spPr>
      </p:sp>
      <p:sp>
        <p:nvSpPr>
          <p:cNvPr id="3" name="Espace réservé des commentaires 2"/>
          <p:cNvSpPr>
            <a:spLocks noGrp="1"/>
          </p:cNvSpPr>
          <p:nvPr>
            <p:ph type="body" idx="1"/>
          </p:nvPr>
        </p:nvSpPr>
        <p:spPr>
          <a:xfrm>
            <a:off x="679927" y="3898580"/>
            <a:ext cx="5439410" cy="3909864"/>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baseline="0" dirty="0" smtClean="0"/>
              <a:t>Arguments de </a:t>
            </a:r>
            <a:r>
              <a:rPr lang="fr-FR" baseline="0" dirty="0" err="1" smtClean="0"/>
              <a:t>tximports</a:t>
            </a:r>
            <a:r>
              <a:rPr lang="fr-FR" baseline="0" dirty="0" smtClean="0"/>
              <a: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aseline="0" dirty="0" smtClean="0"/>
              <a:t>files: chemin de fichiers de comptage</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aseline="0" dirty="0" smtClean="0"/>
              <a:t>type: «  </a:t>
            </a:r>
            <a:r>
              <a:rPr lang="fr-FR" baseline="0" dirty="0" err="1" smtClean="0"/>
              <a:t>rsem</a:t>
            </a:r>
            <a:r>
              <a:rPr lang="fr-FR" baseline="0" dirty="0" smtClean="0"/>
              <a: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err="1" smtClean="0"/>
              <a:t>txIn</a:t>
            </a:r>
            <a:r>
              <a:rPr lang="fr-FR" dirty="0" smtClean="0"/>
              <a:t>:</a:t>
            </a:r>
            <a:r>
              <a:rPr lang="fr-FR" baseline="0" dirty="0" smtClean="0"/>
              <a:t> si les fichiers d’entrée sont au niveau de transcript?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err="1" smtClean="0"/>
              <a:t>txOut</a:t>
            </a:r>
            <a:r>
              <a:rPr lang="fr-FR" dirty="0" smtClean="0"/>
              <a:t>: nécessaire</a:t>
            </a:r>
            <a:r>
              <a:rPr lang="fr-FR" baseline="0" dirty="0" smtClean="0"/>
              <a:t> quand le fichier est uniquement valable pour les transcripts (logiciel </a:t>
            </a:r>
            <a:r>
              <a:rPr lang="fr-FR" baseline="0" dirty="0" err="1" smtClean="0"/>
              <a:t>salmon</a:t>
            </a:r>
            <a:r>
              <a:rPr lang="fr-FR" baseline="0" dirty="0" smtClean="0"/>
              <a:t>/</a:t>
            </a:r>
            <a:r>
              <a:rPr lang="fr-FR" baseline="0" dirty="0" err="1" smtClean="0"/>
              <a:t>sailfish</a:t>
            </a:r>
            <a:r>
              <a:rPr lang="fr-FR" baseline="0" dirty="0" smtClean="0"/>
              <a:t>/</a:t>
            </a:r>
            <a:r>
              <a:rPr lang="fr-FR" baseline="0" dirty="0" err="1" smtClean="0"/>
              <a:t>kallisto</a:t>
            </a:r>
            <a:r>
              <a:rPr lang="fr-FR" baseline="0" dirty="0" smtClean="0"/>
              <a:t>) et vous avez besoin de résumé le comptage au niveau des gènes.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err="1" smtClean="0"/>
              <a:t>countsFromAbundance</a:t>
            </a:r>
            <a:r>
              <a:rPr lang="fr-FR" dirty="0" smtClean="0"/>
              <a:t>: s’il faut générer</a:t>
            </a:r>
            <a:r>
              <a:rPr lang="fr-FR" baseline="0" dirty="0" smtClean="0"/>
              <a:t> de comptages bruts à l’aide de la colonne abondance?</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aseline="0" dirty="0" err="1" smtClean="0"/>
              <a:t>xxCol</a:t>
            </a:r>
            <a:r>
              <a:rPr lang="fr-FR" baseline="0" dirty="0" smtClean="0"/>
              <a:t>: les arguments pour spécifier le nom de la colonne correspondante</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baseline="0" dirty="0" smtClean="0"/>
              <a:t>(PS: si le type est spécifié, pas besoin de préciser les noms de colonnes, car c’est déjà défini dans tximport, https://github.com/mikelove/tximport/blob/master/R/tximport.R)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smtClean="0"/>
              <a:t>Derrière</a:t>
            </a:r>
            <a:r>
              <a:rPr lang="fr-FR" baseline="0" dirty="0" smtClean="0"/>
              <a:t> c’est </a:t>
            </a:r>
            <a:r>
              <a:rPr lang="fr-FR" baseline="0" dirty="0" err="1" smtClean="0"/>
              <a:t>readr</a:t>
            </a:r>
            <a:r>
              <a:rPr lang="fr-FR" baseline="0" dirty="0" smtClean="0"/>
              <a:t>::</a:t>
            </a:r>
            <a:r>
              <a:rPr lang="fr-FR" baseline="0" dirty="0" err="1" smtClean="0"/>
              <a:t>read_tsv</a:t>
            </a:r>
            <a:r>
              <a:rPr lang="fr-FR" baseline="0" dirty="0" smtClean="0"/>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9</a:t>
            </a:fld>
            <a:endParaRPr lang="fr-FR"/>
          </a:p>
        </p:txBody>
      </p:sp>
    </p:spTree>
    <p:extLst>
      <p:ext uri="{BB962C8B-B14F-4D97-AF65-F5344CB8AC3E}">
        <p14:creationId xmlns:p14="http://schemas.microsoft.com/office/powerpoint/2010/main" val="340837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22275" y="406400"/>
            <a:ext cx="5954713" cy="3351213"/>
          </a:xfrm>
        </p:spPr>
      </p:sp>
      <p:sp>
        <p:nvSpPr>
          <p:cNvPr id="3" name="Espace réservé des commentaires 2"/>
          <p:cNvSpPr>
            <a:spLocks noGrp="1"/>
          </p:cNvSpPr>
          <p:nvPr>
            <p:ph type="body" idx="1"/>
          </p:nvPr>
        </p:nvSpPr>
        <p:spPr>
          <a:xfrm>
            <a:off x="679927" y="3898580"/>
            <a:ext cx="5439410" cy="3909864"/>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smtClean="0"/>
              <a:t>Objet importé par tximport</a:t>
            </a:r>
            <a:r>
              <a:rPr lang="fr-FR" baseline="0" dirty="0" smtClean="0"/>
              <a:t> (</a:t>
            </a:r>
            <a:r>
              <a:rPr lang="fr-FR" dirty="0" err="1" smtClean="0"/>
              <a:t>dta_raw</a:t>
            </a:r>
            <a:r>
              <a:rPr lang="fr-FR" dirty="0" smtClean="0"/>
              <a:t>) </a:t>
            </a:r>
            <a:r>
              <a:rPr lang="fr-FR" baseline="0" dirty="0" smtClean="0"/>
              <a:t>est une liste,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baseline="0" dirty="0" smtClean="0"/>
              <a:t>qui contient une matrice pour les abondances (ici TPM),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baseline="0" dirty="0" smtClean="0"/>
              <a:t>une matrice pour les comptages bruts,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baseline="0" dirty="0" smtClean="0"/>
              <a:t>une matrice pour la longueur attendue des gènes,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baseline="0" dirty="0" smtClean="0"/>
              <a:t>et un élément</a:t>
            </a:r>
            <a:r>
              <a:rPr lang="fr-FR" dirty="0" smtClean="0"/>
              <a:t> « </a:t>
            </a:r>
            <a:r>
              <a:rPr lang="fr-FR" dirty="0" err="1" smtClean="0"/>
              <a:t>countsFromAbundance</a:t>
            </a:r>
            <a:r>
              <a:rPr lang="fr-FR" dirty="0" smtClean="0"/>
              <a:t> » qui rappelle l’argument utilisé dans tximport.</a:t>
            </a:r>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10</a:t>
            </a:fld>
            <a:endParaRPr lang="fr-FR"/>
          </a:p>
        </p:txBody>
      </p:sp>
    </p:spTree>
    <p:extLst>
      <p:ext uri="{BB962C8B-B14F-4D97-AF65-F5344CB8AC3E}">
        <p14:creationId xmlns:p14="http://schemas.microsoft.com/office/powerpoint/2010/main" val="2053921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construire l’objet </a:t>
            </a:r>
            <a:r>
              <a:rPr lang="fr-FR" dirty="0" err="1" smtClean="0"/>
              <a:t>DESeqDataSet</a:t>
            </a:r>
            <a:r>
              <a:rPr lang="fr-FR" baseline="0" dirty="0" smtClean="0"/>
              <a:t> à partir d’objet crée par tximport</a:t>
            </a:r>
          </a:p>
          <a:p>
            <a:r>
              <a:rPr lang="fr-FR" dirty="0" smtClean="0"/>
              <a:t>Attention,</a:t>
            </a:r>
            <a:r>
              <a:rPr lang="fr-FR" baseline="0" dirty="0" smtClean="0"/>
              <a:t> la fonction «  </a:t>
            </a:r>
            <a:r>
              <a:rPr lang="fr-FR" b="1" baseline="0" dirty="0" err="1" smtClean="0"/>
              <a:t>DESeqDataSetFromTximport</a:t>
            </a:r>
            <a:r>
              <a:rPr lang="fr-FR" baseline="0" dirty="0" smtClean="0"/>
              <a:t>» ne autorise pas qu’il y a des 0 dans la matrice des longueurs, </a:t>
            </a:r>
          </a:p>
          <a:p>
            <a:r>
              <a:rPr lang="fr-FR" baseline="0" dirty="0" smtClean="0"/>
              <a:t>Parce que lors de la normalisation par la longueur de gène, 0 ne peut pas être le dénominateur, </a:t>
            </a:r>
          </a:p>
          <a:p>
            <a:r>
              <a:rPr lang="fr-FR" baseline="0" dirty="0" smtClean="0"/>
              <a:t>Donc, on va d’abord changer les gènes avec longueur à 1 (le minimum positif entier)</a:t>
            </a:r>
          </a:p>
          <a:p>
            <a:pPr marL="171450" indent="-171450">
              <a:buFont typeface="Arial" panose="020B0604020202020204" pitchFamily="34" charset="0"/>
              <a:buChar char="•"/>
            </a:pPr>
            <a:r>
              <a:rPr lang="fr-FR" baseline="0" dirty="0" err="1" smtClean="0"/>
              <a:t>colData</a:t>
            </a:r>
            <a:r>
              <a:rPr lang="fr-FR" baseline="0" dirty="0" smtClean="0"/>
              <a:t>: le </a:t>
            </a:r>
            <a:r>
              <a:rPr lang="fr-FR" baseline="0" dirty="0" err="1" smtClean="0"/>
              <a:t>dataframe</a:t>
            </a:r>
            <a:r>
              <a:rPr lang="fr-FR" baseline="0" dirty="0" smtClean="0"/>
              <a:t> qui contient plein d’information </a:t>
            </a:r>
            <a:r>
              <a:rPr lang="fr-FR" baseline="0" dirty="0" err="1" smtClean="0"/>
              <a:t>phéno</a:t>
            </a:r>
            <a:r>
              <a:rPr lang="fr-FR" baseline="0" dirty="0" smtClean="0"/>
              <a:t>, </a:t>
            </a:r>
            <a:r>
              <a:rPr lang="fr-FR" baseline="0" dirty="0" err="1" smtClean="0"/>
              <a:t>covariables</a:t>
            </a:r>
            <a:r>
              <a:rPr lang="fr-FR" baseline="0" dirty="0" smtClean="0"/>
              <a:t>, etc.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baseline="0" dirty="0" smtClean="0"/>
              <a:t>    Les lignes doivent correspondre aux colonnes de la matrice de comptage</a:t>
            </a:r>
          </a:p>
          <a:p>
            <a:pPr marL="171450" indent="-171450">
              <a:buFont typeface="Arial" panose="020B0604020202020204" pitchFamily="34" charset="0"/>
              <a:buChar char="•"/>
            </a:pPr>
            <a:r>
              <a:rPr lang="fr-FR" baseline="0" dirty="0" smtClean="0"/>
              <a:t>design: une formule qui explique comment les comptages de chaque gène dépendent des variables dans </a:t>
            </a:r>
            <a:r>
              <a:rPr lang="fr-FR" baseline="0" dirty="0" err="1" smtClean="0"/>
              <a:t>colData</a:t>
            </a:r>
            <a:endParaRPr lang="fr-FR" baseline="0" dirty="0" smtClean="0"/>
          </a:p>
          <a:p>
            <a:pPr marL="0" indent="0">
              <a:buFont typeface="Arial" panose="020B0604020202020204" pitchFamily="34" charset="0"/>
              <a:buNone/>
            </a:pPr>
            <a:r>
              <a:rPr lang="fr-FR" baseline="0" dirty="0" smtClean="0"/>
              <a:t>    possible de mettre plusieurs variables ou même des termes d’interaction dedans</a:t>
            </a:r>
          </a:p>
          <a:p>
            <a:r>
              <a:rPr lang="fr-FR" baseline="0" dirty="0" smtClean="0"/>
              <a:t>  </a:t>
            </a:r>
            <a:endParaRPr lang="fr-FR" dirty="0" smtClean="0"/>
          </a:p>
          <a:p>
            <a:r>
              <a:rPr lang="fr-FR" dirty="0" smtClean="0"/>
              <a:t>A</a:t>
            </a:r>
            <a:r>
              <a:rPr lang="fr-FR" baseline="0" dirty="0" smtClean="0"/>
              <a:t> noter qu’il est aussi possible de construire le </a:t>
            </a:r>
            <a:r>
              <a:rPr lang="fr-FR" baseline="0" dirty="0" err="1" smtClean="0"/>
              <a:t>DESeqDataSet</a:t>
            </a:r>
            <a:r>
              <a:rPr lang="fr-FR" baseline="0" dirty="0" smtClean="0"/>
              <a:t> par une matrice d’entiers directement, </a:t>
            </a:r>
          </a:p>
          <a:p>
            <a:r>
              <a:rPr lang="fr-FR" baseline="0" dirty="0" smtClean="0"/>
              <a:t>d’où il faut convertir les comptages en mode d’entier</a:t>
            </a:r>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11</a:t>
            </a:fld>
            <a:endParaRPr lang="fr-FR"/>
          </a:p>
        </p:txBody>
      </p:sp>
    </p:spTree>
    <p:extLst>
      <p:ext uri="{BB962C8B-B14F-4D97-AF65-F5344CB8AC3E}">
        <p14:creationId xmlns:p14="http://schemas.microsoft.com/office/powerpoint/2010/main" val="134945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22275" y="665163"/>
            <a:ext cx="5954713" cy="3351212"/>
          </a:xfrm>
        </p:spPr>
      </p:sp>
      <p:sp>
        <p:nvSpPr>
          <p:cNvPr id="3" name="Espace réservé des commentaires 2"/>
          <p:cNvSpPr>
            <a:spLocks noGrp="1"/>
          </p:cNvSpPr>
          <p:nvPr>
            <p:ph type="body" idx="1"/>
          </p:nvPr>
        </p:nvSpPr>
        <p:spPr>
          <a:xfrm>
            <a:off x="679927" y="4124258"/>
            <a:ext cx="5439410" cy="390986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12</a:t>
            </a:fld>
            <a:endParaRPr lang="fr-FR"/>
          </a:p>
        </p:txBody>
      </p:sp>
    </p:spTree>
    <p:extLst>
      <p:ext uri="{BB962C8B-B14F-4D97-AF65-F5344CB8AC3E}">
        <p14:creationId xmlns:p14="http://schemas.microsoft.com/office/powerpoint/2010/main" val="148004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22275" y="665163"/>
            <a:ext cx="5954713" cy="3351212"/>
          </a:xfrm>
        </p:spPr>
      </p:sp>
      <p:sp>
        <p:nvSpPr>
          <p:cNvPr id="3" name="Espace réservé des commentaires 2"/>
          <p:cNvSpPr>
            <a:spLocks noGrp="1"/>
          </p:cNvSpPr>
          <p:nvPr>
            <p:ph type="body" idx="1"/>
          </p:nvPr>
        </p:nvSpPr>
        <p:spPr>
          <a:xfrm>
            <a:off x="679927" y="4124258"/>
            <a:ext cx="5439410" cy="3909864"/>
          </a:xfrm>
        </p:spPr>
        <p:txBody>
          <a:bodyPr/>
          <a:lstStyle/>
          <a:p>
            <a:pPr marL="342900" lvl="0" indent="-342900">
              <a:buFont typeface="Arial" panose="020B0604020202020204" pitchFamily="34" charset="0"/>
              <a:buChar char="•"/>
            </a:pPr>
            <a:r>
              <a:rPr lang="fr-FR" sz="2000" noProof="0" dirty="0" err="1" smtClean="0"/>
              <a:t>listDatasets</a:t>
            </a:r>
            <a:r>
              <a:rPr lang="fr-FR" sz="2000" noProof="0" dirty="0" smtClean="0"/>
              <a:t>() : </a:t>
            </a:r>
            <a:r>
              <a:rPr lang="fr-FR" sz="2000" baseline="0" noProof="0" dirty="0" smtClean="0"/>
              <a:t> </a:t>
            </a:r>
            <a:r>
              <a:rPr lang="fr-FR" sz="2000" noProof="0" dirty="0" smtClean="0"/>
              <a:t>lister les </a:t>
            </a:r>
            <a:r>
              <a:rPr lang="fr-FR" sz="2000" noProof="0" dirty="0" err="1" smtClean="0"/>
              <a:t>datasets</a:t>
            </a:r>
            <a:r>
              <a:rPr lang="fr-FR" sz="2000" noProof="0" dirty="0" smtClean="0"/>
              <a:t> d’annotation disponible dans la base de données </a:t>
            </a:r>
            <a:r>
              <a:rPr lang="fr-FR" sz="2000" noProof="0" dirty="0" err="1" smtClean="0"/>
              <a:t>BioMart</a:t>
            </a:r>
            <a:r>
              <a:rPr lang="fr-FR" sz="2000" noProof="0" dirty="0" smtClean="0"/>
              <a:t>,</a:t>
            </a:r>
            <a:r>
              <a:rPr lang="fr-FR" sz="2000" baseline="0" noProof="0" dirty="0" smtClean="0"/>
              <a:t> </a:t>
            </a:r>
            <a:r>
              <a:rPr lang="fr-FR" sz="2000" noProof="0" dirty="0" smtClean="0"/>
              <a:t>selon l’espèce (humain, souris, porc… )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fr-FR" sz="2000" noProof="0" dirty="0" err="1" smtClean="0"/>
              <a:t>listEnsemblArchives</a:t>
            </a:r>
            <a:r>
              <a:rPr lang="fr-FR" altLang="fr-FR" sz="2000" noProof="0" dirty="0" smtClean="0"/>
              <a:t>() : renvoie</a:t>
            </a:r>
            <a:r>
              <a:rPr lang="fr-FR" altLang="fr-FR" sz="2000" baseline="0" noProof="0" dirty="0" smtClean="0"/>
              <a:t> une table contenant les versions archivées dispo d’</a:t>
            </a:r>
            <a:r>
              <a:rPr lang="fr-FR" altLang="fr-FR" sz="2000" baseline="0" noProof="0" dirty="0" err="1" smtClean="0"/>
              <a:t>Ensembl</a:t>
            </a:r>
            <a:r>
              <a:rPr lang="fr-FR" altLang="fr-FR" sz="2000" baseline="0" noProof="0" dirty="0" smtClean="0"/>
              <a:t>, ainsi que leurs dates de création et l’URL utilisée pour y accéder </a:t>
            </a:r>
            <a:r>
              <a:rPr lang="fr-FR" altLang="fr-FR" sz="2000" noProof="0" dirty="0" smtClean="0"/>
              <a:t>=&gt; sera a utiliser pour l’argument « host »</a:t>
            </a:r>
          </a:p>
          <a:p>
            <a:pPr marL="342900" lvl="0" indent="-342900">
              <a:buFont typeface="Arial" panose="020B0604020202020204" pitchFamily="34" charset="0"/>
              <a:buChar char="•"/>
            </a:pPr>
            <a:r>
              <a:rPr lang="fr-FR" sz="2000" noProof="0" dirty="0" err="1" smtClean="0"/>
              <a:t>useMart</a:t>
            </a:r>
            <a:r>
              <a:rPr lang="fr-FR" sz="2000" noProof="0" dirty="0" smtClean="0"/>
              <a:t>() : se connecter à la base d’annotation sélectionnée</a:t>
            </a:r>
          </a:p>
          <a:p>
            <a:pPr marL="342900" lvl="0" indent="-342900">
              <a:buFont typeface="Arial" panose="020B0604020202020204" pitchFamily="34" charset="0"/>
              <a:buChar char="•"/>
            </a:pPr>
            <a:r>
              <a:rPr lang="fr-FR" sz="2000" noProof="0" dirty="0" err="1" smtClean="0"/>
              <a:t>listAttributes</a:t>
            </a:r>
            <a:r>
              <a:rPr lang="fr-FR" sz="2000" noProof="0" dirty="0" smtClean="0"/>
              <a:t>(): lister les attributs dispo dans le </a:t>
            </a:r>
            <a:r>
              <a:rPr lang="fr-FR" sz="2000" noProof="0" dirty="0" err="1" smtClean="0"/>
              <a:t>dataset</a:t>
            </a:r>
            <a:r>
              <a:rPr lang="fr-FR" sz="2000" baseline="0" noProof="0" dirty="0" smtClean="0"/>
              <a:t> sélectionné</a:t>
            </a:r>
            <a:endParaRPr lang="fr-FR" sz="2000" noProof="0" dirty="0" smtClean="0"/>
          </a:p>
          <a:p>
            <a:pPr marL="342900" lvl="0" indent="-342900">
              <a:buFont typeface="Arial" panose="020B0604020202020204" pitchFamily="34" charset="0"/>
              <a:buChar char="•"/>
            </a:pPr>
            <a:r>
              <a:rPr lang="fr-FR" sz="2000" noProof="0" dirty="0" err="1" smtClean="0"/>
              <a:t>getBM</a:t>
            </a:r>
            <a:r>
              <a:rPr lang="fr-FR" sz="2000" noProof="0" dirty="0" smtClean="0"/>
              <a:t>() :</a:t>
            </a:r>
            <a:r>
              <a:rPr lang="fr-FR" sz="2000" baseline="0" noProof="0" dirty="0" smtClean="0"/>
              <a:t> </a:t>
            </a:r>
            <a:r>
              <a:rPr lang="fr-FR" sz="2000" noProof="0" dirty="0" smtClean="0"/>
              <a:t>récupérer les données d’annotation</a:t>
            </a:r>
            <a:r>
              <a:rPr lang="fr-FR" sz="2000" baseline="0" noProof="0" dirty="0" smtClean="0"/>
              <a:t> </a:t>
            </a:r>
            <a:r>
              <a:rPr lang="fr-FR" sz="2000" noProof="0" dirty="0" smtClean="0"/>
              <a:t>dans l’environnement R. </a:t>
            </a:r>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13</a:t>
            </a:fld>
            <a:endParaRPr lang="fr-FR"/>
          </a:p>
        </p:txBody>
      </p:sp>
    </p:spTree>
    <p:extLst>
      <p:ext uri="{BB962C8B-B14F-4D97-AF65-F5344CB8AC3E}">
        <p14:creationId xmlns:p14="http://schemas.microsoft.com/office/powerpoint/2010/main" val="4166792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14</a:t>
            </a:fld>
            <a:endParaRPr lang="fr-FR" dirty="0"/>
          </a:p>
        </p:txBody>
      </p:sp>
    </p:spTree>
    <p:extLst>
      <p:ext uri="{BB962C8B-B14F-4D97-AF65-F5344CB8AC3E}">
        <p14:creationId xmlns:p14="http://schemas.microsoft.com/office/powerpoint/2010/main" val="3651862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15</a:t>
            </a:fld>
            <a:endParaRPr lang="fr-FR" dirty="0"/>
          </a:p>
        </p:txBody>
      </p:sp>
    </p:spTree>
    <p:extLst>
      <p:ext uri="{BB962C8B-B14F-4D97-AF65-F5344CB8AC3E}">
        <p14:creationId xmlns:p14="http://schemas.microsoft.com/office/powerpoint/2010/main" val="4264059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16</a:t>
            </a:fld>
            <a:endParaRPr lang="fr-FR" dirty="0"/>
          </a:p>
        </p:txBody>
      </p:sp>
    </p:spTree>
    <p:extLst>
      <p:ext uri="{BB962C8B-B14F-4D97-AF65-F5344CB8AC3E}">
        <p14:creationId xmlns:p14="http://schemas.microsoft.com/office/powerpoint/2010/main" val="3368807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dirty="0" smtClean="0"/>
              <a:t>MB</a:t>
            </a:r>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17</a:t>
            </a:fld>
            <a:endParaRPr lang="fr-FR" dirty="0"/>
          </a:p>
        </p:txBody>
      </p:sp>
    </p:spTree>
    <p:extLst>
      <p:ext uri="{BB962C8B-B14F-4D97-AF65-F5344CB8AC3E}">
        <p14:creationId xmlns:p14="http://schemas.microsoft.com/office/powerpoint/2010/main" val="1332639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18</a:t>
            </a:fld>
            <a:endParaRPr lang="fr-FR" dirty="0"/>
          </a:p>
        </p:txBody>
      </p:sp>
    </p:spTree>
    <p:extLst>
      <p:ext uri="{BB962C8B-B14F-4D97-AF65-F5344CB8AC3E}">
        <p14:creationId xmlns:p14="http://schemas.microsoft.com/office/powerpoint/2010/main" val="1109297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 typical RNA-</a:t>
            </a:r>
            <a:r>
              <a:rPr lang="en-US" b="1" dirty="0" err="1" smtClean="0"/>
              <a:t>Seq</a:t>
            </a:r>
            <a:r>
              <a:rPr lang="en-US" b="1" dirty="0" smtClean="0"/>
              <a:t> experiment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Briefly, long RNAs are first converted into a library of cDNA fragments through either RNA fragmentation or DNA fragmentation (see main text). Sequencing adaptors (blue) are subsequently added to each cDNA fragment and a short sequence is obtained from each cDNA using high-throughput sequencing technology. The resulting sequence reads are aligned with the reference genome or transcriptome, and classified as three types: </a:t>
            </a:r>
            <a:r>
              <a:rPr lang="en-US" dirty="0" err="1" smtClean="0"/>
              <a:t>exonic</a:t>
            </a:r>
            <a:r>
              <a:rPr lang="en-US" dirty="0" smtClean="0"/>
              <a:t> reads, junction reads and poly(A) end-reads. These three types are used to generate a base-resolution expression profile for each gene, as illustrated at the bottom; a yeast ORF with one intron is shown.</a:t>
            </a:r>
          </a:p>
          <a:p>
            <a:pPr algn="l"/>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algn="just"/>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1</a:t>
            </a:fld>
            <a:endParaRPr lang="fr-FR"/>
          </a:p>
        </p:txBody>
      </p:sp>
    </p:spTree>
    <p:extLst>
      <p:ext uri="{BB962C8B-B14F-4D97-AF65-F5344CB8AC3E}">
        <p14:creationId xmlns:p14="http://schemas.microsoft.com/office/powerpoint/2010/main" val="2990462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smtClean="0"/>
              <a:t>MB</a:t>
            </a:r>
            <a:endParaRPr lang="fr-FR"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19</a:t>
            </a:fld>
            <a:endParaRPr lang="fr-FR" dirty="0"/>
          </a:p>
        </p:txBody>
      </p:sp>
    </p:spTree>
    <p:extLst>
      <p:ext uri="{BB962C8B-B14F-4D97-AF65-F5344CB8AC3E}">
        <p14:creationId xmlns:p14="http://schemas.microsoft.com/office/powerpoint/2010/main" val="4246594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dirty="0" smtClean="0"/>
              <a:t>Médiane des ratios </a:t>
            </a:r>
            <a:r>
              <a:rPr lang="fr-FR" sz="2000" baseline="0" dirty="0" smtClean="0"/>
              <a:t>(DESeq2)</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baseline="0" dirty="0" smtClean="0"/>
              <a:t>Calculer la moyenne géométrique de chaque gène et obtenir un pseudo « échantillon » de référence</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baseline="0" dirty="0" smtClean="0"/>
              <a:t>Calculer les </a:t>
            </a:r>
            <a:r>
              <a:rPr lang="fr-FR" sz="2000" baseline="0" dirty="0" err="1" smtClean="0"/>
              <a:t>fold</a:t>
            </a:r>
            <a:r>
              <a:rPr lang="fr-FR" sz="2000" baseline="0" dirty="0" smtClean="0"/>
              <a:t> changes de chaque échantillon par rapport au </a:t>
            </a:r>
            <a:r>
              <a:rPr lang="fr-FR" sz="2000" baseline="0" dirty="0" err="1" smtClean="0"/>
              <a:t>psuedo</a:t>
            </a:r>
            <a:r>
              <a:rPr lang="fr-FR" sz="2000" baseline="0" dirty="0" smtClean="0"/>
              <a:t> réf pour chaque gène</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dirty="0" smtClean="0"/>
              <a:t>La médiane de FC de chaque échantillon est considérée</a:t>
            </a:r>
            <a:r>
              <a:rPr lang="fr-FR" sz="2000" baseline="0" dirty="0" smtClean="0"/>
              <a:t> comme le FC des gènes non DE =&gt;facteur de normalisation</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baseline="0" dirty="0" smtClean="0"/>
              <a:t>Diviser le comptage brut par ce facteur</a:t>
            </a:r>
          </a:p>
          <a:p>
            <a:pPr marL="1257300" marR="0" lvl="2"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baseline="0" dirty="0" smtClean="0"/>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smtClean="0"/>
              <a:t>TMM: Samples/observations that have the closest average expressions to mean of all samples is considered as reference samples</a:t>
            </a:r>
            <a:endParaRPr lang="fr-FR" sz="2000" baseline="0"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20</a:t>
            </a:fld>
            <a:endParaRPr lang="fr-FR" dirty="0"/>
          </a:p>
        </p:txBody>
      </p:sp>
    </p:spTree>
    <p:extLst>
      <p:ext uri="{BB962C8B-B14F-4D97-AF65-F5344CB8AC3E}">
        <p14:creationId xmlns:p14="http://schemas.microsoft.com/office/powerpoint/2010/main" val="1951338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Font typeface="Wingdings" panose="05000000000000000000" pitchFamily="2" charset="2"/>
              <a:buNone/>
            </a:pPr>
            <a:r>
              <a:rPr lang="fr-FR" sz="1200" noProof="0" dirty="0" smtClean="0"/>
              <a:t>H0: les niveaux d'expression d'un gène entre 2 condition sont égaux</a:t>
            </a:r>
          </a:p>
          <a:p>
            <a:pPr>
              <a:buFont typeface="Wingdings" panose="05000000000000000000" pitchFamily="2" charset="2"/>
              <a:buNone/>
            </a:pPr>
            <a:r>
              <a:rPr lang="fr-FR" sz="1200" noProof="0" dirty="0" smtClean="0"/>
              <a:t>probabilité d’obtenir la même valeur du test si l’</a:t>
            </a:r>
            <a:r>
              <a:rPr lang="fr-FR" sz="1200" noProof="0" dirty="0" err="1" smtClean="0"/>
              <a:t>hyp</a:t>
            </a:r>
            <a:r>
              <a:rPr lang="fr-FR" sz="1200" noProof="0" dirty="0" smtClean="0"/>
              <a:t> nulle était vraie</a:t>
            </a:r>
          </a:p>
          <a:p>
            <a:pPr>
              <a:buFont typeface="Wingdings" panose="05000000000000000000" pitchFamily="2" charset="2"/>
              <a:buNone/>
            </a:pPr>
            <a:r>
              <a:rPr lang="fr-FR" noProof="0" dirty="0" smtClean="0"/>
              <a:t>On espère donc pouvoir rejeter l’</a:t>
            </a:r>
            <a:r>
              <a:rPr lang="fr-FR" noProof="0" dirty="0" err="1" smtClean="0"/>
              <a:t>hyp</a:t>
            </a:r>
            <a:r>
              <a:rPr lang="fr-FR" noProof="0" dirty="0" smtClean="0"/>
              <a:t> nulle si p-valeur &lt; 0,05 et conclure que les 2 niveaux d’expression sont différents</a:t>
            </a:r>
          </a:p>
          <a:p>
            <a:pPr>
              <a:buFont typeface="Wingdings" panose="05000000000000000000" pitchFamily="2" charset="2"/>
              <a:buNone/>
            </a:pPr>
            <a:r>
              <a:rPr lang="fr-FR" noProof="0" dirty="0" smtClean="0"/>
              <a:t>=&gt; Si p&lt;0,05, moins de 5% de chance d’obtenir le</a:t>
            </a:r>
            <a:r>
              <a:rPr lang="fr-FR" baseline="0" noProof="0" dirty="0" smtClean="0"/>
              <a:t> même résultats par hasard, donc on peut rejeter H0, niveau d’expression entre les 2 </a:t>
            </a:r>
            <a:r>
              <a:rPr lang="fr-FR" baseline="0" noProof="0" dirty="0" err="1" smtClean="0"/>
              <a:t>conds</a:t>
            </a:r>
            <a:r>
              <a:rPr lang="fr-FR" baseline="0" noProof="0" dirty="0" smtClean="0"/>
              <a:t> est significativement différent</a:t>
            </a:r>
            <a:endParaRPr lang="fr-FR" noProof="0"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21</a:t>
            </a:fld>
            <a:endParaRPr lang="fr-FR" dirty="0"/>
          </a:p>
        </p:txBody>
      </p:sp>
    </p:spTree>
    <p:extLst>
      <p:ext uri="{BB962C8B-B14F-4D97-AF65-F5344CB8AC3E}">
        <p14:creationId xmlns:p14="http://schemas.microsoft.com/office/powerpoint/2010/main" val="1138946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200" dirty="0" err="1" smtClean="0"/>
              <a:t>P.Val</a:t>
            </a:r>
            <a:r>
              <a:rPr lang="fr-FR" sz="1200" dirty="0" smtClean="0"/>
              <a:t> na : </a:t>
            </a:r>
            <a:r>
              <a:rPr lang="en-US" dirty="0" smtClean="0"/>
              <a:t>If within a row, all samples have zero counts,, If a row contains a sample with an extreme count outlier, If a row is filtered by automatic independent filtering, </a:t>
            </a:r>
            <a:endParaRPr lang="fr-FR" sz="1200" dirty="0" smtClean="0"/>
          </a:p>
          <a:p>
            <a:pPr>
              <a:buFont typeface="Wingdings" panose="05000000000000000000" pitchFamily="2" charset="2"/>
              <a:buNone/>
            </a:pPr>
            <a:endParaRPr lang="fr-FR" sz="1200" dirty="0" smtClean="0"/>
          </a:p>
          <a:p>
            <a:pPr>
              <a:buFont typeface="Wingdings" panose="05000000000000000000" pitchFamily="2" charset="2"/>
              <a:buNone/>
            </a:pPr>
            <a:endParaRPr lang="fr-FR" sz="1200" dirty="0" smtClean="0"/>
          </a:p>
          <a:p>
            <a:r>
              <a:rPr lang="en-US" dirty="0" smtClean="0"/>
              <a:t>This function performs a default analysis through the steps: </a:t>
            </a:r>
          </a:p>
          <a:p>
            <a:r>
              <a:rPr lang="en-US" dirty="0" smtClean="0"/>
              <a:t>estimation of size factors: </a:t>
            </a:r>
            <a:r>
              <a:rPr lang="en-US" dirty="0" err="1" smtClean="0">
                <a:hlinkClick r:id="rId3"/>
              </a:rPr>
              <a:t>estimateSizeFactors</a:t>
            </a:r>
            <a:r>
              <a:rPr lang="en-US" dirty="0" smtClean="0"/>
              <a:t> </a:t>
            </a:r>
          </a:p>
          <a:p>
            <a:r>
              <a:rPr lang="en-US" dirty="0" smtClean="0"/>
              <a:t>estimation of dispersion: </a:t>
            </a:r>
            <a:r>
              <a:rPr lang="en-US" dirty="0" err="1" smtClean="0">
                <a:hlinkClick r:id="rId4"/>
              </a:rPr>
              <a:t>estimateDispersions</a:t>
            </a:r>
            <a:r>
              <a:rPr lang="en-US" dirty="0" smtClean="0"/>
              <a:t> </a:t>
            </a:r>
          </a:p>
          <a:p>
            <a:r>
              <a:rPr lang="en-US" dirty="0" smtClean="0"/>
              <a:t>Negative Binomial GLM fitting and Wald statistics: </a:t>
            </a:r>
            <a:r>
              <a:rPr lang="en-US" dirty="0" err="1" smtClean="0">
                <a:hlinkClick r:id="rId5"/>
              </a:rPr>
              <a:t>nbinomWaldTest</a:t>
            </a:r>
            <a:r>
              <a:rPr lang="en-US" dirty="0" smtClean="0"/>
              <a:t> </a:t>
            </a:r>
          </a:p>
          <a:p>
            <a:pPr>
              <a:buFont typeface="Wingdings" panose="05000000000000000000" pitchFamily="2" charset="2"/>
              <a:buNone/>
            </a:pPr>
            <a:endParaRPr lang="fr-FR" sz="1200" dirty="0" smtClean="0"/>
          </a:p>
          <a:p>
            <a:pPr marL="171450" indent="-171450">
              <a:buFont typeface="Arial" panose="020B0604020202020204" pitchFamily="34" charset="0"/>
              <a:buChar char="•"/>
            </a:pPr>
            <a:r>
              <a:rPr lang="fr-FR" sz="1200" dirty="0" smtClean="0"/>
              <a:t>DESeq2(): appelle la fonction d’analyse</a:t>
            </a:r>
          </a:p>
          <a:p>
            <a:pPr marL="171450" indent="-171450">
              <a:buFont typeface="Arial" panose="020B0604020202020204" pitchFamily="34" charset="0"/>
              <a:buChar char="•"/>
            </a:pPr>
            <a:r>
              <a:rPr lang="fr-FR" sz="1200" dirty="0" err="1" smtClean="0"/>
              <a:t>Results</a:t>
            </a:r>
            <a:r>
              <a:rPr lang="fr-FR" sz="1200" dirty="0" smtClean="0"/>
              <a:t>(): récupère les</a:t>
            </a:r>
            <a:r>
              <a:rPr lang="fr-FR" sz="1200" baseline="0" dirty="0" smtClean="0"/>
              <a:t> résultats</a:t>
            </a:r>
          </a:p>
          <a:p>
            <a:pPr marL="628650" lvl="1" indent="-171450">
              <a:buFont typeface="Arial" panose="020B0604020202020204" pitchFamily="34" charset="0"/>
              <a:buChar char="•"/>
            </a:pPr>
            <a:r>
              <a:rPr lang="fr-FR" sz="1200" baseline="0" dirty="0" smtClean="0"/>
              <a:t>Object: un objet </a:t>
            </a:r>
            <a:r>
              <a:rPr lang="fr-FR" sz="1200" baseline="0" dirty="0" err="1" smtClean="0"/>
              <a:t>DESeqDataSet</a:t>
            </a:r>
            <a:endParaRPr lang="fr-FR" sz="1200" baseline="0" dirty="0" smtClean="0"/>
          </a:p>
          <a:p>
            <a:pPr marL="628650" lvl="1" indent="-171450">
              <a:buFont typeface="Arial" panose="020B0604020202020204" pitchFamily="34" charset="0"/>
              <a:buChar char="•"/>
            </a:pPr>
            <a:r>
              <a:rPr lang="fr-FR" sz="1200" baseline="0" dirty="0" err="1" smtClean="0"/>
              <a:t>pAjustMethod</a:t>
            </a:r>
            <a:r>
              <a:rPr lang="fr-FR" sz="1200" baseline="0" dirty="0" smtClean="0"/>
              <a:t>: méthode pour ajuster les p-valeurs brutes</a:t>
            </a:r>
          </a:p>
          <a:p>
            <a:pPr marL="628650" lvl="1" indent="-171450">
              <a:buFont typeface="Arial" panose="020B0604020202020204" pitchFamily="34" charset="0"/>
              <a:buChar char="•"/>
            </a:pPr>
            <a:r>
              <a:rPr lang="fr-FR" sz="1200" dirty="0" err="1" smtClean="0"/>
              <a:t>Contrast</a:t>
            </a:r>
            <a:r>
              <a:rPr lang="fr-FR" sz="1200" dirty="0" smtClean="0"/>
              <a:t>: spécifier quelle comparaison à extraire</a:t>
            </a:r>
          </a:p>
          <a:p>
            <a:pPr marL="1085850" lvl="2" indent="-171450">
              <a:buFont typeface="Arial" panose="020B0604020202020204" pitchFamily="34" charset="0"/>
              <a:buChar char="•"/>
            </a:pPr>
            <a:r>
              <a:rPr lang="fr-FR" sz="1200" dirty="0" smtClean="0"/>
              <a:t>Un vecteur</a:t>
            </a:r>
            <a:r>
              <a:rPr lang="fr-FR" sz="1200" baseline="0" dirty="0" smtClean="0"/>
              <a:t> de 3 éléments: nom du facteur, les 2 niveaux</a:t>
            </a:r>
          </a:p>
          <a:p>
            <a:pPr marL="1085850" lvl="2" indent="-171450">
              <a:buFont typeface="Arial" panose="020B0604020202020204" pitchFamily="34" charset="0"/>
              <a:buChar char="•"/>
            </a:pPr>
            <a:r>
              <a:rPr lang="fr-FR" sz="1200" baseline="0" dirty="0" smtClean="0"/>
              <a:t>Une liste de 2 vecteurs</a:t>
            </a:r>
            <a:endParaRPr lang="fr-FR" sz="1200" dirty="0" smtClean="0"/>
          </a:p>
          <a:p>
            <a:pPr marL="628650" lvl="1" indent="-171450">
              <a:buFont typeface="Arial" panose="020B0604020202020204" pitchFamily="34" charset="0"/>
              <a:buChar char="•"/>
            </a:pPr>
            <a:r>
              <a:rPr lang="fr-FR" sz="1200" dirty="0" err="1" smtClean="0"/>
              <a:t>lfcThreshold</a:t>
            </a:r>
            <a:r>
              <a:rPr lang="fr-FR" sz="1200" dirty="0" smtClean="0"/>
              <a:t>:</a:t>
            </a:r>
            <a:r>
              <a:rPr lang="fr-FR" sz="1200" baseline="0" dirty="0" smtClean="0"/>
              <a:t> une valeur non négative pour indiquer s’il faut filtrer les gènes avec un tel seuil de log2FC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aseline="0" dirty="0" err="1" smtClean="0"/>
              <a:t>altHpothesis</a:t>
            </a:r>
            <a:r>
              <a:rPr lang="fr-FR" sz="1200" baseline="0" dirty="0" smtClean="0"/>
              <a:t>: hypo alternative </a:t>
            </a:r>
            <a:r>
              <a:rPr lang="fr-FR" b="0" dirty="0" smtClean="0"/>
              <a:t>customisé</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dirty="0" err="1" smtClean="0"/>
              <a:t>cooksCutoof</a:t>
            </a:r>
            <a:r>
              <a:rPr lang="fr-FR" b="0" dirty="0" smtClean="0"/>
              <a:t>:</a:t>
            </a:r>
            <a:r>
              <a:rPr lang="fr-FR" b="0" baseline="0" dirty="0" smtClean="0"/>
              <a:t> distance de </a:t>
            </a:r>
            <a:r>
              <a:rPr lang="fr-FR" b="0" baseline="0" dirty="0" err="1" smtClean="0"/>
              <a:t>cook</a:t>
            </a:r>
            <a:r>
              <a:rPr lang="fr-FR" b="0" baseline="0" dirty="0" smtClean="0"/>
              <a:t> pour filtrer l’échantillon extrême, seuil par défaut est 99% quantile de la distribution Fisher, si au moins un échantillon dépasse ce seuil, la </a:t>
            </a:r>
            <a:r>
              <a:rPr lang="fr-FR" b="0" baseline="0" dirty="0" err="1" smtClean="0"/>
              <a:t>pvaleur</a:t>
            </a:r>
            <a:r>
              <a:rPr lang="fr-FR" b="0" baseline="0" dirty="0" smtClean="0"/>
              <a:t> de la ligne est définie en NA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baseline="0" dirty="0" err="1" smtClean="0"/>
              <a:t>independentFiltering</a:t>
            </a:r>
            <a:r>
              <a:rPr lang="fr-FR" sz="1200" b="0" baseline="0" dirty="0" smtClean="0"/>
              <a:t>: si le filtrage indépendant doit être appliqué, </a:t>
            </a:r>
            <a:r>
              <a:rPr lang="fr-FR" sz="1200" baseline="0" dirty="0" err="1" smtClean="0"/>
              <a:t>Deseq</a:t>
            </a:r>
            <a:r>
              <a:rPr lang="fr-FR" sz="1200" baseline="0" dirty="0" smtClean="0"/>
              <a:t> fait un filtre sur les gènes peu exprimés afin de ne pas impacté la correction de test multiple</a:t>
            </a:r>
            <a:endParaRPr lang="fr-FR" sz="1200" b="0" baseline="0" dirty="0" smtClean="0"/>
          </a:p>
          <a:p>
            <a:pPr>
              <a:buFont typeface="Wingdings" panose="05000000000000000000" pitchFamily="2" charset="2"/>
              <a:buNone/>
            </a:pPr>
            <a:endParaRPr lang="fr-FR" sz="1200" dirty="0" smtClean="0"/>
          </a:p>
          <a:p>
            <a:pPr marL="171450" indent="-171450">
              <a:buFont typeface="Arial" panose="020B0604020202020204" pitchFamily="34" charset="0"/>
              <a:buChar char="•"/>
            </a:pPr>
            <a:r>
              <a:rPr lang="fr-FR" sz="1200" dirty="0" err="1" smtClean="0"/>
              <a:t>Res</a:t>
            </a:r>
            <a:r>
              <a:rPr lang="fr-FR" sz="1200" dirty="0" smtClean="0"/>
              <a:t> </a:t>
            </a:r>
            <a:r>
              <a:rPr lang="fr-FR" sz="1200" dirty="0" err="1" smtClean="0"/>
              <a:t>columns</a:t>
            </a:r>
            <a:r>
              <a:rPr lang="fr-FR" sz="1200" dirty="0" smtClean="0"/>
              <a:t>:</a:t>
            </a:r>
          </a:p>
          <a:p>
            <a:pPr marL="628650" lvl="1" indent="-171450">
              <a:buFont typeface="Arial" panose="020B0604020202020204" pitchFamily="34" charset="0"/>
              <a:buChar char="•"/>
            </a:pPr>
            <a:r>
              <a:rPr lang="fr-FR" dirty="0" err="1" smtClean="0"/>
              <a:t>baseMean</a:t>
            </a:r>
            <a:r>
              <a:rPr lang="fr-FR" dirty="0" smtClean="0"/>
              <a:t>: </a:t>
            </a:r>
            <a:r>
              <a:rPr lang="fr-FR" dirty="0" err="1" smtClean="0"/>
              <a:t>mean</a:t>
            </a:r>
            <a:r>
              <a:rPr lang="fr-FR" dirty="0" smtClean="0"/>
              <a:t> of </a:t>
            </a:r>
            <a:r>
              <a:rPr lang="fr-FR" dirty="0" err="1" smtClean="0"/>
              <a:t>normalized</a:t>
            </a:r>
            <a:r>
              <a:rPr lang="fr-FR" dirty="0" smtClean="0"/>
              <a:t> </a:t>
            </a:r>
            <a:r>
              <a:rPr lang="fr-FR" dirty="0" err="1" smtClean="0"/>
              <a:t>counts</a:t>
            </a:r>
            <a:r>
              <a:rPr lang="fr-FR" dirty="0" smtClean="0"/>
              <a:t> for all </a:t>
            </a:r>
            <a:r>
              <a:rPr lang="fr-FR" dirty="0" err="1" smtClean="0"/>
              <a:t>samples</a:t>
            </a:r>
            <a:endParaRPr lang="fr-FR" dirty="0" smtClean="0"/>
          </a:p>
          <a:p>
            <a:pPr marL="628650" lvl="1" indent="-171450">
              <a:buFont typeface="Arial" panose="020B0604020202020204" pitchFamily="34" charset="0"/>
              <a:buChar char="•"/>
            </a:pPr>
            <a:r>
              <a:rPr lang="fr-FR" dirty="0" err="1" smtClean="0"/>
              <a:t>lfcSE</a:t>
            </a:r>
            <a:r>
              <a:rPr lang="fr-FR" dirty="0" smtClean="0"/>
              <a:t>: standard </a:t>
            </a:r>
            <a:r>
              <a:rPr lang="fr-FR" dirty="0" err="1" smtClean="0"/>
              <a:t>error</a:t>
            </a:r>
            <a:r>
              <a:rPr lang="fr-FR" dirty="0" smtClean="0"/>
              <a:t> of log2FoldChange</a:t>
            </a:r>
          </a:p>
          <a:p>
            <a:pPr marL="628650" lvl="1" indent="-171450">
              <a:buFont typeface="Arial" panose="020B0604020202020204" pitchFamily="34" charset="0"/>
              <a:buChar char="•"/>
            </a:pPr>
            <a:r>
              <a:rPr lang="fr-FR" dirty="0" smtClean="0"/>
              <a:t>stat: Wald </a:t>
            </a:r>
            <a:r>
              <a:rPr lang="fr-FR" dirty="0" err="1" smtClean="0"/>
              <a:t>statistic</a:t>
            </a:r>
            <a:endParaRPr lang="fr-FR" dirty="0" smtClean="0"/>
          </a:p>
          <a:p>
            <a:pPr marL="628650" lvl="1" indent="-171450">
              <a:buFont typeface="Arial" panose="020B0604020202020204" pitchFamily="34" charset="0"/>
              <a:buChar char="•"/>
            </a:pPr>
            <a:r>
              <a:rPr lang="fr-FR" dirty="0" err="1" smtClean="0"/>
              <a:t>padj</a:t>
            </a:r>
            <a:r>
              <a:rPr lang="fr-FR" dirty="0" smtClean="0"/>
              <a:t>: FDR </a:t>
            </a:r>
            <a:r>
              <a:rPr lang="fr-FR" dirty="0" err="1" smtClean="0"/>
              <a:t>adjusted</a:t>
            </a:r>
            <a:r>
              <a:rPr lang="fr-FR" dirty="0" smtClean="0"/>
              <a:t> p-values</a:t>
            </a:r>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22</a:t>
            </a:fld>
            <a:endParaRPr lang="fr-FR" dirty="0"/>
          </a:p>
        </p:txBody>
      </p:sp>
    </p:spTree>
    <p:extLst>
      <p:ext uri="{BB962C8B-B14F-4D97-AF65-F5344CB8AC3E}">
        <p14:creationId xmlns:p14="http://schemas.microsoft.com/office/powerpoint/2010/main" val="3845491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smtClean="0"/>
                  <a:t>Si l’on réalise ces n tests de façon indépendante, on rejette classiquement </a:t>
                </a:r>
                <a14:m>
                  <m:oMath xmlns:m="http://schemas.openxmlformats.org/officeDocument/2006/math">
                    <m:r>
                      <a:rPr lang="fr-FR" b="0" i="1" smtClean="0">
                        <a:latin typeface="Cambria Math" panose="02040503050406030204" pitchFamily="18" charset="0"/>
                      </a:rPr>
                      <m:t>𝐻</m:t>
                    </m:r>
                    <m:sSub>
                      <m:sSubPr>
                        <m:ctrlPr>
                          <a:rPr lang="fr-FR" b="0" i="1" smtClean="0">
                            <a:latin typeface="Cambria Math" panose="02040503050406030204" pitchFamily="18" charset="0"/>
                          </a:rPr>
                        </m:ctrlPr>
                      </m:sSubPr>
                      <m:e>
                        <m:r>
                          <a:rPr lang="fr-FR" b="0" i="1" smtClean="0">
                            <a:latin typeface="Cambria Math" panose="02040503050406030204" pitchFamily="18" charset="0"/>
                          </a:rPr>
                          <m:t>0</m:t>
                        </m:r>
                      </m:e>
                      <m:sub>
                        <m:r>
                          <a:rPr lang="fr-FR" b="0" i="1" smtClean="0">
                            <a:latin typeface="Cambria Math" panose="02040503050406030204" pitchFamily="18" charset="0"/>
                          </a:rPr>
                          <m:t>𝑖</m:t>
                        </m:r>
                      </m:sub>
                    </m:sSub>
                  </m:oMath>
                </a14:m>
                <a:r>
                  <a:rPr lang="fr-FR" baseline="30000" dirty="0" smtClean="0"/>
                  <a:t> </a:t>
                </a:r>
                <a:r>
                  <a:rPr lang="fr-FR" dirty="0" smtClean="0"/>
                  <a:t>lorsque </a:t>
                </a:r>
                <a14:m>
                  <m:oMath xmlns:m="http://schemas.openxmlformats.org/officeDocument/2006/math">
                    <m:r>
                      <a:rPr lang="fr-FR" b="0" i="1" smtClean="0">
                        <a:latin typeface="Cambria Math" panose="02040503050406030204" pitchFamily="18" charset="0"/>
                      </a:rPr>
                      <m:t>𝑝</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𝛼</m:t>
                    </m:r>
                  </m:oMath>
                </a14:m>
                <a:r>
                  <a:rPr lang="fr-FR" dirty="0" smtClean="0"/>
                  <a:t>. Mais lorsque l’on prend en compte l’ensemble de ces n tests, le nombre de faux-positifs obtenus par chance augmente avec n. Afin de minimiser cette inflation de faux-positifs, l’idée est de choisir un seuil de décision plus </a:t>
                </a:r>
                <a:r>
                  <a:rPr lang="fr-FR" dirty="0" err="1" smtClean="0"/>
                  <a:t>stringent</a:t>
                </a:r>
                <a:r>
                  <a:rPr lang="fr-FR" dirty="0" smtClean="0"/>
                  <a:t> qui ne sera plus fixé à partir du risque d’erreur de type-I attribué à chaque test, mais plutôt fondé sur le contrôle de quantités plus adaptées et qui reposent sur le nombre d’erreurs générées par l’ensemble des n tests.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dirty="0" smtClean="0"/>
              </a:p>
            </p:txBody>
          </p:sp>
        </mc:Choice>
        <mc:Fallback xmlns="">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smtClean="0"/>
                  <a:t>MB</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smtClean="0"/>
                  <a:t>Si l’on réalise ces n tests de façon indépendante, on rejette classiquement </a:t>
                </a:r>
                <a:r>
                  <a:rPr lang="fr-FR" b="0" i="0" smtClean="0">
                    <a:latin typeface="Cambria Math" panose="02040503050406030204" pitchFamily="18" charset="0"/>
                  </a:rPr>
                  <a:t>𝐻0_𝑖</a:t>
                </a:r>
                <a:r>
                  <a:rPr lang="fr-FR" baseline="30000" dirty="0" smtClean="0"/>
                  <a:t> </a:t>
                </a:r>
                <a:r>
                  <a:rPr lang="fr-FR" dirty="0" smtClean="0"/>
                  <a:t>lorsque </a:t>
                </a:r>
                <a:r>
                  <a:rPr lang="fr-FR" b="0" i="0" smtClean="0">
                    <a:latin typeface="Cambria Math" panose="02040503050406030204" pitchFamily="18" charset="0"/>
                  </a:rPr>
                  <a:t>𝑝𝑣_𝑖≥𝛼</a:t>
                </a:r>
                <a:r>
                  <a:rPr lang="fr-FR" dirty="0" smtClean="0"/>
                  <a:t>. Mais lorsque l’on prend en compte l’ensemble de ces n tests, le nombre de faux-positifs obtenus par chance augmente avec n. Afin de minimiser cette inflation de faux-positifs, l’idée est de choisir un seuil de décision plus </a:t>
                </a:r>
                <a:r>
                  <a:rPr lang="fr-FR" dirty="0" err="1" smtClean="0"/>
                  <a:t>stringent</a:t>
                </a:r>
                <a:r>
                  <a:rPr lang="fr-FR" dirty="0" smtClean="0"/>
                  <a:t> qui ne sera plus fixé à partir du risque d’erreur de type-I attribué à chaque test, mais plutôt fondé sur le contrôle de quantités plus adaptées et qui reposent sur le nombre d’erreurs générées par l’ensemble des n tests.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dirty="0" smtClean="0"/>
              </a:p>
            </p:txBody>
          </p:sp>
        </mc:Fallback>
      </mc:AlternateContent>
      <p:sp>
        <p:nvSpPr>
          <p:cNvPr id="4" name="Espace réservé du numéro de diapositive 3"/>
          <p:cNvSpPr>
            <a:spLocks noGrp="1"/>
          </p:cNvSpPr>
          <p:nvPr>
            <p:ph type="sldNum" sz="quarter" idx="10"/>
          </p:nvPr>
        </p:nvSpPr>
        <p:spPr/>
        <p:txBody>
          <a:bodyPr/>
          <a:lstStyle/>
          <a:p>
            <a:fld id="{8B51801F-57D9-40E1-923D-B00F2151A855}" type="slidenum">
              <a:rPr lang="fr-FR" smtClean="0"/>
              <a:t>23</a:t>
            </a:fld>
            <a:endParaRPr lang="fr-FR" dirty="0"/>
          </a:p>
        </p:txBody>
      </p:sp>
    </p:spTree>
    <p:extLst>
      <p:ext uri="{BB962C8B-B14F-4D97-AF65-F5344CB8AC3E}">
        <p14:creationId xmlns:p14="http://schemas.microsoft.com/office/powerpoint/2010/main" val="3559786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Font typeface="Wingdings" panose="05000000000000000000" pitchFamily="2" charset="2"/>
              <a:buNone/>
            </a:pPr>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24</a:t>
            </a:fld>
            <a:endParaRPr lang="fr-FR" dirty="0"/>
          </a:p>
        </p:txBody>
      </p:sp>
    </p:spTree>
    <p:extLst>
      <p:ext uri="{BB962C8B-B14F-4D97-AF65-F5344CB8AC3E}">
        <p14:creationId xmlns:p14="http://schemas.microsoft.com/office/powerpoint/2010/main" val="900818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Un coefficient de corrélation calcule dans quelle mesure deux variables tendent à changer ensemble. </a:t>
            </a:r>
            <a:endParaRPr lang="fr-FR" sz="1200" b="0" i="0" kern="1200" dirty="0" smtClean="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Le </a:t>
            </a:r>
            <a:r>
              <a:rPr lang="fr-FR" sz="1200" b="0" i="0" kern="1200" dirty="0" smtClean="0">
                <a:solidFill>
                  <a:schemeClr val="tx1"/>
                </a:solidFill>
                <a:effectLst/>
                <a:latin typeface="+mn-lt"/>
                <a:ea typeface="+mn-ea"/>
                <a:cs typeface="+mn-cs"/>
              </a:rPr>
              <a:t>coefficient décrit l'importance et le sens de la relation.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La corrélation de Pearson évalue la relation linéaire entre deux variables continues.</a:t>
            </a:r>
            <a:endParaRPr lang="fr-FR" dirty="0" smtClean="0"/>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La corrélation de Spearman évalue la relation monotone entre deux variables continues ou ordinales. Dans une relation monotone, les variables ont tendance à changer ensemble, mais pas forcément à une vitesse constante. Le coefficient de corrélation de Spearman est fondé sur les valeurs classées pour chaque variable plutôt que sur les données brutes.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smtClean="0"/>
              <a:t>Method</a:t>
            </a:r>
            <a:r>
              <a:rPr lang="fr-FR" baseline="0" dirty="0" smtClean="0"/>
              <a:t> distance : </a:t>
            </a:r>
            <a:r>
              <a:rPr lang="en-US" dirty="0" smtClean="0"/>
              <a:t>"</a:t>
            </a:r>
            <a:r>
              <a:rPr lang="en-US" dirty="0" err="1" smtClean="0"/>
              <a:t>ward.D</a:t>
            </a:r>
            <a:r>
              <a:rPr lang="en-US" dirty="0" smtClean="0"/>
              <a:t>"</a:t>
            </a:r>
            <a:r>
              <a:rPr lang="en-US" sz="1200" b="0" i="0" kern="1200" dirty="0" smtClean="0">
                <a:solidFill>
                  <a:schemeClr val="tx1"/>
                </a:solidFill>
                <a:effectLst/>
                <a:latin typeface="+mn-lt"/>
                <a:ea typeface="+mn-ea"/>
                <a:cs typeface="+mn-cs"/>
              </a:rPr>
              <a:t>, </a:t>
            </a:r>
            <a:r>
              <a:rPr lang="en-US" dirty="0" smtClean="0"/>
              <a:t>"ward.D2"</a:t>
            </a:r>
            <a:r>
              <a:rPr lang="en-US" sz="1200" b="0" i="0" kern="1200" dirty="0" smtClean="0">
                <a:solidFill>
                  <a:schemeClr val="tx1"/>
                </a:solidFill>
                <a:effectLst/>
                <a:latin typeface="+mn-lt"/>
                <a:ea typeface="+mn-ea"/>
                <a:cs typeface="+mn-cs"/>
              </a:rPr>
              <a:t>, </a:t>
            </a:r>
            <a:r>
              <a:rPr lang="en-US" dirty="0" smtClean="0"/>
              <a:t>"single"</a:t>
            </a:r>
            <a:r>
              <a:rPr lang="en-US" sz="1200" b="0" i="0" kern="1200" dirty="0" smtClean="0">
                <a:solidFill>
                  <a:schemeClr val="tx1"/>
                </a:solidFill>
                <a:effectLst/>
                <a:latin typeface="+mn-lt"/>
                <a:ea typeface="+mn-ea"/>
                <a:cs typeface="+mn-cs"/>
              </a:rPr>
              <a:t>, </a:t>
            </a:r>
            <a:r>
              <a:rPr lang="en-US" dirty="0" smtClean="0"/>
              <a:t>"complete"</a:t>
            </a:r>
            <a:r>
              <a:rPr lang="en-US" sz="1200" b="0" i="0" kern="1200" dirty="0" smtClean="0">
                <a:solidFill>
                  <a:schemeClr val="tx1"/>
                </a:solidFill>
                <a:effectLst/>
                <a:latin typeface="+mn-lt"/>
                <a:ea typeface="+mn-ea"/>
                <a:cs typeface="+mn-cs"/>
              </a:rPr>
              <a:t>, </a:t>
            </a:r>
            <a:r>
              <a:rPr lang="en-US" dirty="0" smtClean="0"/>
              <a:t>"average"</a:t>
            </a:r>
            <a:endParaRPr lang="fr-FR" dirty="0" smtClean="0"/>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25</a:t>
            </a:fld>
            <a:endParaRPr lang="fr-FR" dirty="0"/>
          </a:p>
        </p:txBody>
      </p:sp>
    </p:spTree>
    <p:extLst>
      <p:ext uri="{BB962C8B-B14F-4D97-AF65-F5344CB8AC3E}">
        <p14:creationId xmlns:p14="http://schemas.microsoft.com/office/powerpoint/2010/main" val="2682192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26</a:t>
            </a:fld>
            <a:endParaRPr lang="fr-FR" dirty="0"/>
          </a:p>
        </p:txBody>
      </p:sp>
    </p:spTree>
    <p:extLst>
      <p:ext uri="{BB962C8B-B14F-4D97-AF65-F5344CB8AC3E}">
        <p14:creationId xmlns:p14="http://schemas.microsoft.com/office/powerpoint/2010/main" val="1514523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smtClean="0"/>
              <a:t>Aide restreindre</a:t>
            </a:r>
            <a:r>
              <a:rPr lang="fr-FR" baseline="0" dirty="0" smtClean="0"/>
              <a:t> la sélection de gène d’intérêt </a:t>
            </a:r>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27</a:t>
            </a:fld>
            <a:endParaRPr lang="fr-FR" dirty="0"/>
          </a:p>
        </p:txBody>
      </p:sp>
    </p:spTree>
    <p:extLst>
      <p:ext uri="{BB962C8B-B14F-4D97-AF65-F5344CB8AC3E}">
        <p14:creationId xmlns:p14="http://schemas.microsoft.com/office/powerpoint/2010/main" val="789520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smtClean="0"/>
              <a:t>Evolution de l’expression à</a:t>
            </a:r>
            <a:r>
              <a:rPr lang="fr-FR" baseline="0" dirty="0" smtClean="0"/>
              <a:t> diffèrent temps de mesures</a:t>
            </a:r>
            <a:endParaRPr lang="fr-FR" dirty="0" smtClean="0"/>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28</a:t>
            </a:fld>
            <a:endParaRPr lang="fr-FR" dirty="0"/>
          </a:p>
        </p:txBody>
      </p:sp>
    </p:spTree>
    <p:extLst>
      <p:ext uri="{BB962C8B-B14F-4D97-AF65-F5344CB8AC3E}">
        <p14:creationId xmlns:p14="http://schemas.microsoft.com/office/powerpoint/2010/main" val="90096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a:r>
              <a:rPr lang="fr-FR" dirty="0" err="1" smtClean="0"/>
              <a:t>IsoPct</a:t>
            </a:r>
            <a:r>
              <a:rPr lang="fr-FR" dirty="0" smtClean="0"/>
              <a:t>:</a:t>
            </a:r>
            <a:r>
              <a:rPr lang="fr-FR" baseline="0" dirty="0" smtClean="0"/>
              <a:t> </a:t>
            </a:r>
            <a:r>
              <a:rPr lang="en-US" dirty="0" smtClean="0"/>
              <a:t>the percentage of this transcript's abundance over its parent gene's abundance. If its parent gene has only one isoform or the gene information is not provided, this field will be set to 100.</a:t>
            </a:r>
            <a:endParaRPr lang="fr-FR" dirty="0" smtClean="0"/>
          </a:p>
          <a:p>
            <a:pPr algn="l"/>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algn="just"/>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2</a:t>
            </a:fld>
            <a:endParaRPr lang="fr-FR"/>
          </a:p>
        </p:txBody>
      </p:sp>
    </p:spTree>
    <p:extLst>
      <p:ext uri="{BB962C8B-B14F-4D97-AF65-F5344CB8AC3E}">
        <p14:creationId xmlns:p14="http://schemas.microsoft.com/office/powerpoint/2010/main" val="4205511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29</a:t>
            </a:fld>
            <a:endParaRPr lang="fr-FR" dirty="0"/>
          </a:p>
        </p:txBody>
      </p:sp>
    </p:spTree>
    <p:extLst>
      <p:ext uri="{BB962C8B-B14F-4D97-AF65-F5344CB8AC3E}">
        <p14:creationId xmlns:p14="http://schemas.microsoft.com/office/powerpoint/2010/main" val="1197978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fr-FR" baseline="0"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30</a:t>
            </a:fld>
            <a:endParaRPr lang="fr-FR" dirty="0"/>
          </a:p>
        </p:txBody>
      </p:sp>
    </p:spTree>
    <p:extLst>
      <p:ext uri="{BB962C8B-B14F-4D97-AF65-F5344CB8AC3E}">
        <p14:creationId xmlns:p14="http://schemas.microsoft.com/office/powerpoint/2010/main" val="2088526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31</a:t>
            </a:fld>
            <a:endParaRPr lang="fr-FR" dirty="0"/>
          </a:p>
        </p:txBody>
      </p:sp>
    </p:spTree>
    <p:extLst>
      <p:ext uri="{BB962C8B-B14F-4D97-AF65-F5344CB8AC3E}">
        <p14:creationId xmlns:p14="http://schemas.microsoft.com/office/powerpoint/2010/main" val="2203289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dirty="0" smtClean="0"/>
              <a:t>https://www.rna-seqblog.com/rpkm-fpkm-and-tpm-clearly-explained/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These three metrics attempt to normalize for sequencing depth and gene length</a:t>
            </a:r>
            <a:endParaRPr lang="fr-FR" dirty="0" smtClean="0"/>
          </a:p>
          <a:p>
            <a:pPr algn="just"/>
            <a:endParaRPr lang="fr-FR"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3</a:t>
            </a:fld>
            <a:endParaRPr lang="fr-FR"/>
          </a:p>
        </p:txBody>
      </p:sp>
    </p:spTree>
    <p:extLst>
      <p:ext uri="{BB962C8B-B14F-4D97-AF65-F5344CB8AC3E}">
        <p14:creationId xmlns:p14="http://schemas.microsoft.com/office/powerpoint/2010/main" val="1519303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4</a:t>
            </a:fld>
            <a:endParaRPr lang="fr-FR"/>
          </a:p>
        </p:txBody>
      </p:sp>
    </p:spTree>
    <p:extLst>
      <p:ext uri="{BB962C8B-B14F-4D97-AF65-F5344CB8AC3E}">
        <p14:creationId xmlns:p14="http://schemas.microsoft.com/office/powerpoint/2010/main" val="3430875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a:r>
              <a:rPr lang="fr-FR" baseline="0" dirty="0" smtClean="0"/>
              <a:t>Article tximport (</a:t>
            </a:r>
            <a:r>
              <a:rPr lang="fr-FR" dirty="0" err="1" smtClean="0"/>
              <a:t>Dec</a:t>
            </a:r>
            <a:r>
              <a:rPr lang="fr-FR" dirty="0" smtClean="0"/>
              <a:t> 2015)</a:t>
            </a:r>
            <a:r>
              <a:rPr lang="fr-FR" baseline="0" dirty="0" smtClean="0"/>
              <a:t>: https://f1000research.com/articles/4-1521/v1</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Article DESeq2</a:t>
            </a:r>
            <a:r>
              <a:rPr lang="fr-FR" baseline="0" dirty="0" smtClean="0"/>
              <a:t> (</a:t>
            </a:r>
            <a:r>
              <a:rPr lang="fr-FR" dirty="0" err="1" smtClean="0"/>
              <a:t>Dec</a:t>
            </a:r>
            <a:r>
              <a:rPr lang="fr-FR" dirty="0" smtClean="0"/>
              <a:t> 2014)</a:t>
            </a:r>
            <a:r>
              <a:rPr lang="fr-FR" baseline="0" dirty="0" smtClean="0"/>
              <a:t>: https://genomebiology.biomedcentral.com/articles/10.1186/s13059-014-0550-8</a:t>
            </a:r>
          </a:p>
          <a:p>
            <a:pPr algn="l"/>
            <a:r>
              <a:rPr lang="fr-FR" dirty="0" smtClean="0"/>
              <a:t>Article </a:t>
            </a:r>
            <a:r>
              <a:rPr lang="fr-FR" dirty="0" err="1" smtClean="0"/>
              <a:t>BiomaRt</a:t>
            </a:r>
            <a:r>
              <a:rPr lang="fr-FR" dirty="0" smtClean="0"/>
              <a:t> (2009): https://www.nature.com/articles/nprot.2009.97</a:t>
            </a:r>
          </a:p>
          <a:p>
            <a:pPr algn="just"/>
            <a:endParaRPr lang="fr-FR"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5</a:t>
            </a:fld>
            <a:endParaRPr lang="fr-FR"/>
          </a:p>
        </p:txBody>
      </p:sp>
    </p:spTree>
    <p:extLst>
      <p:ext uri="{BB962C8B-B14F-4D97-AF65-F5344CB8AC3E}">
        <p14:creationId xmlns:p14="http://schemas.microsoft.com/office/powerpoint/2010/main" val="312438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6</a:t>
            </a:fld>
            <a:endParaRPr lang="fr-FR"/>
          </a:p>
        </p:txBody>
      </p:sp>
    </p:spTree>
    <p:extLst>
      <p:ext uri="{BB962C8B-B14F-4D97-AF65-F5344CB8AC3E}">
        <p14:creationId xmlns:p14="http://schemas.microsoft.com/office/powerpoint/2010/main" val="2631702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22275" y="406400"/>
            <a:ext cx="5954713" cy="3351213"/>
          </a:xfrm>
        </p:spPr>
      </p:sp>
      <p:sp>
        <p:nvSpPr>
          <p:cNvPr id="3" name="Espace réservé des commentaires 2"/>
          <p:cNvSpPr>
            <a:spLocks noGrp="1"/>
          </p:cNvSpPr>
          <p:nvPr>
            <p:ph type="body" idx="1"/>
          </p:nvPr>
        </p:nvSpPr>
        <p:spPr>
          <a:xfrm>
            <a:off x="679927" y="3898580"/>
            <a:ext cx="5439410" cy="3909864"/>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altLang="zh-CN" b="0" baseline="0" noProof="0" dirty="0" smtClean="0"/>
              <a:t>Lire la liste d’échantillons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altLang="zh-CN" b="0" baseline="0" noProof="0" dirty="0" err="1" smtClean="0"/>
              <a:t>utils</a:t>
            </a:r>
            <a:r>
              <a:rPr lang="fr-FR" altLang="zh-CN" b="0" baseline="0" noProof="0" dirty="0" smtClean="0"/>
              <a:t>::read.csv(file, header, sep, ...)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altLang="zh-CN" b="0" baseline="0" noProof="0" dirty="0" err="1" smtClean="0"/>
              <a:t>readxl</a:t>
            </a:r>
            <a:r>
              <a:rPr lang="fr-FR" altLang="zh-CN" b="0" baseline="0" noProof="0" dirty="0" smtClean="0"/>
              <a:t>::</a:t>
            </a:r>
            <a:r>
              <a:rPr lang="fr-FR" altLang="zh-CN" b="0" baseline="0" noProof="0" dirty="0" err="1" smtClean="0"/>
              <a:t>read_excel</a:t>
            </a:r>
            <a:r>
              <a:rPr lang="fr-FR" altLang="zh-CN" b="0" baseline="0" noProof="0" dirty="0" smtClean="0"/>
              <a:t>(</a:t>
            </a:r>
            <a:r>
              <a:rPr lang="fr-FR" altLang="zh-CN" b="0" baseline="0" noProof="0" dirty="0" err="1" smtClean="0"/>
              <a:t>path</a:t>
            </a:r>
            <a:r>
              <a:rPr lang="fr-FR" altLang="zh-CN" b="0" baseline="0" noProof="0" dirty="0" smtClean="0"/>
              <a:t>, </a:t>
            </a:r>
            <a:r>
              <a:rPr lang="fr-FR" altLang="zh-CN" b="0" baseline="0" noProof="0" dirty="0" err="1" smtClean="0"/>
              <a:t>sheet</a:t>
            </a:r>
            <a:r>
              <a:rPr lang="fr-FR" altLang="zh-CN" b="0" baseline="0" noProof="0" dirty="0" smtClean="0"/>
              <a:t>, </a:t>
            </a:r>
            <a:r>
              <a:rPr lang="fr-FR" altLang="zh-CN" b="0" baseline="0" noProof="0" dirty="0" err="1" smtClean="0"/>
              <a:t>col_names</a:t>
            </a:r>
            <a:r>
              <a:rPr lang="fr-FR" altLang="zh-CN" b="0" baseline="0" noProof="0" dirty="0" smtClean="0"/>
              <a:t>, ...)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altLang="zh-CN" b="0" baseline="0" noProof="0" dirty="0" smtClean="0"/>
          </a:p>
          <a:p>
            <a:pPr marL="0" marR="0" lvl="0" indent="0" algn="just" defTabSz="914400" rtl="0" eaLnBrk="1" fontAlgn="auto" latinLnBrk="0" hangingPunct="1">
              <a:lnSpc>
                <a:spcPct val="100000"/>
              </a:lnSpc>
              <a:spcBef>
                <a:spcPts val="0"/>
              </a:spcBef>
              <a:spcAft>
                <a:spcPts val="0"/>
              </a:spcAft>
              <a:buClrTx/>
              <a:buSzTx/>
              <a:buFontTx/>
              <a:buNone/>
              <a:tabLst/>
              <a:defRPr/>
            </a:pPr>
            <a:r>
              <a:rPr lang="fr-FR" altLang="zh-CN" b="0" baseline="0" noProof="0" dirty="0" smtClean="0"/>
              <a:t>concentration =&gt; variable d’intérêt utilisée comme un facteur, et réorganiser le niveau en considérant la concentration 5 </a:t>
            </a:r>
            <a:r>
              <a:rPr lang="fr-FR" noProof="0" dirty="0" smtClean="0"/>
              <a:t>milli molaire </a:t>
            </a:r>
            <a:r>
              <a:rPr lang="fr-FR" altLang="zh-CN" b="0" baseline="0" noProof="0" dirty="0" smtClean="0"/>
              <a:t>comme le niveau de référence</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altLang="zh-CN" b="0" baseline="0" noProof="0" dirty="0" err="1" smtClean="0"/>
              <a:t>gene_path</a:t>
            </a:r>
            <a:r>
              <a:rPr lang="fr-FR" altLang="zh-CN" b="0" baseline="0" noProof="0" dirty="0" smtClean="0"/>
              <a:t> =&gt; le chemin entier vers le fichier de comptage par gène</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altLang="zh-CN" b="0" baseline="0" noProof="0" dirty="0" err="1" smtClean="0"/>
              <a:t>isoform_path</a:t>
            </a:r>
            <a:r>
              <a:rPr lang="fr-FR" altLang="zh-CN" b="0" baseline="0" noProof="0" dirty="0" smtClean="0"/>
              <a:t> =&gt; le chemin entier vers le fichier de comptage par transcript</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altLang="zh-CN" b="0" baseline="0" noProof="0" dirty="0" err="1" smtClean="0"/>
              <a:t>FileExists</a:t>
            </a:r>
            <a:r>
              <a:rPr lang="fr-FR" altLang="zh-CN" b="0" baseline="0" noProof="0" dirty="0" smtClean="0"/>
              <a:t>*** =&gt; vérification de l’existence des fichiers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altLang="zh-CN" b="0" baseline="0" noProof="0" dirty="0" smtClean="0"/>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altLang="zh-CN" b="0" baseline="0" noProof="0" dirty="0" smtClean="0"/>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altLang="zh-CN" b="0" baseline="0" noProof="0" dirty="0" smtClean="0"/>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altLang="zh-CN" b="0" baseline="0" noProof="0"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7</a:t>
            </a:fld>
            <a:endParaRPr lang="fr-FR"/>
          </a:p>
        </p:txBody>
      </p:sp>
    </p:spTree>
    <p:extLst>
      <p:ext uri="{BB962C8B-B14F-4D97-AF65-F5344CB8AC3E}">
        <p14:creationId xmlns:p14="http://schemas.microsoft.com/office/powerpoint/2010/main" val="650246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22275" y="406400"/>
            <a:ext cx="5954713" cy="3351213"/>
          </a:xfrm>
        </p:spPr>
      </p:sp>
      <p:sp>
        <p:nvSpPr>
          <p:cNvPr id="3" name="Espace réservé des commentaires 2"/>
          <p:cNvSpPr>
            <a:spLocks noGrp="1"/>
          </p:cNvSpPr>
          <p:nvPr>
            <p:ph type="body" idx="1"/>
          </p:nvPr>
        </p:nvSpPr>
        <p:spPr>
          <a:xfrm>
            <a:off x="679927" y="3898580"/>
            <a:ext cx="5439410" cy="3909864"/>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fr-FR" altLang="zh-CN" b="0" baseline="0" noProof="0" dirty="0" smtClean="0"/>
          </a:p>
        </p:txBody>
      </p:sp>
      <p:sp>
        <p:nvSpPr>
          <p:cNvPr id="4" name="Espace réservé du numéro de diapositive 3"/>
          <p:cNvSpPr>
            <a:spLocks noGrp="1"/>
          </p:cNvSpPr>
          <p:nvPr>
            <p:ph type="sldNum" sz="quarter" idx="10"/>
          </p:nvPr>
        </p:nvSpPr>
        <p:spPr/>
        <p:txBody>
          <a:bodyPr/>
          <a:lstStyle/>
          <a:p>
            <a:fld id="{8B51801F-57D9-40E1-923D-B00F2151A855}" type="slidenum">
              <a:rPr lang="fr-FR" smtClean="0"/>
              <a:t>8</a:t>
            </a:fld>
            <a:endParaRPr lang="fr-FR"/>
          </a:p>
        </p:txBody>
      </p:sp>
    </p:spTree>
    <p:extLst>
      <p:ext uri="{BB962C8B-B14F-4D97-AF65-F5344CB8AC3E}">
        <p14:creationId xmlns:p14="http://schemas.microsoft.com/office/powerpoint/2010/main" val="555813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r>
              <a:rPr lang="fr-FR"/>
              <a:t>9/10/2018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9/10/2018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9/10/2018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9/10/2018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9/10/2018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fr-FR"/>
              <a:t>9/10/2018</a:t>
            </a:r>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fr-FR"/>
              <a:t>9/10/2018</a:t>
            </a:r>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9/10/2018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9/10/2018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r>
              <a:rPr lang="fr-FR"/>
              <a:t>9/10/2018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9/10/2018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9/10/2018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9/10/2018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r>
              <a:rPr lang="fr-FR"/>
              <a:t>9/10/2018</a:t>
            </a:r>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fr-FR"/>
              <a:t>9/10/2018</a:t>
            </a:r>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7" name="Date Placeholder 4"/>
          <p:cNvSpPr>
            <a:spLocks noGrp="1"/>
          </p:cNvSpPr>
          <p:nvPr>
            <p:ph type="dt" sz="half" idx="10"/>
          </p:nvPr>
        </p:nvSpPr>
        <p:spPr/>
        <p:txBody>
          <a:bodyPr/>
          <a:lstStyle/>
          <a:p>
            <a:r>
              <a:rPr lang="fr-FR"/>
              <a:t>9/10/2018</a:t>
            </a:r>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9/10/2018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fr-FR"/>
              <a:t>9/10/2018</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mailto:lijiao.ning@cnrs.fr"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mailto:mathilde.boissel@cnrs.fr" TargetMode="External"/><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tlasgeneticsoncology.org/Deep/DNAMethylationID20127.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www.ncbi.nlm.nih.gov/entrez/eutils/elink.fcgi?dbfrom=pubmed&amp;retmode=ref&amp;cmd=prlinks&amp;id=1901566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hyperlink" Target="http://atlasgeneticsoncology.org/Deep/DNAMethylationID20127.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40.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bioconductor.org/packages/devel/bioc/vignettes/DESeq2/inst/doc/DESeq2.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www.rna-seqblog.com/rpkm-fpkm-and-tpm-clearly-explained/"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716692"/>
            <a:ext cx="9337786" cy="2684971"/>
          </a:xfrm>
        </p:spPr>
        <p:txBody>
          <a:bodyPr/>
          <a:lstStyle/>
          <a:p>
            <a:r>
              <a:rPr lang="en-US" sz="5400" dirty="0" smtClean="0"/>
              <a:t>Feedback on </a:t>
            </a:r>
            <a:br>
              <a:rPr lang="en-US" sz="5400" dirty="0" smtClean="0"/>
            </a:br>
            <a:r>
              <a:rPr lang="en-US" sz="5400" dirty="0" smtClean="0"/>
              <a:t>			RNA-</a:t>
            </a:r>
            <a:r>
              <a:rPr lang="en-US" sz="5400" dirty="0" err="1" smtClean="0"/>
              <a:t>seq</a:t>
            </a:r>
            <a:r>
              <a:rPr lang="en-US" sz="5400" dirty="0" smtClean="0"/>
              <a:t> data Analyses</a:t>
            </a:r>
            <a:br>
              <a:rPr lang="en-US" sz="5400" dirty="0" smtClean="0"/>
            </a:br>
            <a:r>
              <a:rPr lang="en-US" sz="5400" dirty="0" smtClean="0"/>
              <a:t>									</a:t>
            </a:r>
            <a:r>
              <a:rPr lang="en-US" sz="4800" dirty="0" smtClean="0"/>
              <a:t> 				      (Part 1)</a:t>
            </a:r>
            <a:endParaRPr lang="en-US" sz="3600" dirty="0"/>
          </a:p>
        </p:txBody>
      </p:sp>
      <p:sp>
        <p:nvSpPr>
          <p:cNvPr id="7" name="ZoneTexte 6"/>
          <p:cNvSpPr txBox="1"/>
          <p:nvPr/>
        </p:nvSpPr>
        <p:spPr>
          <a:xfrm>
            <a:off x="1154955" y="3802041"/>
            <a:ext cx="9128297" cy="1338828"/>
          </a:xfrm>
          <a:prstGeom prst="rect">
            <a:avLst/>
          </a:prstGeom>
          <a:noFill/>
        </p:spPr>
        <p:txBody>
          <a:bodyPr wrap="square" rtlCol="0">
            <a:spAutoFit/>
          </a:bodyPr>
          <a:lstStyle/>
          <a:p>
            <a:r>
              <a:rPr lang="en-US" sz="2400" dirty="0" smtClean="0">
                <a:solidFill>
                  <a:schemeClr val="bg2">
                    <a:lumMod val="40000"/>
                    <a:lumOff val="60000"/>
                  </a:schemeClr>
                </a:solidFill>
              </a:rPr>
              <a:t>Lijiao NING </a:t>
            </a:r>
            <a:r>
              <a:rPr lang="en-US" sz="2000" dirty="0" smtClean="0">
                <a:solidFill>
                  <a:schemeClr val="bg2">
                    <a:lumMod val="40000"/>
                    <a:lumOff val="60000"/>
                  </a:schemeClr>
                </a:solidFill>
              </a:rPr>
              <a:t>(</a:t>
            </a:r>
            <a:r>
              <a:rPr lang="en-US" sz="2000" dirty="0" smtClean="0">
                <a:solidFill>
                  <a:schemeClr val="bg2">
                    <a:lumMod val="40000"/>
                    <a:lumOff val="60000"/>
                  </a:schemeClr>
                </a:solidFill>
                <a:hlinkClick r:id="rId3"/>
              </a:rPr>
              <a:t>lijiao.ning@cnrs.fr</a:t>
            </a:r>
            <a:r>
              <a:rPr lang="en-US" sz="2000" dirty="0" smtClean="0">
                <a:solidFill>
                  <a:schemeClr val="bg2">
                    <a:lumMod val="40000"/>
                    <a:lumOff val="60000"/>
                  </a:schemeClr>
                </a:solidFill>
              </a:rPr>
              <a:t>)</a:t>
            </a:r>
            <a:br>
              <a:rPr lang="en-US" sz="2000" dirty="0" smtClean="0">
                <a:solidFill>
                  <a:schemeClr val="bg2">
                    <a:lumMod val="40000"/>
                    <a:lumOff val="60000"/>
                  </a:schemeClr>
                </a:solidFill>
              </a:rPr>
            </a:br>
            <a:r>
              <a:rPr lang="en-US" sz="2400" dirty="0" smtClean="0">
                <a:solidFill>
                  <a:schemeClr val="bg2">
                    <a:lumMod val="40000"/>
                    <a:lumOff val="60000"/>
                  </a:schemeClr>
                </a:solidFill>
              </a:rPr>
              <a:t>Mathilde BOISSEL </a:t>
            </a:r>
            <a:r>
              <a:rPr lang="en-US" sz="2000" dirty="0" smtClean="0">
                <a:solidFill>
                  <a:schemeClr val="bg2">
                    <a:lumMod val="40000"/>
                    <a:lumOff val="60000"/>
                  </a:schemeClr>
                </a:solidFill>
              </a:rPr>
              <a:t>(</a:t>
            </a:r>
            <a:r>
              <a:rPr lang="en-US" sz="2000" dirty="0" smtClean="0">
                <a:solidFill>
                  <a:schemeClr val="bg2">
                    <a:lumMod val="40000"/>
                    <a:lumOff val="60000"/>
                  </a:schemeClr>
                </a:solidFill>
                <a:hlinkClick r:id="rId4"/>
              </a:rPr>
              <a:t>mathilde.boissel@cnrs.fr</a:t>
            </a:r>
            <a:r>
              <a:rPr lang="en-US" sz="2000" dirty="0" smtClean="0">
                <a:solidFill>
                  <a:schemeClr val="bg2">
                    <a:lumMod val="40000"/>
                    <a:lumOff val="60000"/>
                  </a:schemeClr>
                </a:solidFill>
              </a:rPr>
              <a:t>)</a:t>
            </a:r>
          </a:p>
          <a:p>
            <a:endParaRPr lang="en-US" sz="900" dirty="0" smtClean="0">
              <a:solidFill>
                <a:schemeClr val="bg2">
                  <a:lumMod val="40000"/>
                  <a:lumOff val="60000"/>
                </a:schemeClr>
              </a:solidFill>
            </a:endParaRPr>
          </a:p>
          <a:p>
            <a:r>
              <a:rPr lang="en-US" sz="2400" dirty="0" smtClean="0">
                <a:solidFill>
                  <a:schemeClr val="bg2">
                    <a:lumMod val="40000"/>
                    <a:lumOff val="60000"/>
                  </a:schemeClr>
                </a:solidFill>
              </a:rPr>
              <a:t>2019-05-28</a:t>
            </a:r>
            <a:endParaRPr lang="en-US" sz="2400" dirty="0">
              <a:solidFill>
                <a:schemeClr val="bg2">
                  <a:lumMod val="40000"/>
                  <a:lumOff val="60000"/>
                </a:schemeClr>
              </a:solidFill>
            </a:endParaRPr>
          </a:p>
        </p:txBody>
      </p:sp>
      <p:grpSp>
        <p:nvGrpSpPr>
          <p:cNvPr id="3" name="Groupe 2"/>
          <p:cNvGrpSpPr/>
          <p:nvPr/>
        </p:nvGrpSpPr>
        <p:grpSpPr>
          <a:xfrm>
            <a:off x="1154954" y="5541247"/>
            <a:ext cx="9796265" cy="863040"/>
            <a:chOff x="1276949" y="5541247"/>
            <a:chExt cx="9796265" cy="863040"/>
          </a:xfrm>
        </p:grpSpPr>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8422" y="5682838"/>
              <a:ext cx="3474548" cy="571892"/>
            </a:xfrm>
            <a:prstGeom prst="rect">
              <a:avLst/>
            </a:prstGeom>
          </p:spPr>
        </p:pic>
        <p:pic>
          <p:nvPicPr>
            <p:cNvPr id="11" name="Image 10"/>
            <p:cNvPicPr>
              <a:picLocks noChangeAspect="1"/>
            </p:cNvPicPr>
            <p:nvPr/>
          </p:nvPicPr>
          <p:blipFill rotWithShape="1">
            <a:blip r:embed="rId6">
              <a:extLst>
                <a:ext uri="{28A0092B-C50C-407E-A947-70E740481C1C}">
                  <a14:useLocalDpi xmlns:a14="http://schemas.microsoft.com/office/drawing/2010/main" val="0"/>
                </a:ext>
              </a:extLst>
            </a:blip>
            <a:srcRect l="12147" t="10389" r="12638" b="9842"/>
            <a:stretch/>
          </p:blipFill>
          <p:spPr>
            <a:xfrm>
              <a:off x="9934285" y="5541247"/>
              <a:ext cx="1138929" cy="863040"/>
            </a:xfrm>
            <a:prstGeom prst="rect">
              <a:avLst/>
            </a:prstGeom>
          </p:spPr>
        </p:pic>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76949" y="5576636"/>
              <a:ext cx="1149211" cy="814740"/>
            </a:xfrm>
            <a:prstGeom prst="rect">
              <a:avLst/>
            </a:prstGeom>
          </p:spPr>
        </p:pic>
        <p:pic>
          <p:nvPicPr>
            <p:cNvPr id="12" name="Image 11"/>
            <p:cNvPicPr>
              <a:picLocks noChangeAspect="1"/>
            </p:cNvPicPr>
            <p:nvPr/>
          </p:nvPicPr>
          <p:blipFill>
            <a:blip r:embed="rId8"/>
            <a:stretch>
              <a:fillRect/>
            </a:stretch>
          </p:blipFill>
          <p:spPr>
            <a:xfrm>
              <a:off x="8797724" y="5601820"/>
              <a:ext cx="784299" cy="784299"/>
            </a:xfrm>
            <a:prstGeom prst="rect">
              <a:avLst/>
            </a:prstGeom>
          </p:spPr>
        </p:pic>
        <p:pic>
          <p:nvPicPr>
            <p:cNvPr id="13" name="Image 12"/>
            <p:cNvPicPr>
              <a:picLocks noChangeAspect="1"/>
            </p:cNvPicPr>
            <p:nvPr/>
          </p:nvPicPr>
          <p:blipFill rotWithShape="1">
            <a:blip r:embed="rId9">
              <a:extLst>
                <a:ext uri="{28A0092B-C50C-407E-A947-70E740481C1C}">
                  <a14:useLocalDpi xmlns:a14="http://schemas.microsoft.com/office/drawing/2010/main" val="0"/>
                </a:ext>
              </a:extLst>
            </a:blip>
            <a:srcRect l="7587" t="15483" r="4093" b="17089"/>
            <a:stretch/>
          </p:blipFill>
          <p:spPr>
            <a:xfrm>
              <a:off x="6605232" y="5631599"/>
              <a:ext cx="1840230" cy="674370"/>
            </a:xfrm>
            <a:prstGeom prst="rect">
              <a:avLst/>
            </a:prstGeom>
          </p:spPr>
        </p:pic>
      </p:grpSp>
    </p:spTree>
    <p:extLst>
      <p:ext uri="{BB962C8B-B14F-4D97-AF65-F5344CB8AC3E}">
        <p14:creationId xmlns:p14="http://schemas.microsoft.com/office/powerpoint/2010/main" val="1959902005"/>
      </p:ext>
    </p:extLst>
  </p:cSld>
  <p:clrMapOvr>
    <a:masterClrMapping/>
  </p:clrMapOvr>
  <mc:AlternateContent xmlns:mc="http://schemas.openxmlformats.org/markup-compatibility/2006" xmlns:p14="http://schemas.microsoft.com/office/powerpoint/2010/main">
    <mc:Choice Requires="p14">
      <p:transition spd="slow" p14:dur="2000" advTm="4608"/>
    </mc:Choice>
    <mc:Fallback xmlns="">
      <p:transition spd="slow" advTm="460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2"/>
          <p:cNvSpPr>
            <a:spLocks noGrp="1"/>
          </p:cNvSpPr>
          <p:nvPr>
            <p:ph idx="1"/>
          </p:nvPr>
        </p:nvSpPr>
        <p:spPr>
          <a:xfrm>
            <a:off x="646111" y="1275907"/>
            <a:ext cx="10728547" cy="5046382"/>
          </a:xfrm>
        </p:spPr>
        <p:txBody>
          <a:bodyPr>
            <a:normAutofit/>
          </a:bodyPr>
          <a:lstStyle/>
          <a:p>
            <a:r>
              <a:rPr lang="en-US" dirty="0"/>
              <a:t>Sample </a:t>
            </a:r>
            <a:r>
              <a:rPr lang="en-US" dirty="0" smtClean="0"/>
              <a:t>sheet</a:t>
            </a:r>
          </a:p>
          <a:p>
            <a:r>
              <a:rPr lang="en-US" dirty="0" smtClean="0"/>
              <a:t>RSEM </a:t>
            </a:r>
            <a:r>
              <a:rPr lang="en-US" dirty="0"/>
              <a:t>files (by gene or transcript)</a:t>
            </a:r>
          </a:p>
          <a:p>
            <a:endParaRPr lang="en-US" dirty="0" smtClean="0">
              <a:solidFill>
                <a:schemeClr val="accent1">
                  <a:lumMod val="40000"/>
                  <a:lumOff val="60000"/>
                </a:schemeClr>
              </a:solidFill>
            </a:endParaRPr>
          </a:p>
          <a:p>
            <a:pPr marL="457200" lvl="1" indent="0">
              <a:buNone/>
            </a:pPr>
            <a:r>
              <a:rPr lang="en-US" sz="2000" dirty="0" smtClean="0">
                <a:solidFill>
                  <a:schemeClr val="accent1">
                    <a:lumMod val="40000"/>
                    <a:lumOff val="60000"/>
                  </a:schemeClr>
                </a:solidFill>
              </a:rPr>
              <a:t> </a:t>
            </a:r>
            <a:endParaRPr lang="en-US" sz="2000" dirty="0">
              <a:solidFill>
                <a:schemeClr val="accent1">
                  <a:lumMod val="40000"/>
                  <a:lumOff val="60000"/>
                </a:schemeClr>
              </a:solidFill>
            </a:endParaRPr>
          </a:p>
        </p:txBody>
      </p:sp>
      <p:sp>
        <p:nvSpPr>
          <p:cNvPr id="2" name="Titre 1"/>
          <p:cNvSpPr>
            <a:spLocks noGrp="1"/>
          </p:cNvSpPr>
          <p:nvPr>
            <p:ph type="title"/>
          </p:nvPr>
        </p:nvSpPr>
        <p:spPr>
          <a:xfrm>
            <a:off x="646111" y="452718"/>
            <a:ext cx="9571777" cy="823189"/>
          </a:xfrm>
        </p:spPr>
        <p:txBody>
          <a:bodyPr/>
          <a:lstStyle/>
          <a:p>
            <a:r>
              <a:rPr lang="en-US" dirty="0" smtClean="0"/>
              <a:t>Import Data</a:t>
            </a:r>
            <a:br>
              <a:rPr lang="en-US" dirty="0" smtClean="0"/>
            </a:br>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9</a:t>
            </a:fld>
            <a:endParaRPr lang="en-US" dirty="0"/>
          </a:p>
        </p:txBody>
      </p:sp>
      <p:sp>
        <p:nvSpPr>
          <p:cNvPr id="6" name="ZoneTexte 5"/>
          <p:cNvSpPr txBox="1"/>
          <p:nvPr/>
        </p:nvSpPr>
        <p:spPr>
          <a:xfrm>
            <a:off x="1761763" y="2235948"/>
            <a:ext cx="7340471" cy="3323987"/>
          </a:xfrm>
          <a:prstGeom prst="rect">
            <a:avLst/>
          </a:prstGeom>
          <a:solidFill>
            <a:schemeClr val="tx2"/>
          </a:solidFill>
        </p:spPr>
        <p:txBody>
          <a:bodyPr wrap="none" rtlCol="0">
            <a:spAutoFit/>
          </a:bodyPr>
          <a:lstStyle/>
          <a:p>
            <a:r>
              <a:rPr lang="fr-FR" sz="1500" i="1" dirty="0">
                <a:solidFill>
                  <a:srgbClr val="60A0B0"/>
                </a:solidFill>
                <a:latin typeface="Courier"/>
              </a:rPr>
              <a:t>## import count data</a:t>
            </a:r>
            <a:r>
              <a:rPr lang="fr-FR" sz="1500" dirty="0">
                <a:solidFill>
                  <a:prstClr val="black"/>
                </a:solidFill>
                <a:latin typeface="Calibri"/>
              </a:rPr>
              <a:t/>
            </a:r>
            <a:br>
              <a:rPr lang="fr-FR" sz="1500" dirty="0">
                <a:solidFill>
                  <a:prstClr val="black"/>
                </a:solidFill>
                <a:latin typeface="Calibri"/>
              </a:rPr>
            </a:br>
            <a:r>
              <a:rPr lang="fr-FR" sz="1500" dirty="0" err="1">
                <a:solidFill>
                  <a:prstClr val="black"/>
                </a:solidFill>
                <a:latin typeface="Courier"/>
              </a:rPr>
              <a:t>my_files</a:t>
            </a:r>
            <a:r>
              <a:rPr lang="fr-FR" sz="1500" dirty="0">
                <a:solidFill>
                  <a:prstClr val="black"/>
                </a:solidFill>
                <a:latin typeface="Courier"/>
              </a:rPr>
              <a:t> &lt;-</a:t>
            </a:r>
            <a:r>
              <a:rPr lang="fr-FR" sz="1500" dirty="0">
                <a:solidFill>
                  <a:srgbClr val="4070A0"/>
                </a:solidFill>
                <a:latin typeface="Courier"/>
              </a:rPr>
              <a:t> </a:t>
            </a:r>
            <a:r>
              <a:rPr lang="fr-FR" sz="1500" dirty="0" err="1" smtClean="0">
                <a:solidFill>
                  <a:prstClr val="black"/>
                </a:solidFill>
                <a:latin typeface="Courier"/>
              </a:rPr>
              <a:t>df_sampl</a:t>
            </a:r>
            <a:r>
              <a:rPr lang="fr-FR" sz="1500" i="1" dirty="0" err="1">
                <a:solidFill>
                  <a:srgbClr val="60A0B0"/>
                </a:solidFill>
                <a:latin typeface="Courier"/>
              </a:rPr>
              <a:t>count</a:t>
            </a:r>
            <a:r>
              <a:rPr lang="fr-FR" sz="1500" i="1" dirty="0">
                <a:solidFill>
                  <a:srgbClr val="60A0B0"/>
                </a:solidFill>
                <a:latin typeface="Courier"/>
              </a:rPr>
              <a:t> </a:t>
            </a:r>
            <a:r>
              <a:rPr lang="fr-FR" sz="1500" i="1" dirty="0" err="1">
                <a:solidFill>
                  <a:srgbClr val="60A0B0"/>
                </a:solidFill>
                <a:latin typeface="Courier"/>
              </a:rPr>
              <a:t>data</a:t>
            </a:r>
            <a:r>
              <a:rPr lang="fr-FR" sz="1500" dirty="0" err="1" smtClean="0">
                <a:solidFill>
                  <a:prstClr val="black"/>
                </a:solidFill>
                <a:latin typeface="Courier"/>
              </a:rPr>
              <a:t>e</a:t>
            </a:r>
            <a:r>
              <a:rPr lang="fr-FR" sz="1500" dirty="0" err="1" smtClean="0">
                <a:solidFill>
                  <a:srgbClr val="666666"/>
                </a:solidFill>
                <a:latin typeface="Courier"/>
              </a:rPr>
              <a:t>$</a:t>
            </a:r>
            <a:r>
              <a:rPr lang="fr-FR" sz="1500" dirty="0" err="1" smtClean="0">
                <a:solidFill>
                  <a:prstClr val="black"/>
                </a:solidFill>
                <a:latin typeface="Courier"/>
              </a:rPr>
              <a:t>gene_path</a:t>
            </a:r>
            <a:r>
              <a:rPr lang="fr-FR" sz="1500" dirty="0">
                <a:solidFill>
                  <a:prstClr val="black"/>
                </a:solidFill>
                <a:latin typeface="Calibri"/>
              </a:rPr>
              <a:t/>
            </a:r>
            <a:br>
              <a:rPr lang="fr-FR" sz="1500" dirty="0">
                <a:solidFill>
                  <a:prstClr val="black"/>
                </a:solidFill>
                <a:latin typeface="Calibri"/>
              </a:rPr>
            </a:br>
            <a:r>
              <a:rPr lang="fr-FR" sz="1500" b="1" dirty="0" err="1">
                <a:solidFill>
                  <a:srgbClr val="007020"/>
                </a:solidFill>
                <a:latin typeface="Courier"/>
              </a:rPr>
              <a:t>names</a:t>
            </a:r>
            <a:r>
              <a:rPr lang="fr-FR" sz="1500" dirty="0">
                <a:solidFill>
                  <a:prstClr val="black"/>
                </a:solidFill>
                <a:latin typeface="Courier"/>
              </a:rPr>
              <a:t>(</a:t>
            </a:r>
            <a:r>
              <a:rPr lang="fr-FR" sz="1500" dirty="0" err="1">
                <a:solidFill>
                  <a:prstClr val="black"/>
                </a:solidFill>
                <a:latin typeface="Courier"/>
              </a:rPr>
              <a:t>my_files</a:t>
            </a:r>
            <a:r>
              <a:rPr lang="fr-FR" sz="1500" dirty="0">
                <a:solidFill>
                  <a:prstClr val="black"/>
                </a:solidFill>
                <a:latin typeface="Courier"/>
              </a:rPr>
              <a:t>) &lt;-</a:t>
            </a:r>
            <a:r>
              <a:rPr lang="fr-FR" sz="1500" dirty="0">
                <a:solidFill>
                  <a:srgbClr val="4070A0"/>
                </a:solidFill>
                <a:latin typeface="Courier"/>
              </a:rPr>
              <a:t> </a:t>
            </a:r>
            <a:r>
              <a:rPr lang="fr-FR" sz="1500" dirty="0" err="1">
                <a:solidFill>
                  <a:prstClr val="black"/>
                </a:solidFill>
                <a:latin typeface="Courier"/>
              </a:rPr>
              <a:t>df_sample</a:t>
            </a:r>
            <a:r>
              <a:rPr lang="fr-FR" sz="1500" dirty="0" err="1">
                <a:solidFill>
                  <a:srgbClr val="666666"/>
                </a:solidFill>
                <a:latin typeface="Courier"/>
              </a:rPr>
              <a:t>$</a:t>
            </a:r>
            <a:r>
              <a:rPr lang="fr-FR" sz="1500" dirty="0" err="1">
                <a:solidFill>
                  <a:prstClr val="black"/>
                </a:solidFill>
                <a:latin typeface="Courier"/>
              </a:rPr>
              <a:t>SampleID</a:t>
            </a:r>
            <a:r>
              <a:rPr lang="fr-FR" sz="1500" dirty="0">
                <a:solidFill>
                  <a:prstClr val="black"/>
                </a:solidFill>
                <a:latin typeface="Courier"/>
              </a:rPr>
              <a:t> </a:t>
            </a:r>
            <a:r>
              <a:rPr lang="fr-FR" sz="1500" i="1" dirty="0">
                <a:solidFill>
                  <a:srgbClr val="60A0B0"/>
                </a:solidFill>
                <a:latin typeface="Courier"/>
              </a:rPr>
              <a:t>## to </a:t>
            </a:r>
            <a:r>
              <a:rPr lang="fr-FR" sz="1500" i="1" dirty="0" err="1">
                <a:solidFill>
                  <a:srgbClr val="60A0B0"/>
                </a:solidFill>
                <a:latin typeface="Courier"/>
              </a:rPr>
              <a:t>keep</a:t>
            </a:r>
            <a:r>
              <a:rPr lang="fr-FR" sz="1500" i="1" dirty="0">
                <a:solidFill>
                  <a:srgbClr val="60A0B0"/>
                </a:solidFill>
                <a:latin typeface="Courier"/>
              </a:rPr>
              <a:t> </a:t>
            </a:r>
            <a:r>
              <a:rPr lang="fr-FR" sz="1500" i="1" dirty="0" err="1">
                <a:solidFill>
                  <a:srgbClr val="60A0B0"/>
                </a:solidFill>
                <a:latin typeface="Courier"/>
              </a:rPr>
              <a:t>samples</a:t>
            </a:r>
            <a:r>
              <a:rPr lang="fr-FR" sz="1500" i="1" dirty="0">
                <a:solidFill>
                  <a:srgbClr val="60A0B0"/>
                </a:solidFill>
                <a:latin typeface="Courier"/>
              </a:rPr>
              <a:t> </a:t>
            </a:r>
            <a:r>
              <a:rPr lang="fr-FR" sz="1500" i="1" dirty="0" err="1">
                <a:solidFill>
                  <a:srgbClr val="60A0B0"/>
                </a:solidFill>
                <a:latin typeface="Courier"/>
              </a:rPr>
              <a:t>names</a:t>
            </a:r>
            <a:r>
              <a:rPr lang="fr-FR" sz="1500" dirty="0">
                <a:solidFill>
                  <a:prstClr val="black"/>
                </a:solidFill>
                <a:latin typeface="Calibri"/>
              </a:rPr>
              <a:t/>
            </a:r>
            <a:br>
              <a:rPr lang="fr-FR" sz="1500" dirty="0">
                <a:solidFill>
                  <a:prstClr val="black"/>
                </a:solidFill>
                <a:latin typeface="Calibri"/>
              </a:rPr>
            </a:br>
            <a:r>
              <a:rPr lang="fr-FR" sz="1500" dirty="0" err="1">
                <a:solidFill>
                  <a:prstClr val="black"/>
                </a:solidFill>
                <a:latin typeface="Courier"/>
              </a:rPr>
              <a:t>dta_raw</a:t>
            </a:r>
            <a:r>
              <a:rPr lang="fr-FR" sz="1500" dirty="0">
                <a:solidFill>
                  <a:prstClr val="black"/>
                </a:solidFill>
                <a:latin typeface="Courier"/>
              </a:rPr>
              <a:t> &lt;-</a:t>
            </a:r>
            <a:r>
              <a:rPr lang="fr-FR" sz="1500" dirty="0">
                <a:solidFill>
                  <a:srgbClr val="4070A0"/>
                </a:solidFill>
                <a:latin typeface="Courier"/>
              </a:rPr>
              <a:t> </a:t>
            </a:r>
            <a:r>
              <a:rPr lang="fr-FR" sz="1500" dirty="0">
                <a:solidFill>
                  <a:prstClr val="black"/>
                </a:solidFill>
                <a:latin typeface="Courier"/>
              </a:rPr>
              <a:t>tximport</a:t>
            </a:r>
            <a:r>
              <a:rPr lang="fr-FR" sz="1500" dirty="0">
                <a:solidFill>
                  <a:srgbClr val="666666"/>
                </a:solidFill>
                <a:latin typeface="Courier"/>
              </a:rPr>
              <a:t>::</a:t>
            </a:r>
            <a:r>
              <a:rPr lang="fr-FR" sz="1500" b="1" dirty="0">
                <a:solidFill>
                  <a:srgbClr val="007020"/>
                </a:solidFill>
                <a:latin typeface="Courier"/>
              </a:rPr>
              <a:t>tximport</a:t>
            </a:r>
            <a:r>
              <a:rPr lang="fr-FR" sz="1500" dirty="0">
                <a:solidFill>
                  <a:prstClr val="black"/>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a:solidFill>
                  <a:srgbClr val="902000"/>
                </a:solidFill>
                <a:latin typeface="Courier"/>
              </a:rPr>
              <a:t>files =</a:t>
            </a:r>
            <a:r>
              <a:rPr lang="fr-FR" sz="1500" dirty="0">
                <a:solidFill>
                  <a:prstClr val="black"/>
                </a:solidFill>
                <a:latin typeface="Courier"/>
              </a:rPr>
              <a:t> </a:t>
            </a:r>
            <a:r>
              <a:rPr lang="fr-FR" sz="1500" dirty="0" err="1">
                <a:solidFill>
                  <a:prstClr val="black"/>
                </a:solidFill>
                <a:latin typeface="Courier"/>
              </a:rPr>
              <a:t>my_files</a:t>
            </a:r>
            <a:r>
              <a:rPr lang="fr-FR" sz="1500" dirty="0">
                <a:solidFill>
                  <a:prstClr val="black"/>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a:solidFill>
                  <a:srgbClr val="902000"/>
                </a:solidFill>
                <a:latin typeface="Courier"/>
              </a:rPr>
              <a:t>type =</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rsem</a:t>
            </a:r>
            <a:r>
              <a:rPr lang="fr-FR" sz="1500" dirty="0">
                <a:solidFill>
                  <a:srgbClr val="4070A0"/>
                </a:solidFill>
                <a:latin typeface="Courier"/>
              </a:rPr>
              <a:t>"</a:t>
            </a:r>
            <a:r>
              <a:rPr lang="fr-FR" sz="1500" dirty="0">
                <a:solidFill>
                  <a:prstClr val="black"/>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srgbClr val="902000"/>
                </a:solidFill>
                <a:latin typeface="Courier"/>
              </a:rPr>
              <a:t>txIn</a:t>
            </a:r>
            <a:r>
              <a:rPr lang="fr-FR" sz="1500" dirty="0">
                <a:solidFill>
                  <a:srgbClr val="902000"/>
                </a:solidFill>
                <a:latin typeface="Courier"/>
              </a:rPr>
              <a:t> =</a:t>
            </a:r>
            <a:r>
              <a:rPr lang="fr-FR" sz="1500" dirty="0">
                <a:solidFill>
                  <a:prstClr val="black"/>
                </a:solidFill>
                <a:latin typeface="Courier"/>
              </a:rPr>
              <a:t> </a:t>
            </a:r>
            <a:r>
              <a:rPr lang="fr-FR" sz="1500" dirty="0">
                <a:solidFill>
                  <a:srgbClr val="007020"/>
                </a:solidFill>
                <a:latin typeface="Courier"/>
              </a:rPr>
              <a:t>FALSE</a:t>
            </a:r>
            <a:r>
              <a:rPr lang="fr-FR" sz="1500" dirty="0">
                <a:solidFill>
                  <a:prstClr val="black"/>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srgbClr val="902000"/>
                </a:solidFill>
                <a:latin typeface="Courier"/>
              </a:rPr>
              <a:t>txOut</a:t>
            </a:r>
            <a:r>
              <a:rPr lang="fr-FR" sz="1500" dirty="0">
                <a:solidFill>
                  <a:srgbClr val="902000"/>
                </a:solidFill>
                <a:latin typeface="Courier"/>
              </a:rPr>
              <a:t> =</a:t>
            </a:r>
            <a:r>
              <a:rPr lang="fr-FR" sz="1500" dirty="0">
                <a:solidFill>
                  <a:prstClr val="black"/>
                </a:solidFill>
                <a:latin typeface="Courier"/>
              </a:rPr>
              <a:t> </a:t>
            </a:r>
            <a:r>
              <a:rPr lang="fr-FR" sz="1500" dirty="0">
                <a:solidFill>
                  <a:srgbClr val="007020"/>
                </a:solidFill>
                <a:latin typeface="Courier"/>
              </a:rPr>
              <a:t>FALSE</a:t>
            </a:r>
            <a:r>
              <a:rPr lang="fr-FR" sz="1500" dirty="0">
                <a:solidFill>
                  <a:prstClr val="black"/>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srgbClr val="902000"/>
                </a:solidFill>
                <a:latin typeface="Courier"/>
              </a:rPr>
              <a:t>countsFromAbundance</a:t>
            </a:r>
            <a:r>
              <a:rPr lang="fr-FR" sz="1500" dirty="0">
                <a:solidFill>
                  <a:srgbClr val="902000"/>
                </a:solidFill>
                <a:latin typeface="Courier"/>
              </a:rPr>
              <a:t> =</a:t>
            </a:r>
            <a:r>
              <a:rPr lang="fr-FR" sz="1500" dirty="0">
                <a:solidFill>
                  <a:prstClr val="black"/>
                </a:solidFill>
                <a:latin typeface="Courier"/>
              </a:rPr>
              <a:t> </a:t>
            </a:r>
            <a:r>
              <a:rPr lang="fr-FR" sz="1500" dirty="0">
                <a:solidFill>
                  <a:srgbClr val="4070A0"/>
                </a:solidFill>
                <a:latin typeface="Courier"/>
              </a:rPr>
              <a:t>"no"</a:t>
            </a:r>
            <a:r>
              <a:rPr lang="fr-FR" sz="1500" dirty="0">
                <a:solidFill>
                  <a:prstClr val="black"/>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srgbClr val="902000"/>
                </a:solidFill>
                <a:latin typeface="Courier"/>
              </a:rPr>
              <a:t>geneIdCol</a:t>
            </a:r>
            <a:r>
              <a:rPr lang="fr-FR" sz="1500" dirty="0">
                <a:solidFill>
                  <a:srgbClr val="902000"/>
                </a:solidFill>
                <a:latin typeface="Courier"/>
              </a:rPr>
              <a:t> =</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gene_id</a:t>
            </a:r>
            <a:r>
              <a:rPr lang="fr-FR" sz="1500" dirty="0">
                <a:solidFill>
                  <a:srgbClr val="4070A0"/>
                </a:solidFill>
                <a:latin typeface="Courier"/>
              </a:rPr>
              <a:t>"</a:t>
            </a:r>
            <a:r>
              <a:rPr lang="fr-FR" sz="1500" dirty="0">
                <a:solidFill>
                  <a:prstClr val="black"/>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srgbClr val="902000"/>
                </a:solidFill>
                <a:latin typeface="Courier"/>
              </a:rPr>
              <a:t>abundanceCol</a:t>
            </a:r>
            <a:r>
              <a:rPr lang="fr-FR" sz="1500" dirty="0">
                <a:solidFill>
                  <a:srgbClr val="902000"/>
                </a:solidFill>
                <a:latin typeface="Courier"/>
              </a:rPr>
              <a:t> =</a:t>
            </a:r>
            <a:r>
              <a:rPr lang="fr-FR" sz="1500" dirty="0">
                <a:solidFill>
                  <a:prstClr val="black"/>
                </a:solidFill>
                <a:latin typeface="Courier"/>
              </a:rPr>
              <a:t> </a:t>
            </a:r>
            <a:r>
              <a:rPr lang="fr-FR" sz="1500" dirty="0">
                <a:solidFill>
                  <a:srgbClr val="4070A0"/>
                </a:solidFill>
                <a:latin typeface="Courier"/>
              </a:rPr>
              <a:t>"TPM"</a:t>
            </a:r>
            <a:r>
              <a:rPr lang="fr-FR" sz="1500" dirty="0">
                <a:solidFill>
                  <a:prstClr val="black"/>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srgbClr val="902000"/>
                </a:solidFill>
                <a:latin typeface="Courier"/>
              </a:rPr>
              <a:t>countsCol</a:t>
            </a:r>
            <a:r>
              <a:rPr lang="fr-FR" sz="1500" dirty="0">
                <a:solidFill>
                  <a:srgbClr val="902000"/>
                </a:solidFill>
                <a:latin typeface="Courier"/>
              </a:rPr>
              <a:t> =</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expected_counts</a:t>
            </a:r>
            <a:r>
              <a:rPr lang="fr-FR" sz="1500" dirty="0">
                <a:solidFill>
                  <a:srgbClr val="4070A0"/>
                </a:solidFill>
                <a:latin typeface="Courier"/>
              </a:rPr>
              <a:t>"</a:t>
            </a:r>
            <a:r>
              <a:rPr lang="fr-FR" sz="1500" dirty="0">
                <a:solidFill>
                  <a:prstClr val="black"/>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srgbClr val="902000"/>
                </a:solidFill>
                <a:latin typeface="Courier"/>
              </a:rPr>
              <a:t>lengthCol</a:t>
            </a:r>
            <a:r>
              <a:rPr lang="fr-FR" sz="1500" dirty="0">
                <a:solidFill>
                  <a:srgbClr val="902000"/>
                </a:solidFill>
                <a:latin typeface="Courier"/>
              </a:rPr>
              <a:t> =</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effective_length</a:t>
            </a:r>
            <a:r>
              <a:rPr lang="fr-FR" sz="1500" dirty="0">
                <a:solidFill>
                  <a:srgbClr val="4070A0"/>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dirty="0" smtClean="0">
                <a:solidFill>
                  <a:prstClr val="black"/>
                </a:solidFill>
                <a:latin typeface="Courier"/>
              </a:rPr>
              <a:t>)</a:t>
            </a:r>
            <a:endParaRPr lang="fr-FR" sz="1500" dirty="0">
              <a:solidFill>
                <a:prstClr val="black"/>
              </a:solidFill>
              <a:latin typeface="Courier"/>
            </a:endParaRPr>
          </a:p>
        </p:txBody>
      </p:sp>
    </p:spTree>
    <p:extLst>
      <p:ext uri="{BB962C8B-B14F-4D97-AF65-F5344CB8AC3E}">
        <p14:creationId xmlns:p14="http://schemas.microsoft.com/office/powerpoint/2010/main" val="2053971352"/>
      </p:ext>
    </p:extLst>
  </p:cSld>
  <p:clrMapOvr>
    <a:masterClrMapping/>
  </p:clrMapOvr>
  <mc:AlternateContent xmlns:mc="http://schemas.openxmlformats.org/markup-compatibility/2006" xmlns:p14="http://schemas.microsoft.com/office/powerpoint/2010/main">
    <mc:Choice Requires="p14">
      <p:transition spd="slow" p14:dur="2000" advTm="132573"/>
    </mc:Choice>
    <mc:Fallback xmlns="">
      <p:transition spd="slow" advTm="13257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2"/>
          <p:cNvSpPr>
            <a:spLocks noGrp="1"/>
          </p:cNvSpPr>
          <p:nvPr>
            <p:ph idx="1"/>
          </p:nvPr>
        </p:nvSpPr>
        <p:spPr>
          <a:xfrm>
            <a:off x="646111" y="1275907"/>
            <a:ext cx="10728547" cy="5046382"/>
          </a:xfrm>
        </p:spPr>
        <p:txBody>
          <a:bodyPr>
            <a:normAutofit/>
          </a:bodyPr>
          <a:lstStyle/>
          <a:p>
            <a:r>
              <a:rPr lang="en-US" dirty="0"/>
              <a:t>Sample </a:t>
            </a:r>
            <a:r>
              <a:rPr lang="en-US" dirty="0" smtClean="0"/>
              <a:t>sheet</a:t>
            </a:r>
          </a:p>
          <a:p>
            <a:r>
              <a:rPr lang="en-US" dirty="0" smtClean="0"/>
              <a:t>RSEM </a:t>
            </a:r>
            <a:r>
              <a:rPr lang="en-US" dirty="0"/>
              <a:t>files (by gene or transcript)</a:t>
            </a:r>
          </a:p>
          <a:p>
            <a:endParaRPr lang="en-US" dirty="0" smtClean="0">
              <a:solidFill>
                <a:schemeClr val="accent1">
                  <a:lumMod val="40000"/>
                  <a:lumOff val="60000"/>
                </a:schemeClr>
              </a:solidFill>
            </a:endParaRPr>
          </a:p>
          <a:p>
            <a:pPr marL="457200" lvl="1" indent="0">
              <a:buNone/>
            </a:pPr>
            <a:r>
              <a:rPr lang="en-US" sz="2000" dirty="0" smtClean="0">
                <a:solidFill>
                  <a:schemeClr val="accent1">
                    <a:lumMod val="40000"/>
                    <a:lumOff val="60000"/>
                  </a:schemeClr>
                </a:solidFill>
              </a:rPr>
              <a:t> </a:t>
            </a:r>
            <a:endParaRPr lang="en-US" sz="2000" dirty="0">
              <a:solidFill>
                <a:schemeClr val="accent1">
                  <a:lumMod val="40000"/>
                  <a:lumOff val="60000"/>
                </a:schemeClr>
              </a:solidFill>
            </a:endParaRPr>
          </a:p>
        </p:txBody>
      </p:sp>
      <p:sp>
        <p:nvSpPr>
          <p:cNvPr id="2" name="Titre 1"/>
          <p:cNvSpPr>
            <a:spLocks noGrp="1"/>
          </p:cNvSpPr>
          <p:nvPr>
            <p:ph type="title"/>
          </p:nvPr>
        </p:nvSpPr>
        <p:spPr>
          <a:xfrm>
            <a:off x="646111" y="452718"/>
            <a:ext cx="9571777" cy="823189"/>
          </a:xfrm>
        </p:spPr>
        <p:txBody>
          <a:bodyPr/>
          <a:lstStyle/>
          <a:p>
            <a:r>
              <a:rPr lang="en-US" dirty="0" smtClean="0"/>
              <a:t>Import Data</a:t>
            </a:r>
            <a:br>
              <a:rPr lang="en-US" dirty="0" smtClean="0"/>
            </a:br>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10</a:t>
            </a:fld>
            <a:endParaRPr lang="en-US" dirty="0"/>
          </a:p>
        </p:txBody>
      </p:sp>
      <p:sp>
        <p:nvSpPr>
          <p:cNvPr id="6" name="ZoneTexte 5"/>
          <p:cNvSpPr txBox="1"/>
          <p:nvPr/>
        </p:nvSpPr>
        <p:spPr>
          <a:xfrm>
            <a:off x="321972" y="3219718"/>
            <a:ext cx="184731" cy="369332"/>
          </a:xfrm>
          <a:prstGeom prst="rect">
            <a:avLst/>
          </a:prstGeom>
          <a:noFill/>
        </p:spPr>
        <p:txBody>
          <a:bodyPr wrap="none" rtlCol="0">
            <a:spAutoFit/>
          </a:bodyPr>
          <a:lstStyle/>
          <a:p>
            <a:endParaRPr lang="en-US" dirty="0"/>
          </a:p>
        </p:txBody>
      </p:sp>
      <p:sp>
        <p:nvSpPr>
          <p:cNvPr id="7" name="ZoneTexte 6"/>
          <p:cNvSpPr txBox="1"/>
          <p:nvPr/>
        </p:nvSpPr>
        <p:spPr>
          <a:xfrm>
            <a:off x="897446" y="2343794"/>
            <a:ext cx="10225876" cy="3554819"/>
          </a:xfrm>
          <a:prstGeom prst="rect">
            <a:avLst/>
          </a:prstGeom>
          <a:solidFill>
            <a:schemeClr val="tx2"/>
          </a:solidFill>
        </p:spPr>
        <p:txBody>
          <a:bodyPr wrap="none" rtlCol="0">
            <a:spAutoFit/>
          </a:bodyPr>
          <a:lstStyle/>
          <a:p>
            <a:r>
              <a:rPr lang="fr-FR" sz="1500" b="1" kern="0" dirty="0" err="1">
                <a:solidFill>
                  <a:srgbClr val="007020"/>
                </a:solidFill>
                <a:latin typeface="Courier"/>
              </a:rPr>
              <a:t>str</a:t>
            </a:r>
            <a:r>
              <a:rPr lang="fr-FR" sz="1500" kern="0" dirty="0">
                <a:solidFill>
                  <a:prstClr val="black"/>
                </a:solidFill>
                <a:latin typeface="Courier"/>
              </a:rPr>
              <a:t>(</a:t>
            </a:r>
            <a:r>
              <a:rPr lang="fr-FR" sz="1500" kern="0" dirty="0" err="1">
                <a:solidFill>
                  <a:prstClr val="black"/>
                </a:solidFill>
                <a:latin typeface="Courier"/>
              </a:rPr>
              <a:t>dta_raw</a:t>
            </a:r>
            <a:r>
              <a:rPr lang="fr-FR" sz="1500" kern="0" dirty="0">
                <a:solidFill>
                  <a:prstClr val="black"/>
                </a:solidFill>
                <a:latin typeface="Courier"/>
              </a:rPr>
              <a:t>)</a:t>
            </a:r>
          </a:p>
          <a:p>
            <a:r>
              <a:rPr lang="en-US" sz="1500" dirty="0">
                <a:solidFill>
                  <a:schemeClr val="bg1"/>
                </a:solidFill>
                <a:latin typeface="Courier"/>
              </a:rPr>
              <a:t>## List of 4</a:t>
            </a:r>
          </a:p>
          <a:p>
            <a:r>
              <a:rPr lang="en-US" sz="1500" dirty="0">
                <a:solidFill>
                  <a:schemeClr val="bg1"/>
                </a:solidFill>
                <a:latin typeface="Courier"/>
              </a:rPr>
              <a:t>##  $ abundance          : </a:t>
            </a:r>
            <a:r>
              <a:rPr lang="en-US" sz="1500" dirty="0" err="1">
                <a:solidFill>
                  <a:schemeClr val="bg1"/>
                </a:solidFill>
                <a:latin typeface="Courier"/>
              </a:rPr>
              <a:t>num</a:t>
            </a:r>
            <a:r>
              <a:rPr lang="en-US" sz="1500" dirty="0">
                <a:solidFill>
                  <a:schemeClr val="bg1"/>
                </a:solidFill>
                <a:latin typeface="Courier"/>
              </a:rPr>
              <a:t> [1:58137, 1:14] 7.07 0 35.01 7.77 </a:t>
            </a:r>
            <a:r>
              <a:rPr lang="en-US" sz="1500" dirty="0" smtClean="0">
                <a:solidFill>
                  <a:schemeClr val="bg1"/>
                </a:solidFill>
                <a:latin typeface="Courier"/>
              </a:rPr>
              <a:t>...</a:t>
            </a:r>
            <a:endParaRPr lang="en-US" sz="1500" dirty="0">
              <a:solidFill>
                <a:schemeClr val="bg1"/>
              </a:solidFill>
              <a:latin typeface="Courier"/>
            </a:endParaRPr>
          </a:p>
          <a:p>
            <a:r>
              <a:rPr lang="en-US" sz="1500" dirty="0">
                <a:solidFill>
                  <a:schemeClr val="bg1"/>
                </a:solidFill>
                <a:latin typeface="Courier"/>
              </a:rPr>
              <a:t>##   ..- </a:t>
            </a:r>
            <a:r>
              <a:rPr lang="en-US" sz="1500" dirty="0" err="1">
                <a:solidFill>
                  <a:schemeClr val="bg1"/>
                </a:solidFill>
                <a:latin typeface="Courier"/>
              </a:rPr>
              <a:t>attr</a:t>
            </a:r>
            <a:r>
              <a:rPr lang="en-US" sz="1500" dirty="0">
                <a:solidFill>
                  <a:schemeClr val="bg1"/>
                </a:solidFill>
                <a:latin typeface="Courier"/>
              </a:rPr>
              <a:t>(*, "</a:t>
            </a:r>
            <a:r>
              <a:rPr lang="en-US" sz="1500" dirty="0" err="1">
                <a:solidFill>
                  <a:schemeClr val="bg1"/>
                </a:solidFill>
                <a:latin typeface="Courier"/>
              </a:rPr>
              <a:t>dimnames</a:t>
            </a:r>
            <a:r>
              <a:rPr lang="en-US" sz="1500" dirty="0">
                <a:solidFill>
                  <a:schemeClr val="bg1"/>
                </a:solidFill>
                <a:latin typeface="Courier"/>
              </a:rPr>
              <a:t>")=List of 2</a:t>
            </a:r>
          </a:p>
          <a:p>
            <a:r>
              <a:rPr lang="en-US" sz="1500" dirty="0">
                <a:solidFill>
                  <a:schemeClr val="bg1"/>
                </a:solidFill>
                <a:latin typeface="Courier"/>
              </a:rPr>
              <a:t>##   .. ..$ : </a:t>
            </a:r>
            <a:r>
              <a:rPr lang="en-US" sz="1500" dirty="0" err="1">
                <a:solidFill>
                  <a:schemeClr val="bg1"/>
                </a:solidFill>
                <a:latin typeface="Courier"/>
              </a:rPr>
              <a:t>chr</a:t>
            </a:r>
            <a:r>
              <a:rPr lang="en-US" sz="1500" dirty="0">
                <a:solidFill>
                  <a:schemeClr val="bg1"/>
                </a:solidFill>
                <a:latin typeface="Courier"/>
              </a:rPr>
              <a:t> [1:58137] "ENSG00000000003" "ENSG00000000005" "ENSG00000000419</a:t>
            </a:r>
            <a:r>
              <a:rPr lang="en-US" sz="1500" dirty="0" smtClean="0">
                <a:solidFill>
                  <a:schemeClr val="bg1"/>
                </a:solidFill>
                <a:latin typeface="Courier"/>
              </a:rPr>
              <a:t>" ...</a:t>
            </a:r>
            <a:endParaRPr lang="en-US" sz="1500" dirty="0">
              <a:solidFill>
                <a:schemeClr val="bg1"/>
              </a:solidFill>
              <a:latin typeface="Courier"/>
            </a:endParaRPr>
          </a:p>
          <a:p>
            <a:r>
              <a:rPr lang="en-US" sz="1500" dirty="0">
                <a:solidFill>
                  <a:schemeClr val="bg1"/>
                </a:solidFill>
                <a:latin typeface="Courier"/>
              </a:rPr>
              <a:t>##   .. ..$ : </a:t>
            </a:r>
            <a:r>
              <a:rPr lang="en-US" sz="1500" dirty="0" err="1">
                <a:solidFill>
                  <a:schemeClr val="bg1"/>
                </a:solidFill>
                <a:latin typeface="Courier"/>
              </a:rPr>
              <a:t>chr</a:t>
            </a:r>
            <a:r>
              <a:rPr lang="en-US" sz="1500" dirty="0">
                <a:solidFill>
                  <a:schemeClr val="bg1"/>
                </a:solidFill>
                <a:latin typeface="Courier"/>
              </a:rPr>
              <a:t> [1:14] "hum57-2" "hum57-3" "hum57-4" "mbe4-2" ...</a:t>
            </a:r>
          </a:p>
          <a:p>
            <a:r>
              <a:rPr lang="en-US" sz="1500" dirty="0">
                <a:solidFill>
                  <a:schemeClr val="bg1"/>
                </a:solidFill>
                <a:latin typeface="Courier"/>
              </a:rPr>
              <a:t>##  $ counts             : </a:t>
            </a:r>
            <a:r>
              <a:rPr lang="en-US" sz="1500" dirty="0" err="1">
                <a:solidFill>
                  <a:schemeClr val="bg1"/>
                </a:solidFill>
                <a:latin typeface="Courier"/>
              </a:rPr>
              <a:t>num</a:t>
            </a:r>
            <a:r>
              <a:rPr lang="en-US" sz="1500" dirty="0">
                <a:solidFill>
                  <a:schemeClr val="bg1"/>
                </a:solidFill>
                <a:latin typeface="Courier"/>
              </a:rPr>
              <a:t> [1:58137, 1:14] 388 0 856 667 119 ...</a:t>
            </a:r>
          </a:p>
          <a:p>
            <a:r>
              <a:rPr lang="en-US" sz="1500" dirty="0">
                <a:solidFill>
                  <a:schemeClr val="bg1"/>
                </a:solidFill>
                <a:latin typeface="Courier"/>
              </a:rPr>
              <a:t>##   ..- </a:t>
            </a:r>
            <a:r>
              <a:rPr lang="en-US" sz="1500" dirty="0" err="1">
                <a:solidFill>
                  <a:schemeClr val="bg1"/>
                </a:solidFill>
                <a:latin typeface="Courier"/>
              </a:rPr>
              <a:t>attr</a:t>
            </a:r>
            <a:r>
              <a:rPr lang="en-US" sz="1500" dirty="0">
                <a:solidFill>
                  <a:schemeClr val="bg1"/>
                </a:solidFill>
                <a:latin typeface="Courier"/>
              </a:rPr>
              <a:t>(*, "</a:t>
            </a:r>
            <a:r>
              <a:rPr lang="en-US" sz="1500" dirty="0" err="1">
                <a:solidFill>
                  <a:schemeClr val="bg1"/>
                </a:solidFill>
                <a:latin typeface="Courier"/>
              </a:rPr>
              <a:t>dimnames</a:t>
            </a:r>
            <a:r>
              <a:rPr lang="en-US" sz="1500" dirty="0">
                <a:solidFill>
                  <a:schemeClr val="bg1"/>
                </a:solidFill>
                <a:latin typeface="Courier"/>
              </a:rPr>
              <a:t>")=List of 2</a:t>
            </a:r>
          </a:p>
          <a:p>
            <a:r>
              <a:rPr lang="en-US" sz="1500" dirty="0">
                <a:solidFill>
                  <a:schemeClr val="bg1"/>
                </a:solidFill>
                <a:latin typeface="Courier"/>
              </a:rPr>
              <a:t>##   .. ..$ : </a:t>
            </a:r>
            <a:r>
              <a:rPr lang="en-US" sz="1500" dirty="0" err="1">
                <a:solidFill>
                  <a:schemeClr val="bg1"/>
                </a:solidFill>
                <a:latin typeface="Courier"/>
              </a:rPr>
              <a:t>chr</a:t>
            </a:r>
            <a:r>
              <a:rPr lang="en-US" sz="1500" dirty="0">
                <a:solidFill>
                  <a:schemeClr val="bg1"/>
                </a:solidFill>
                <a:latin typeface="Courier"/>
              </a:rPr>
              <a:t> [1:58137] "ENSG00000000003" "ENSG00000000005" "</a:t>
            </a:r>
            <a:r>
              <a:rPr lang="en-US" sz="1500" dirty="0" smtClean="0">
                <a:solidFill>
                  <a:schemeClr val="bg1"/>
                </a:solidFill>
                <a:latin typeface="Courier"/>
              </a:rPr>
              <a:t>ENSG00000000419" ...</a:t>
            </a:r>
            <a:endParaRPr lang="en-US" sz="1500" dirty="0">
              <a:solidFill>
                <a:schemeClr val="bg1"/>
              </a:solidFill>
              <a:latin typeface="Courier"/>
            </a:endParaRPr>
          </a:p>
          <a:p>
            <a:r>
              <a:rPr lang="en-US" sz="1500" dirty="0">
                <a:solidFill>
                  <a:schemeClr val="bg1"/>
                </a:solidFill>
                <a:latin typeface="Courier"/>
              </a:rPr>
              <a:t>##   .. ..$ : </a:t>
            </a:r>
            <a:r>
              <a:rPr lang="en-US" sz="1500" dirty="0" err="1">
                <a:solidFill>
                  <a:schemeClr val="bg1"/>
                </a:solidFill>
                <a:latin typeface="Courier"/>
              </a:rPr>
              <a:t>chr</a:t>
            </a:r>
            <a:r>
              <a:rPr lang="en-US" sz="1500" dirty="0">
                <a:solidFill>
                  <a:schemeClr val="bg1"/>
                </a:solidFill>
                <a:latin typeface="Courier"/>
              </a:rPr>
              <a:t> [1:14] "hum57-2" "hum57-3" "hum57-4" "mbe4-2" ...</a:t>
            </a:r>
          </a:p>
          <a:p>
            <a:r>
              <a:rPr lang="en-US" sz="1500" dirty="0">
                <a:solidFill>
                  <a:schemeClr val="bg1"/>
                </a:solidFill>
                <a:latin typeface="Courier"/>
              </a:rPr>
              <a:t>##  $ length             : </a:t>
            </a:r>
            <a:r>
              <a:rPr lang="en-US" sz="1500" dirty="0" err="1">
                <a:solidFill>
                  <a:schemeClr val="bg1"/>
                </a:solidFill>
                <a:latin typeface="Courier"/>
              </a:rPr>
              <a:t>num</a:t>
            </a:r>
            <a:r>
              <a:rPr lang="en-US" sz="1500" dirty="0">
                <a:solidFill>
                  <a:schemeClr val="bg1"/>
                </a:solidFill>
                <a:latin typeface="Courier"/>
              </a:rPr>
              <a:t> [1:58137, 1:14] 2094 794 933 3274 2042 ...</a:t>
            </a:r>
          </a:p>
          <a:p>
            <a:r>
              <a:rPr lang="en-US" sz="1500" dirty="0">
                <a:solidFill>
                  <a:schemeClr val="bg1"/>
                </a:solidFill>
                <a:latin typeface="Courier"/>
              </a:rPr>
              <a:t>##   ..- </a:t>
            </a:r>
            <a:r>
              <a:rPr lang="en-US" sz="1500" dirty="0" err="1">
                <a:solidFill>
                  <a:schemeClr val="bg1"/>
                </a:solidFill>
                <a:latin typeface="Courier"/>
              </a:rPr>
              <a:t>attr</a:t>
            </a:r>
            <a:r>
              <a:rPr lang="en-US" sz="1500" dirty="0">
                <a:solidFill>
                  <a:schemeClr val="bg1"/>
                </a:solidFill>
                <a:latin typeface="Courier"/>
              </a:rPr>
              <a:t>(*, "</a:t>
            </a:r>
            <a:r>
              <a:rPr lang="en-US" sz="1500" dirty="0" err="1">
                <a:solidFill>
                  <a:schemeClr val="bg1"/>
                </a:solidFill>
                <a:latin typeface="Courier"/>
              </a:rPr>
              <a:t>dimnames</a:t>
            </a:r>
            <a:r>
              <a:rPr lang="en-US" sz="1500" dirty="0">
                <a:solidFill>
                  <a:schemeClr val="bg1"/>
                </a:solidFill>
                <a:latin typeface="Courier"/>
              </a:rPr>
              <a:t>")=List of 2</a:t>
            </a:r>
          </a:p>
          <a:p>
            <a:r>
              <a:rPr lang="en-US" sz="1500" dirty="0">
                <a:solidFill>
                  <a:schemeClr val="bg1"/>
                </a:solidFill>
                <a:latin typeface="Courier"/>
              </a:rPr>
              <a:t>##   .. ..$ : </a:t>
            </a:r>
            <a:r>
              <a:rPr lang="en-US" sz="1500" dirty="0" err="1">
                <a:solidFill>
                  <a:schemeClr val="bg1"/>
                </a:solidFill>
                <a:latin typeface="Courier"/>
              </a:rPr>
              <a:t>chr</a:t>
            </a:r>
            <a:r>
              <a:rPr lang="en-US" sz="1500" dirty="0">
                <a:solidFill>
                  <a:schemeClr val="bg1"/>
                </a:solidFill>
                <a:latin typeface="Courier"/>
              </a:rPr>
              <a:t> [1:58137] "ENSG00000000003" "ENSG00000000005" "ENSG00000000419" </a:t>
            </a:r>
            <a:r>
              <a:rPr lang="en-US" sz="1500" dirty="0" smtClean="0">
                <a:solidFill>
                  <a:schemeClr val="bg1"/>
                </a:solidFill>
                <a:latin typeface="Courier"/>
              </a:rPr>
              <a:t>...</a:t>
            </a:r>
            <a:endParaRPr lang="en-US" sz="1500" dirty="0">
              <a:solidFill>
                <a:schemeClr val="bg1"/>
              </a:solidFill>
              <a:latin typeface="Courier"/>
            </a:endParaRPr>
          </a:p>
          <a:p>
            <a:r>
              <a:rPr lang="en-US" sz="1500" dirty="0">
                <a:solidFill>
                  <a:schemeClr val="bg1"/>
                </a:solidFill>
                <a:latin typeface="Courier"/>
              </a:rPr>
              <a:t>##   .. ..$ : </a:t>
            </a:r>
            <a:r>
              <a:rPr lang="en-US" sz="1500" dirty="0" err="1">
                <a:solidFill>
                  <a:schemeClr val="bg1"/>
                </a:solidFill>
                <a:latin typeface="Courier"/>
              </a:rPr>
              <a:t>chr</a:t>
            </a:r>
            <a:r>
              <a:rPr lang="en-US" sz="1500" dirty="0">
                <a:solidFill>
                  <a:schemeClr val="bg1"/>
                </a:solidFill>
                <a:latin typeface="Courier"/>
              </a:rPr>
              <a:t> [1:14] "hum57-2" "hum57-3" "hum57-4" "mbe4-2" ...</a:t>
            </a:r>
          </a:p>
          <a:p>
            <a:r>
              <a:rPr lang="en-US" sz="1500" dirty="0">
                <a:solidFill>
                  <a:schemeClr val="bg1"/>
                </a:solidFill>
                <a:latin typeface="Courier"/>
              </a:rPr>
              <a:t>##  $ </a:t>
            </a:r>
            <a:r>
              <a:rPr lang="en-US" sz="1500" dirty="0" err="1">
                <a:solidFill>
                  <a:schemeClr val="bg1"/>
                </a:solidFill>
                <a:latin typeface="Courier"/>
              </a:rPr>
              <a:t>countsFromAbundance</a:t>
            </a:r>
            <a:r>
              <a:rPr lang="en-US" sz="1500" dirty="0">
                <a:solidFill>
                  <a:schemeClr val="bg1"/>
                </a:solidFill>
                <a:latin typeface="Courier"/>
              </a:rPr>
              <a:t>: </a:t>
            </a:r>
            <a:r>
              <a:rPr lang="en-US" sz="1500" dirty="0" err="1">
                <a:solidFill>
                  <a:schemeClr val="bg1"/>
                </a:solidFill>
                <a:latin typeface="Courier"/>
              </a:rPr>
              <a:t>chr</a:t>
            </a:r>
            <a:r>
              <a:rPr lang="en-US" sz="1500" dirty="0">
                <a:solidFill>
                  <a:schemeClr val="bg1"/>
                </a:solidFill>
                <a:latin typeface="Courier"/>
              </a:rPr>
              <a:t> "no"</a:t>
            </a:r>
          </a:p>
        </p:txBody>
      </p:sp>
    </p:spTree>
    <p:extLst>
      <p:ext uri="{BB962C8B-B14F-4D97-AF65-F5344CB8AC3E}">
        <p14:creationId xmlns:p14="http://schemas.microsoft.com/office/powerpoint/2010/main" val="3585569752"/>
      </p:ext>
    </p:extLst>
  </p:cSld>
  <p:clrMapOvr>
    <a:masterClrMapping/>
  </p:clrMapOvr>
  <mc:AlternateContent xmlns:mc="http://schemas.openxmlformats.org/markup-compatibility/2006" xmlns:p14="http://schemas.microsoft.com/office/powerpoint/2010/main">
    <mc:Choice Requires="p14">
      <p:transition spd="slow" p14:dur="2000" advTm="132573"/>
    </mc:Choice>
    <mc:Fallback xmlns="">
      <p:transition spd="slow" advTm="13257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938865"/>
          </a:xfrm>
        </p:spPr>
        <p:txBody>
          <a:bodyPr/>
          <a:lstStyle/>
          <a:p>
            <a:r>
              <a:rPr lang="en-US" dirty="0" smtClean="0"/>
              <a:t>Construct </a:t>
            </a:r>
            <a:r>
              <a:rPr lang="en-US" dirty="0" err="1" smtClean="0"/>
              <a:t>DESeq</a:t>
            </a:r>
            <a:r>
              <a:rPr lang="en-US" dirty="0" smtClean="0"/>
              <a:t> dataset</a:t>
            </a:r>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11</a:t>
            </a:fld>
            <a:endParaRPr lang="en-US" dirty="0"/>
          </a:p>
        </p:txBody>
      </p:sp>
      <p:sp>
        <p:nvSpPr>
          <p:cNvPr id="5" name="Espace réservé du contenu 2"/>
          <p:cNvSpPr>
            <a:spLocks noGrp="1"/>
          </p:cNvSpPr>
          <p:nvPr>
            <p:ph idx="1"/>
          </p:nvPr>
        </p:nvSpPr>
        <p:spPr>
          <a:xfrm>
            <a:off x="646111" y="1391583"/>
            <a:ext cx="9492299" cy="4803477"/>
          </a:xfrm>
        </p:spPr>
        <p:txBody>
          <a:bodyPr>
            <a:normAutofit/>
          </a:bodyPr>
          <a:lstStyle/>
          <a:p>
            <a:r>
              <a:rPr lang="en-US" sz="2000" dirty="0" smtClean="0"/>
              <a:t>From a </a:t>
            </a:r>
            <a:r>
              <a:rPr lang="en-US" sz="2000" dirty="0" err="1" smtClean="0"/>
              <a:t>tximport</a:t>
            </a:r>
            <a:r>
              <a:rPr lang="en-US" sz="2000" dirty="0" smtClean="0"/>
              <a:t> object</a:t>
            </a:r>
          </a:p>
          <a:p>
            <a:endParaRPr lang="en-US" dirty="0"/>
          </a:p>
          <a:p>
            <a:endParaRPr lang="en-US" sz="2000" dirty="0" smtClean="0"/>
          </a:p>
          <a:p>
            <a:pPr marL="0" indent="0">
              <a:buNone/>
            </a:pPr>
            <a:endParaRPr lang="en-US" sz="2000" dirty="0" smtClean="0"/>
          </a:p>
          <a:p>
            <a:pPr marL="0" indent="0">
              <a:buNone/>
            </a:pPr>
            <a:endParaRPr lang="en-US" sz="2000" dirty="0" smtClean="0"/>
          </a:p>
          <a:p>
            <a:endParaRPr lang="en-US" sz="100" dirty="0" smtClean="0"/>
          </a:p>
          <a:p>
            <a:r>
              <a:rPr lang="en-US" dirty="0" smtClean="0"/>
              <a:t>From a matrix object</a:t>
            </a:r>
            <a:endParaRPr lang="en-US" sz="2000" dirty="0"/>
          </a:p>
        </p:txBody>
      </p:sp>
      <p:sp>
        <p:nvSpPr>
          <p:cNvPr id="6" name="ZoneTexte 5"/>
          <p:cNvSpPr txBox="1"/>
          <p:nvPr/>
        </p:nvSpPr>
        <p:spPr>
          <a:xfrm>
            <a:off x="521539" y="1929595"/>
            <a:ext cx="4801314" cy="1477328"/>
          </a:xfrm>
          <a:prstGeom prst="rect">
            <a:avLst/>
          </a:prstGeom>
          <a:solidFill>
            <a:schemeClr val="tx2"/>
          </a:solidFill>
          <a:ln>
            <a:solidFill>
              <a:schemeClr val="bg1"/>
            </a:solidFill>
          </a:ln>
        </p:spPr>
        <p:txBody>
          <a:bodyPr wrap="none" rtlCol="0">
            <a:spAutoFit/>
          </a:bodyPr>
          <a:lstStyle/>
          <a:p>
            <a:r>
              <a:rPr lang="fr-FR" sz="1500" dirty="0" err="1">
                <a:solidFill>
                  <a:prstClr val="black"/>
                </a:solidFill>
                <a:latin typeface="Courier"/>
              </a:rPr>
              <a:t>dta_raw</a:t>
            </a:r>
            <a:r>
              <a:rPr lang="fr-FR" sz="1500" dirty="0" err="1">
                <a:solidFill>
                  <a:srgbClr val="666666"/>
                </a:solidFill>
                <a:latin typeface="Courier"/>
              </a:rPr>
              <a:t>$</a:t>
            </a:r>
            <a:r>
              <a:rPr lang="fr-FR" sz="1500" dirty="0" err="1">
                <a:solidFill>
                  <a:prstClr val="black"/>
                </a:solidFill>
                <a:latin typeface="Courier"/>
              </a:rPr>
              <a:t>length</a:t>
            </a:r>
            <a:r>
              <a:rPr lang="fr-FR" sz="1500" dirty="0">
                <a:solidFill>
                  <a:prstClr val="black"/>
                </a:solidFill>
                <a:latin typeface="Courier"/>
              </a:rPr>
              <a:t>[</a:t>
            </a:r>
            <a:r>
              <a:rPr lang="fr-FR" sz="1500" dirty="0" err="1">
                <a:solidFill>
                  <a:prstClr val="black"/>
                </a:solidFill>
                <a:latin typeface="Courier"/>
              </a:rPr>
              <a:t>dta_raw</a:t>
            </a:r>
            <a:r>
              <a:rPr lang="fr-FR" sz="1500" dirty="0" err="1">
                <a:solidFill>
                  <a:srgbClr val="666666"/>
                </a:solidFill>
                <a:latin typeface="Courier"/>
              </a:rPr>
              <a:t>$</a:t>
            </a:r>
            <a:r>
              <a:rPr lang="fr-FR" sz="1500" dirty="0" err="1">
                <a:solidFill>
                  <a:prstClr val="black"/>
                </a:solidFill>
                <a:latin typeface="Courier"/>
              </a:rPr>
              <a:t>length</a:t>
            </a:r>
            <a:r>
              <a:rPr lang="fr-FR" sz="1500" dirty="0">
                <a:solidFill>
                  <a:prstClr val="black"/>
                </a:solidFill>
                <a:latin typeface="Courier"/>
              </a:rPr>
              <a:t> </a:t>
            </a:r>
            <a:r>
              <a:rPr lang="fr-FR" sz="1500" dirty="0">
                <a:solidFill>
                  <a:srgbClr val="666666"/>
                </a:solidFill>
                <a:latin typeface="Courier"/>
              </a:rPr>
              <a:t>==</a:t>
            </a:r>
            <a:r>
              <a:rPr lang="fr-FR" sz="1500" dirty="0">
                <a:solidFill>
                  <a:srgbClr val="4070A0"/>
                </a:solidFill>
                <a:latin typeface="Courier"/>
              </a:rPr>
              <a:t> </a:t>
            </a:r>
            <a:r>
              <a:rPr lang="fr-FR" sz="1500" dirty="0">
                <a:solidFill>
                  <a:srgbClr val="40A070"/>
                </a:solidFill>
                <a:latin typeface="Courier"/>
              </a:rPr>
              <a:t>0</a:t>
            </a:r>
            <a:r>
              <a:rPr lang="fr-FR" sz="1500" dirty="0">
                <a:solidFill>
                  <a:prstClr val="black"/>
                </a:solidFill>
                <a:latin typeface="Courier"/>
              </a:rPr>
              <a:t>] &lt;-</a:t>
            </a:r>
            <a:r>
              <a:rPr lang="fr-FR" sz="1500" dirty="0">
                <a:solidFill>
                  <a:srgbClr val="4070A0"/>
                </a:solidFill>
                <a:latin typeface="Courier"/>
              </a:rPr>
              <a:t> </a:t>
            </a:r>
            <a:r>
              <a:rPr lang="fr-FR" sz="1500" dirty="0" smtClean="0">
                <a:solidFill>
                  <a:srgbClr val="40A070"/>
                </a:solidFill>
                <a:latin typeface="Courier"/>
              </a:rPr>
              <a:t>1</a:t>
            </a:r>
          </a:p>
          <a:p>
            <a:r>
              <a:rPr lang="fr-FR" sz="1500" dirty="0" err="1">
                <a:solidFill>
                  <a:prstClr val="black"/>
                </a:solidFill>
                <a:latin typeface="Courier"/>
              </a:rPr>
              <a:t>dds</a:t>
            </a:r>
            <a:r>
              <a:rPr lang="fr-FR" sz="1500" dirty="0">
                <a:solidFill>
                  <a:prstClr val="black"/>
                </a:solidFill>
                <a:latin typeface="Courier"/>
              </a:rPr>
              <a:t> &lt;-</a:t>
            </a:r>
            <a:r>
              <a:rPr lang="fr-FR" sz="1500" dirty="0">
                <a:solidFill>
                  <a:srgbClr val="4070A0"/>
                </a:solidFill>
                <a:latin typeface="Courier"/>
              </a:rPr>
              <a:t> </a:t>
            </a:r>
            <a:r>
              <a:rPr lang="fr-FR" sz="1500" dirty="0">
                <a:solidFill>
                  <a:prstClr val="black"/>
                </a:solidFill>
                <a:latin typeface="Courier"/>
              </a:rPr>
              <a:t>DESeq2</a:t>
            </a:r>
            <a:r>
              <a:rPr lang="fr-FR" sz="1500" dirty="0">
                <a:solidFill>
                  <a:srgbClr val="666666"/>
                </a:solidFill>
                <a:latin typeface="Courier"/>
              </a:rPr>
              <a:t>::</a:t>
            </a:r>
            <a:r>
              <a:rPr lang="fr-FR" sz="1500" b="1" dirty="0" err="1">
                <a:solidFill>
                  <a:srgbClr val="007020"/>
                </a:solidFill>
                <a:latin typeface="Courier"/>
              </a:rPr>
              <a:t>DESeqDataSetFromTximport</a:t>
            </a:r>
            <a:r>
              <a:rPr lang="fr-FR" sz="1500" dirty="0">
                <a:solidFill>
                  <a:prstClr val="black"/>
                </a:solidFill>
                <a:latin typeface="Courier"/>
              </a:rPr>
              <a:t>(</a:t>
            </a:r>
            <a:br>
              <a:rPr lang="fr-FR" sz="1500" dirty="0">
                <a:solidFill>
                  <a:prstClr val="black"/>
                </a:solidFill>
                <a:latin typeface="Courier"/>
              </a:rPr>
            </a:br>
            <a:r>
              <a:rPr lang="fr-FR" sz="1500" dirty="0">
                <a:solidFill>
                  <a:prstClr val="black"/>
                </a:solidFill>
                <a:latin typeface="Courier"/>
              </a:rPr>
              <a:t>  </a:t>
            </a:r>
            <a:r>
              <a:rPr lang="fr-FR" sz="1500" dirty="0" err="1">
                <a:solidFill>
                  <a:srgbClr val="902000"/>
                </a:solidFill>
                <a:latin typeface="Courier"/>
              </a:rPr>
              <a:t>txi</a:t>
            </a:r>
            <a:r>
              <a:rPr lang="fr-FR" sz="1500" dirty="0">
                <a:solidFill>
                  <a:srgbClr val="902000"/>
                </a:solidFill>
                <a:latin typeface="Courier"/>
              </a:rPr>
              <a:t> =</a:t>
            </a:r>
            <a:r>
              <a:rPr lang="fr-FR" sz="1500" dirty="0">
                <a:solidFill>
                  <a:prstClr val="black"/>
                </a:solidFill>
                <a:latin typeface="Courier"/>
              </a:rPr>
              <a:t> </a:t>
            </a:r>
            <a:r>
              <a:rPr lang="fr-FR" sz="1500" dirty="0" err="1">
                <a:solidFill>
                  <a:prstClr val="black"/>
                </a:solidFill>
                <a:latin typeface="Courier"/>
              </a:rPr>
              <a:t>dta_raw</a:t>
            </a:r>
            <a:r>
              <a:rPr lang="fr-FR" sz="1500" dirty="0">
                <a:solidFill>
                  <a:prstClr val="black"/>
                </a:solidFill>
                <a:latin typeface="Courier"/>
              </a:rPr>
              <a:t>,</a:t>
            </a:r>
            <a:br>
              <a:rPr lang="fr-FR" sz="1500" dirty="0">
                <a:solidFill>
                  <a:prstClr val="black"/>
                </a:solidFill>
                <a:latin typeface="Courier"/>
              </a:rPr>
            </a:br>
            <a:r>
              <a:rPr lang="fr-FR" sz="1500" dirty="0">
                <a:solidFill>
                  <a:prstClr val="black"/>
                </a:solidFill>
                <a:latin typeface="Courier"/>
              </a:rPr>
              <a:t>  </a:t>
            </a:r>
            <a:r>
              <a:rPr lang="fr-FR" sz="1500" dirty="0" err="1">
                <a:solidFill>
                  <a:srgbClr val="902000"/>
                </a:solidFill>
                <a:latin typeface="Courier"/>
              </a:rPr>
              <a:t>colData</a:t>
            </a:r>
            <a:r>
              <a:rPr lang="fr-FR" sz="1500" dirty="0">
                <a:solidFill>
                  <a:srgbClr val="902000"/>
                </a:solidFill>
                <a:latin typeface="Courier"/>
              </a:rPr>
              <a:t> =</a:t>
            </a:r>
            <a:r>
              <a:rPr lang="fr-FR" sz="1500" dirty="0">
                <a:solidFill>
                  <a:prstClr val="black"/>
                </a:solidFill>
                <a:latin typeface="Courier"/>
              </a:rPr>
              <a:t> </a:t>
            </a:r>
            <a:r>
              <a:rPr lang="fr-FR" sz="1500" dirty="0" err="1">
                <a:solidFill>
                  <a:prstClr val="black"/>
                </a:solidFill>
                <a:latin typeface="Courier"/>
              </a:rPr>
              <a:t>df_sample</a:t>
            </a:r>
            <a:r>
              <a:rPr lang="fr-FR" sz="1500" dirty="0">
                <a:solidFill>
                  <a:prstClr val="black"/>
                </a:solidFill>
                <a:latin typeface="Courier"/>
              </a:rPr>
              <a:t>, </a:t>
            </a:r>
            <a:br>
              <a:rPr lang="fr-FR" sz="1500" dirty="0">
                <a:solidFill>
                  <a:prstClr val="black"/>
                </a:solidFill>
                <a:latin typeface="Courier"/>
              </a:rPr>
            </a:br>
            <a:r>
              <a:rPr lang="fr-FR" sz="1500" dirty="0">
                <a:solidFill>
                  <a:prstClr val="black"/>
                </a:solidFill>
                <a:latin typeface="Courier"/>
              </a:rPr>
              <a:t>  </a:t>
            </a:r>
            <a:r>
              <a:rPr lang="fr-FR" sz="1500" dirty="0">
                <a:solidFill>
                  <a:srgbClr val="902000"/>
                </a:solidFill>
                <a:latin typeface="Courier"/>
              </a:rPr>
              <a:t>design =</a:t>
            </a:r>
            <a:r>
              <a:rPr lang="fr-FR" sz="1500" dirty="0">
                <a:solidFill>
                  <a:prstClr val="black"/>
                </a:solidFill>
                <a:latin typeface="Courier"/>
              </a:rPr>
              <a:t> </a:t>
            </a:r>
            <a:r>
              <a:rPr lang="fr-FR" sz="1500" dirty="0">
                <a:solidFill>
                  <a:srgbClr val="666666"/>
                </a:solidFill>
                <a:latin typeface="Courier"/>
              </a:rPr>
              <a:t>~</a:t>
            </a:r>
            <a:r>
              <a:rPr lang="fr-FR" sz="1500" dirty="0">
                <a:solidFill>
                  <a:srgbClr val="4070A0"/>
                </a:solidFill>
                <a:latin typeface="Courier"/>
              </a:rPr>
              <a:t> </a:t>
            </a:r>
            <a:r>
              <a:rPr lang="fr-FR" sz="1500" dirty="0">
                <a:solidFill>
                  <a:prstClr val="black"/>
                </a:solidFill>
                <a:latin typeface="Courier"/>
              </a:rPr>
              <a:t>concentration</a:t>
            </a:r>
            <a:br>
              <a:rPr lang="fr-FR" sz="1500" dirty="0">
                <a:solidFill>
                  <a:prstClr val="black"/>
                </a:solidFill>
                <a:latin typeface="Courier"/>
              </a:rPr>
            </a:br>
            <a:r>
              <a:rPr lang="fr-FR" sz="1500" dirty="0">
                <a:solidFill>
                  <a:prstClr val="black"/>
                </a:solidFill>
                <a:latin typeface="Courier"/>
              </a:rPr>
              <a:t>)</a:t>
            </a:r>
            <a:endParaRPr lang="en-US" sz="1500" dirty="0">
              <a:latin typeface="Courier"/>
            </a:endParaRPr>
          </a:p>
        </p:txBody>
      </p:sp>
      <p:sp>
        <p:nvSpPr>
          <p:cNvPr id="9" name="ZoneTexte 8"/>
          <p:cNvSpPr txBox="1"/>
          <p:nvPr/>
        </p:nvSpPr>
        <p:spPr>
          <a:xfrm>
            <a:off x="5668731" y="1646580"/>
            <a:ext cx="6445995" cy="4293483"/>
          </a:xfrm>
          <a:prstGeom prst="rect">
            <a:avLst/>
          </a:prstGeom>
          <a:solidFill>
            <a:schemeClr val="tx2"/>
          </a:solidFill>
        </p:spPr>
        <p:txBody>
          <a:bodyPr wrap="none" rtlCol="0">
            <a:spAutoFit/>
          </a:bodyPr>
          <a:lstStyle/>
          <a:p>
            <a:r>
              <a:rPr lang="fr-FR" sz="1300" b="1" dirty="0" err="1">
                <a:solidFill>
                  <a:srgbClr val="007020"/>
                </a:solidFill>
                <a:latin typeface="Courier"/>
              </a:rPr>
              <a:t>model.matrix</a:t>
            </a:r>
            <a:r>
              <a:rPr lang="fr-FR" sz="1300" dirty="0">
                <a:solidFill>
                  <a:prstClr val="black"/>
                </a:solidFill>
                <a:latin typeface="Courier"/>
              </a:rPr>
              <a:t>(</a:t>
            </a:r>
            <a:r>
              <a:rPr lang="fr-FR" sz="1300" dirty="0">
                <a:solidFill>
                  <a:srgbClr val="666666"/>
                </a:solidFill>
                <a:latin typeface="Courier"/>
              </a:rPr>
              <a:t>~</a:t>
            </a:r>
            <a:r>
              <a:rPr lang="fr-FR" sz="1300" dirty="0">
                <a:solidFill>
                  <a:srgbClr val="4070A0"/>
                </a:solidFill>
                <a:latin typeface="Courier"/>
              </a:rPr>
              <a:t> </a:t>
            </a:r>
            <a:r>
              <a:rPr lang="fr-FR" sz="1300" dirty="0">
                <a:solidFill>
                  <a:prstClr val="black"/>
                </a:solidFill>
                <a:latin typeface="Courier"/>
              </a:rPr>
              <a:t>concentration, </a:t>
            </a:r>
            <a:r>
              <a:rPr lang="fr-FR" sz="1300" dirty="0">
                <a:solidFill>
                  <a:srgbClr val="902000"/>
                </a:solidFill>
                <a:latin typeface="Courier"/>
              </a:rPr>
              <a:t>data =</a:t>
            </a:r>
            <a:r>
              <a:rPr lang="fr-FR" sz="1300" dirty="0">
                <a:solidFill>
                  <a:prstClr val="black"/>
                </a:solidFill>
                <a:latin typeface="Courier"/>
              </a:rPr>
              <a:t> </a:t>
            </a:r>
            <a:r>
              <a:rPr lang="fr-FR" sz="1300" dirty="0" err="1">
                <a:solidFill>
                  <a:prstClr val="black"/>
                </a:solidFill>
                <a:latin typeface="Courier"/>
              </a:rPr>
              <a:t>df_sample</a:t>
            </a:r>
            <a:r>
              <a:rPr lang="fr-FR" sz="1300" dirty="0" smtClean="0">
                <a:solidFill>
                  <a:prstClr val="black"/>
                </a:solidFill>
                <a:latin typeface="Courier"/>
              </a:rPr>
              <a:t>)</a:t>
            </a:r>
          </a:p>
          <a:p>
            <a:r>
              <a:rPr lang="fr-FR" sz="1300" dirty="0">
                <a:solidFill>
                  <a:prstClr val="black"/>
                </a:solidFill>
                <a:latin typeface="Courier"/>
              </a:rPr>
              <a:t>##    (</a:t>
            </a:r>
            <a:r>
              <a:rPr lang="fr-FR" sz="1300" dirty="0" err="1">
                <a:solidFill>
                  <a:prstClr val="black"/>
                </a:solidFill>
                <a:latin typeface="Courier"/>
              </a:rPr>
              <a:t>Intercept</a:t>
            </a:r>
            <a:r>
              <a:rPr lang="fr-FR" sz="1300" dirty="0">
                <a:solidFill>
                  <a:prstClr val="black"/>
                </a:solidFill>
                <a:latin typeface="Courier"/>
              </a:rPr>
              <a:t>) concentration2 concentration20 concentration8</a:t>
            </a:r>
          </a:p>
          <a:p>
            <a:r>
              <a:rPr lang="fr-FR" sz="1300" dirty="0">
                <a:solidFill>
                  <a:prstClr val="black"/>
                </a:solidFill>
                <a:latin typeface="Courier"/>
              </a:rPr>
              <a:t>## 1            1              0               0              0</a:t>
            </a:r>
          </a:p>
          <a:p>
            <a:r>
              <a:rPr lang="fr-FR" sz="1300" dirty="0">
                <a:solidFill>
                  <a:prstClr val="black"/>
                </a:solidFill>
                <a:latin typeface="Courier"/>
              </a:rPr>
              <a:t>## 2            1              0               0              1</a:t>
            </a:r>
          </a:p>
          <a:p>
            <a:r>
              <a:rPr lang="fr-FR" sz="1300" dirty="0">
                <a:solidFill>
                  <a:prstClr val="black"/>
                </a:solidFill>
                <a:latin typeface="Courier"/>
              </a:rPr>
              <a:t>## 3            1              0               1              0</a:t>
            </a:r>
          </a:p>
          <a:p>
            <a:r>
              <a:rPr lang="fr-FR" sz="1300" dirty="0">
                <a:solidFill>
                  <a:prstClr val="black"/>
                </a:solidFill>
                <a:latin typeface="Courier"/>
              </a:rPr>
              <a:t>## 4            1              0               0              0</a:t>
            </a:r>
          </a:p>
          <a:p>
            <a:r>
              <a:rPr lang="fr-FR" sz="1300" dirty="0">
                <a:solidFill>
                  <a:prstClr val="black"/>
                </a:solidFill>
                <a:latin typeface="Courier"/>
              </a:rPr>
              <a:t>## 5            1              0               0              1</a:t>
            </a:r>
          </a:p>
          <a:p>
            <a:r>
              <a:rPr lang="fr-FR" sz="1300" dirty="0">
                <a:solidFill>
                  <a:prstClr val="black"/>
                </a:solidFill>
                <a:latin typeface="Courier"/>
              </a:rPr>
              <a:t>## 6            1              0               1              0</a:t>
            </a:r>
          </a:p>
          <a:p>
            <a:r>
              <a:rPr lang="fr-FR" sz="1300" dirty="0">
                <a:solidFill>
                  <a:prstClr val="black"/>
                </a:solidFill>
                <a:latin typeface="Courier"/>
              </a:rPr>
              <a:t>## 7            1              1               0              0</a:t>
            </a:r>
          </a:p>
          <a:p>
            <a:r>
              <a:rPr lang="fr-FR" sz="1300" dirty="0">
                <a:solidFill>
                  <a:prstClr val="black"/>
                </a:solidFill>
                <a:latin typeface="Courier"/>
              </a:rPr>
              <a:t>## 8            1              0               0              0</a:t>
            </a:r>
          </a:p>
          <a:p>
            <a:r>
              <a:rPr lang="fr-FR" sz="1300" dirty="0">
                <a:solidFill>
                  <a:prstClr val="black"/>
                </a:solidFill>
                <a:latin typeface="Courier"/>
              </a:rPr>
              <a:t>## 9            1              0               0              1</a:t>
            </a:r>
          </a:p>
          <a:p>
            <a:r>
              <a:rPr lang="fr-FR" sz="1300" dirty="0">
                <a:solidFill>
                  <a:prstClr val="black"/>
                </a:solidFill>
                <a:latin typeface="Courier"/>
              </a:rPr>
              <a:t>## 10           1              0               1              0</a:t>
            </a:r>
          </a:p>
          <a:p>
            <a:r>
              <a:rPr lang="fr-FR" sz="1300" dirty="0">
                <a:solidFill>
                  <a:prstClr val="black"/>
                </a:solidFill>
                <a:latin typeface="Courier"/>
              </a:rPr>
              <a:t>## 11           1              0               0              0</a:t>
            </a:r>
          </a:p>
          <a:p>
            <a:r>
              <a:rPr lang="fr-FR" sz="1300" dirty="0">
                <a:solidFill>
                  <a:prstClr val="black"/>
                </a:solidFill>
                <a:latin typeface="Courier"/>
              </a:rPr>
              <a:t>## 12           1              0               0              1</a:t>
            </a:r>
          </a:p>
          <a:p>
            <a:r>
              <a:rPr lang="fr-FR" sz="1300" dirty="0">
                <a:solidFill>
                  <a:prstClr val="black"/>
                </a:solidFill>
                <a:latin typeface="Courier"/>
              </a:rPr>
              <a:t>## 13           1              0               1              0</a:t>
            </a:r>
          </a:p>
          <a:p>
            <a:r>
              <a:rPr lang="fr-FR" sz="1300" dirty="0">
                <a:solidFill>
                  <a:prstClr val="black"/>
                </a:solidFill>
                <a:latin typeface="Courier"/>
              </a:rPr>
              <a:t>## 14           1              1               0              0</a:t>
            </a:r>
          </a:p>
          <a:p>
            <a:r>
              <a:rPr lang="fr-FR" sz="1300" dirty="0">
                <a:solidFill>
                  <a:prstClr val="black"/>
                </a:solidFill>
                <a:latin typeface="Courier"/>
              </a:rPr>
              <a:t>## </a:t>
            </a:r>
            <a:r>
              <a:rPr lang="fr-FR" sz="1300" dirty="0" err="1">
                <a:solidFill>
                  <a:prstClr val="black"/>
                </a:solidFill>
                <a:latin typeface="Courier"/>
              </a:rPr>
              <a:t>attr</a:t>
            </a:r>
            <a:r>
              <a:rPr lang="fr-FR" sz="1300" dirty="0">
                <a:solidFill>
                  <a:prstClr val="black"/>
                </a:solidFill>
                <a:latin typeface="Courier"/>
              </a:rPr>
              <a:t>(,"</a:t>
            </a:r>
            <a:r>
              <a:rPr lang="fr-FR" sz="1300" dirty="0" err="1">
                <a:solidFill>
                  <a:prstClr val="black"/>
                </a:solidFill>
                <a:latin typeface="Courier"/>
              </a:rPr>
              <a:t>assign</a:t>
            </a:r>
            <a:r>
              <a:rPr lang="fr-FR" sz="1300" dirty="0">
                <a:solidFill>
                  <a:prstClr val="black"/>
                </a:solidFill>
                <a:latin typeface="Courier"/>
              </a:rPr>
              <a:t>")</a:t>
            </a:r>
          </a:p>
          <a:p>
            <a:r>
              <a:rPr lang="fr-FR" sz="1300" dirty="0">
                <a:solidFill>
                  <a:prstClr val="black"/>
                </a:solidFill>
                <a:latin typeface="Courier"/>
              </a:rPr>
              <a:t>## [1] 0 1 1 1</a:t>
            </a:r>
          </a:p>
          <a:p>
            <a:r>
              <a:rPr lang="fr-FR" sz="1300" dirty="0">
                <a:solidFill>
                  <a:prstClr val="black"/>
                </a:solidFill>
                <a:latin typeface="Courier"/>
              </a:rPr>
              <a:t>## </a:t>
            </a:r>
            <a:r>
              <a:rPr lang="fr-FR" sz="1300" dirty="0" err="1">
                <a:solidFill>
                  <a:prstClr val="black"/>
                </a:solidFill>
                <a:latin typeface="Courier"/>
              </a:rPr>
              <a:t>attr</a:t>
            </a:r>
            <a:r>
              <a:rPr lang="fr-FR" sz="1300" dirty="0">
                <a:solidFill>
                  <a:prstClr val="black"/>
                </a:solidFill>
                <a:latin typeface="Courier"/>
              </a:rPr>
              <a:t>(,"</a:t>
            </a:r>
            <a:r>
              <a:rPr lang="fr-FR" sz="1300" dirty="0" err="1">
                <a:solidFill>
                  <a:prstClr val="black"/>
                </a:solidFill>
                <a:latin typeface="Courier"/>
              </a:rPr>
              <a:t>contrasts</a:t>
            </a:r>
            <a:r>
              <a:rPr lang="fr-FR" sz="1300" dirty="0">
                <a:solidFill>
                  <a:prstClr val="black"/>
                </a:solidFill>
                <a:latin typeface="Courier"/>
              </a:rPr>
              <a:t>")</a:t>
            </a:r>
          </a:p>
          <a:p>
            <a:r>
              <a:rPr lang="fr-FR" sz="1300" dirty="0">
                <a:solidFill>
                  <a:prstClr val="black"/>
                </a:solidFill>
                <a:latin typeface="Courier"/>
              </a:rPr>
              <a:t>## </a:t>
            </a:r>
            <a:r>
              <a:rPr lang="fr-FR" sz="1300" dirty="0" err="1">
                <a:solidFill>
                  <a:prstClr val="black"/>
                </a:solidFill>
                <a:latin typeface="Courier"/>
              </a:rPr>
              <a:t>attr</a:t>
            </a:r>
            <a:r>
              <a:rPr lang="fr-FR" sz="1300" dirty="0">
                <a:solidFill>
                  <a:prstClr val="black"/>
                </a:solidFill>
                <a:latin typeface="Courier"/>
              </a:rPr>
              <a:t>(,"</a:t>
            </a:r>
            <a:r>
              <a:rPr lang="fr-FR" sz="1300" dirty="0" err="1">
                <a:solidFill>
                  <a:prstClr val="black"/>
                </a:solidFill>
                <a:latin typeface="Courier"/>
              </a:rPr>
              <a:t>contrasts</a:t>
            </a:r>
            <a:r>
              <a:rPr lang="fr-FR" sz="1300" dirty="0">
                <a:solidFill>
                  <a:prstClr val="black"/>
                </a:solidFill>
                <a:latin typeface="Courier"/>
              </a:rPr>
              <a:t>")$concentration</a:t>
            </a:r>
          </a:p>
          <a:p>
            <a:r>
              <a:rPr lang="fr-FR" sz="1300" dirty="0">
                <a:solidFill>
                  <a:prstClr val="black"/>
                </a:solidFill>
                <a:latin typeface="Courier"/>
              </a:rPr>
              <a:t>## [1] "</a:t>
            </a:r>
            <a:r>
              <a:rPr lang="fr-FR" sz="1300" dirty="0" err="1">
                <a:solidFill>
                  <a:prstClr val="black"/>
                </a:solidFill>
                <a:latin typeface="Courier"/>
              </a:rPr>
              <a:t>contr.treatment</a:t>
            </a:r>
            <a:r>
              <a:rPr lang="fr-FR" sz="1300" dirty="0" smtClean="0">
                <a:solidFill>
                  <a:prstClr val="black"/>
                </a:solidFill>
                <a:latin typeface="Courier"/>
              </a:rPr>
              <a:t>"</a:t>
            </a:r>
            <a:endParaRPr lang="fr-FR" sz="1300" dirty="0">
              <a:solidFill>
                <a:prstClr val="black"/>
              </a:solidFill>
              <a:latin typeface="Courier"/>
            </a:endParaRPr>
          </a:p>
        </p:txBody>
      </p:sp>
      <p:sp>
        <p:nvSpPr>
          <p:cNvPr id="10" name="ZoneTexte 9"/>
          <p:cNvSpPr txBox="1"/>
          <p:nvPr/>
        </p:nvSpPr>
        <p:spPr>
          <a:xfrm>
            <a:off x="198533" y="4186164"/>
            <a:ext cx="5447325" cy="1600438"/>
          </a:xfrm>
          <a:prstGeom prst="rect">
            <a:avLst/>
          </a:prstGeom>
          <a:solidFill>
            <a:schemeClr val="tx2"/>
          </a:solidFill>
          <a:ln>
            <a:solidFill>
              <a:schemeClr val="bg1"/>
            </a:solidFill>
          </a:ln>
        </p:spPr>
        <p:txBody>
          <a:bodyPr wrap="none" rtlCol="0">
            <a:spAutoFit/>
          </a:bodyPr>
          <a:lstStyle/>
          <a:p>
            <a:r>
              <a:rPr lang="fr-FR" sz="1400" dirty="0" err="1">
                <a:solidFill>
                  <a:prstClr val="black"/>
                </a:solidFill>
                <a:latin typeface="Courier"/>
              </a:rPr>
              <a:t>count_mat</a:t>
            </a:r>
            <a:r>
              <a:rPr lang="fr-FR" sz="1400" dirty="0">
                <a:solidFill>
                  <a:prstClr val="black"/>
                </a:solidFill>
                <a:latin typeface="Courier"/>
              </a:rPr>
              <a:t> &lt;-</a:t>
            </a:r>
            <a:r>
              <a:rPr lang="fr-FR" sz="1400" dirty="0">
                <a:solidFill>
                  <a:srgbClr val="4070A0"/>
                </a:solidFill>
                <a:latin typeface="Courier"/>
              </a:rPr>
              <a:t> </a:t>
            </a:r>
            <a:r>
              <a:rPr lang="fr-FR" sz="1400" b="1" dirty="0" err="1">
                <a:solidFill>
                  <a:srgbClr val="007020"/>
                </a:solidFill>
                <a:latin typeface="Courier"/>
              </a:rPr>
              <a:t>apply</a:t>
            </a:r>
            <a:r>
              <a:rPr lang="fr-FR" sz="1400" dirty="0">
                <a:solidFill>
                  <a:prstClr val="black"/>
                </a:solidFill>
                <a:latin typeface="Courier"/>
              </a:rPr>
              <a:t>(</a:t>
            </a:r>
            <a:r>
              <a:rPr lang="fr-FR" sz="1400" dirty="0" err="1">
                <a:solidFill>
                  <a:prstClr val="black"/>
                </a:solidFill>
                <a:latin typeface="Courier"/>
              </a:rPr>
              <a:t>dta_raw</a:t>
            </a:r>
            <a:r>
              <a:rPr lang="fr-FR" sz="1400" dirty="0" err="1">
                <a:solidFill>
                  <a:srgbClr val="666666"/>
                </a:solidFill>
                <a:latin typeface="Courier"/>
              </a:rPr>
              <a:t>$</a:t>
            </a:r>
            <a:r>
              <a:rPr lang="fr-FR" sz="1400" dirty="0" err="1">
                <a:solidFill>
                  <a:prstClr val="black"/>
                </a:solidFill>
                <a:latin typeface="Courier"/>
              </a:rPr>
              <a:t>counts</a:t>
            </a:r>
            <a:r>
              <a:rPr lang="fr-FR" sz="1400" dirty="0">
                <a:solidFill>
                  <a:prstClr val="black"/>
                </a:solidFill>
                <a:latin typeface="Courier"/>
              </a:rPr>
              <a:t>, </a:t>
            </a:r>
            <a:r>
              <a:rPr lang="fr-FR" sz="1400" dirty="0">
                <a:solidFill>
                  <a:srgbClr val="40A070"/>
                </a:solidFill>
                <a:latin typeface="Courier"/>
              </a:rPr>
              <a:t>2</a:t>
            </a:r>
            <a:r>
              <a:rPr lang="fr-FR" sz="1400" dirty="0">
                <a:solidFill>
                  <a:prstClr val="black"/>
                </a:solidFill>
                <a:latin typeface="Courier"/>
              </a:rPr>
              <a:t>, </a:t>
            </a:r>
            <a:r>
              <a:rPr lang="fr-FR" sz="1400" dirty="0" err="1">
                <a:solidFill>
                  <a:prstClr val="black"/>
                </a:solidFill>
                <a:latin typeface="Courier"/>
              </a:rPr>
              <a:t>as.integer</a:t>
            </a:r>
            <a:r>
              <a:rPr lang="fr-FR" sz="1400" dirty="0">
                <a:solidFill>
                  <a:prstClr val="black"/>
                </a:solidFill>
                <a:latin typeface="Courier"/>
              </a:rPr>
              <a:t>)</a:t>
            </a:r>
            <a:br>
              <a:rPr lang="fr-FR" sz="1400" dirty="0">
                <a:solidFill>
                  <a:prstClr val="black"/>
                </a:solidFill>
                <a:latin typeface="Courier"/>
              </a:rPr>
            </a:br>
            <a:r>
              <a:rPr lang="fr-FR" sz="1400" b="1" dirty="0" err="1">
                <a:solidFill>
                  <a:srgbClr val="007020"/>
                </a:solidFill>
                <a:latin typeface="Courier"/>
              </a:rPr>
              <a:t>rownames</a:t>
            </a:r>
            <a:r>
              <a:rPr lang="fr-FR" sz="1400" dirty="0">
                <a:solidFill>
                  <a:prstClr val="black"/>
                </a:solidFill>
                <a:latin typeface="Courier"/>
              </a:rPr>
              <a:t>(</a:t>
            </a:r>
            <a:r>
              <a:rPr lang="fr-FR" sz="1400" dirty="0" err="1">
                <a:solidFill>
                  <a:prstClr val="black"/>
                </a:solidFill>
                <a:latin typeface="Courier"/>
              </a:rPr>
              <a:t>count_mat</a:t>
            </a:r>
            <a:r>
              <a:rPr lang="fr-FR" sz="1400" dirty="0">
                <a:solidFill>
                  <a:prstClr val="black"/>
                </a:solidFill>
                <a:latin typeface="Courier"/>
              </a:rPr>
              <a:t>) &lt;-</a:t>
            </a:r>
            <a:r>
              <a:rPr lang="fr-FR" sz="1400" dirty="0">
                <a:solidFill>
                  <a:srgbClr val="4070A0"/>
                </a:solidFill>
                <a:latin typeface="Courier"/>
              </a:rPr>
              <a:t> </a:t>
            </a:r>
            <a:r>
              <a:rPr lang="fr-FR" sz="1400" b="1" dirty="0" err="1">
                <a:solidFill>
                  <a:srgbClr val="007020"/>
                </a:solidFill>
                <a:latin typeface="Courier"/>
              </a:rPr>
              <a:t>rownames</a:t>
            </a:r>
            <a:r>
              <a:rPr lang="fr-FR" sz="1400" dirty="0">
                <a:solidFill>
                  <a:prstClr val="black"/>
                </a:solidFill>
                <a:latin typeface="Courier"/>
              </a:rPr>
              <a:t>(</a:t>
            </a:r>
            <a:r>
              <a:rPr lang="fr-FR" sz="1400" dirty="0" err="1">
                <a:solidFill>
                  <a:prstClr val="black"/>
                </a:solidFill>
                <a:latin typeface="Courier"/>
              </a:rPr>
              <a:t>dta_raw</a:t>
            </a:r>
            <a:r>
              <a:rPr lang="fr-FR" sz="1400" dirty="0" err="1">
                <a:solidFill>
                  <a:srgbClr val="666666"/>
                </a:solidFill>
                <a:latin typeface="Courier"/>
              </a:rPr>
              <a:t>$</a:t>
            </a:r>
            <a:r>
              <a:rPr lang="fr-FR" sz="1400" dirty="0" err="1">
                <a:solidFill>
                  <a:prstClr val="black"/>
                </a:solidFill>
                <a:latin typeface="Courier"/>
              </a:rPr>
              <a:t>counts</a:t>
            </a:r>
            <a:r>
              <a:rPr lang="fr-FR" sz="1400" dirty="0">
                <a:solidFill>
                  <a:prstClr val="black"/>
                </a:solidFill>
                <a:latin typeface="Courier"/>
              </a:rPr>
              <a:t>)</a:t>
            </a:r>
            <a:br>
              <a:rPr lang="fr-FR" sz="1400" dirty="0">
                <a:solidFill>
                  <a:prstClr val="black"/>
                </a:solidFill>
                <a:latin typeface="Courier"/>
              </a:rPr>
            </a:br>
            <a:r>
              <a:rPr lang="fr-FR" sz="1400" dirty="0" err="1" smtClean="0">
                <a:solidFill>
                  <a:prstClr val="black"/>
                </a:solidFill>
                <a:latin typeface="Courier"/>
              </a:rPr>
              <a:t>dds_fromMat</a:t>
            </a:r>
            <a:r>
              <a:rPr lang="fr-FR" sz="1400" dirty="0" smtClean="0">
                <a:solidFill>
                  <a:prstClr val="black"/>
                </a:solidFill>
                <a:latin typeface="Courier"/>
              </a:rPr>
              <a:t> </a:t>
            </a:r>
            <a:r>
              <a:rPr lang="fr-FR" sz="1400" dirty="0">
                <a:solidFill>
                  <a:prstClr val="black"/>
                </a:solidFill>
                <a:latin typeface="Courier"/>
              </a:rPr>
              <a:t>&lt;-</a:t>
            </a:r>
            <a:r>
              <a:rPr lang="fr-FR" sz="1400" dirty="0">
                <a:solidFill>
                  <a:srgbClr val="4070A0"/>
                </a:solidFill>
                <a:latin typeface="Courier"/>
              </a:rPr>
              <a:t> </a:t>
            </a:r>
            <a:r>
              <a:rPr lang="fr-FR" sz="1400" dirty="0">
                <a:solidFill>
                  <a:prstClr val="black"/>
                </a:solidFill>
                <a:latin typeface="Courier"/>
              </a:rPr>
              <a:t>DESeq2</a:t>
            </a:r>
            <a:r>
              <a:rPr lang="fr-FR" sz="1400" dirty="0">
                <a:solidFill>
                  <a:srgbClr val="666666"/>
                </a:solidFill>
                <a:latin typeface="Courier"/>
              </a:rPr>
              <a:t>::</a:t>
            </a:r>
            <a:r>
              <a:rPr lang="fr-FR" sz="1400" b="1" dirty="0" err="1">
                <a:solidFill>
                  <a:srgbClr val="007020"/>
                </a:solidFill>
                <a:latin typeface="Courier"/>
              </a:rPr>
              <a:t>DESeqDataSetFromMatrix</a:t>
            </a:r>
            <a:r>
              <a:rPr lang="fr-FR" sz="1400" dirty="0">
                <a:solidFill>
                  <a:prstClr val="black"/>
                </a:solidFill>
                <a:latin typeface="Courier"/>
              </a:rPr>
              <a:t>(</a:t>
            </a:r>
            <a:br>
              <a:rPr lang="fr-FR" sz="1400" dirty="0">
                <a:solidFill>
                  <a:prstClr val="black"/>
                </a:solidFill>
                <a:latin typeface="Courier"/>
              </a:rPr>
            </a:br>
            <a:r>
              <a:rPr lang="fr-FR" sz="1400" dirty="0" smtClean="0">
                <a:solidFill>
                  <a:prstClr val="black"/>
                </a:solidFill>
                <a:latin typeface="Courier"/>
              </a:rPr>
              <a:t>  </a:t>
            </a:r>
            <a:r>
              <a:rPr lang="fr-FR" sz="1400" dirty="0" err="1">
                <a:solidFill>
                  <a:srgbClr val="902000"/>
                </a:solidFill>
                <a:latin typeface="Courier"/>
              </a:rPr>
              <a:t>countData</a:t>
            </a:r>
            <a:r>
              <a:rPr lang="fr-FR" sz="1400" dirty="0">
                <a:solidFill>
                  <a:srgbClr val="902000"/>
                </a:solidFill>
                <a:latin typeface="Courier"/>
              </a:rPr>
              <a:t> =</a:t>
            </a:r>
            <a:r>
              <a:rPr lang="fr-FR" sz="1400" dirty="0">
                <a:solidFill>
                  <a:prstClr val="black"/>
                </a:solidFill>
                <a:latin typeface="Courier"/>
              </a:rPr>
              <a:t> </a:t>
            </a:r>
            <a:r>
              <a:rPr lang="fr-FR" sz="1400" dirty="0" err="1">
                <a:solidFill>
                  <a:prstClr val="black"/>
                </a:solidFill>
                <a:latin typeface="Courier"/>
              </a:rPr>
              <a:t>count_mat</a:t>
            </a:r>
            <a:r>
              <a:rPr lang="fr-FR" sz="1400" dirty="0">
                <a:solidFill>
                  <a:prstClr val="black"/>
                </a:solidFill>
                <a:latin typeface="Courier"/>
              </a:rPr>
              <a:t>,</a:t>
            </a:r>
            <a:br>
              <a:rPr lang="fr-FR" sz="1400" dirty="0">
                <a:solidFill>
                  <a:prstClr val="black"/>
                </a:solidFill>
                <a:latin typeface="Courier"/>
              </a:rPr>
            </a:br>
            <a:r>
              <a:rPr lang="fr-FR" sz="1400" dirty="0" smtClean="0">
                <a:solidFill>
                  <a:prstClr val="black"/>
                </a:solidFill>
                <a:latin typeface="Courier"/>
              </a:rPr>
              <a:t>  </a:t>
            </a:r>
            <a:r>
              <a:rPr lang="fr-FR" sz="1400" dirty="0" err="1" smtClean="0">
                <a:solidFill>
                  <a:srgbClr val="902000"/>
                </a:solidFill>
                <a:latin typeface="Courier"/>
              </a:rPr>
              <a:t>colData</a:t>
            </a:r>
            <a:r>
              <a:rPr lang="fr-FR" sz="1400" dirty="0" smtClean="0">
                <a:solidFill>
                  <a:srgbClr val="902000"/>
                </a:solidFill>
                <a:latin typeface="Courier"/>
              </a:rPr>
              <a:t> =</a:t>
            </a:r>
            <a:r>
              <a:rPr lang="fr-FR" sz="1400" dirty="0" smtClean="0">
                <a:solidFill>
                  <a:prstClr val="black"/>
                </a:solidFill>
                <a:latin typeface="Courier"/>
              </a:rPr>
              <a:t> </a:t>
            </a:r>
            <a:r>
              <a:rPr lang="fr-FR" sz="1400" dirty="0" err="1" smtClean="0">
                <a:solidFill>
                  <a:prstClr val="black"/>
                </a:solidFill>
                <a:latin typeface="Courier"/>
              </a:rPr>
              <a:t>df_sample</a:t>
            </a:r>
            <a:r>
              <a:rPr lang="fr-FR" sz="1400" dirty="0" smtClean="0">
                <a:solidFill>
                  <a:prstClr val="black"/>
                </a:solidFill>
                <a:latin typeface="Courier"/>
              </a:rPr>
              <a:t>, </a:t>
            </a:r>
            <a:br>
              <a:rPr lang="fr-FR" sz="1400" dirty="0" smtClean="0">
                <a:solidFill>
                  <a:prstClr val="black"/>
                </a:solidFill>
                <a:latin typeface="Courier"/>
              </a:rPr>
            </a:br>
            <a:r>
              <a:rPr lang="fr-FR" sz="1400" dirty="0" smtClean="0">
                <a:solidFill>
                  <a:prstClr val="black"/>
                </a:solidFill>
                <a:latin typeface="Courier"/>
              </a:rPr>
              <a:t>  </a:t>
            </a:r>
            <a:r>
              <a:rPr lang="fr-FR" sz="1400" dirty="0" smtClean="0">
                <a:solidFill>
                  <a:srgbClr val="902000"/>
                </a:solidFill>
                <a:latin typeface="Courier"/>
              </a:rPr>
              <a:t>design =</a:t>
            </a:r>
            <a:r>
              <a:rPr lang="fr-FR" sz="1400" dirty="0" smtClean="0">
                <a:solidFill>
                  <a:prstClr val="black"/>
                </a:solidFill>
                <a:latin typeface="Courier"/>
              </a:rPr>
              <a:t> </a:t>
            </a:r>
            <a:r>
              <a:rPr lang="fr-FR" sz="1400" dirty="0" smtClean="0">
                <a:solidFill>
                  <a:srgbClr val="666666"/>
                </a:solidFill>
                <a:latin typeface="Courier"/>
              </a:rPr>
              <a:t>~</a:t>
            </a:r>
            <a:r>
              <a:rPr lang="fr-FR" sz="1400" dirty="0" smtClean="0">
                <a:solidFill>
                  <a:srgbClr val="4070A0"/>
                </a:solidFill>
                <a:latin typeface="Courier"/>
              </a:rPr>
              <a:t> </a:t>
            </a:r>
            <a:r>
              <a:rPr lang="fr-FR" sz="1400" dirty="0" smtClean="0">
                <a:solidFill>
                  <a:prstClr val="black"/>
                </a:solidFill>
                <a:latin typeface="Courier"/>
              </a:rPr>
              <a:t>concentration</a:t>
            </a:r>
            <a:br>
              <a:rPr lang="fr-FR" sz="1400" dirty="0" smtClean="0">
                <a:solidFill>
                  <a:prstClr val="black"/>
                </a:solidFill>
                <a:latin typeface="Courier"/>
              </a:rPr>
            </a:br>
            <a:r>
              <a:rPr lang="fr-FR" sz="1400" dirty="0" smtClean="0">
                <a:solidFill>
                  <a:prstClr val="black"/>
                </a:solidFill>
                <a:latin typeface="Courier"/>
              </a:rPr>
              <a:t>)</a:t>
            </a:r>
            <a:endParaRPr lang="en-US" sz="1400" dirty="0">
              <a:latin typeface="Courier"/>
            </a:endParaRPr>
          </a:p>
        </p:txBody>
      </p:sp>
    </p:spTree>
    <p:extLst>
      <p:ext uri="{BB962C8B-B14F-4D97-AF65-F5344CB8AC3E}">
        <p14:creationId xmlns:p14="http://schemas.microsoft.com/office/powerpoint/2010/main" val="1106789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Quality control</a:t>
            </a:r>
            <a:endParaRPr lang="en-US" dirty="0"/>
          </a:p>
        </p:txBody>
      </p:sp>
      <p:sp>
        <p:nvSpPr>
          <p:cNvPr id="3" name="Espace réservé du contenu 2"/>
          <p:cNvSpPr>
            <a:spLocks noGrp="1"/>
          </p:cNvSpPr>
          <p:nvPr>
            <p:ph idx="1"/>
          </p:nvPr>
        </p:nvSpPr>
        <p:spPr>
          <a:xfrm>
            <a:off x="646111" y="1297172"/>
            <a:ext cx="9619118" cy="4983885"/>
          </a:xfrm>
        </p:spPr>
        <p:txBody>
          <a:bodyPr>
            <a:normAutofit/>
          </a:bodyPr>
          <a:lstStyle/>
          <a:p>
            <a:r>
              <a:rPr lang="en-US" dirty="0" smtClean="0"/>
              <a:t>Gene (or transcript) level</a:t>
            </a:r>
          </a:p>
          <a:p>
            <a:pPr lvl="1"/>
            <a:r>
              <a:rPr lang="en-US" dirty="0" smtClean="0"/>
              <a:t>Remove genes with 0 read count in all samples </a:t>
            </a:r>
          </a:p>
          <a:p>
            <a:pPr lvl="1"/>
            <a:endParaRPr lang="en-US" dirty="0" smtClean="0"/>
          </a:p>
          <a:p>
            <a:pPr marL="457200" lvl="1" indent="0">
              <a:buNone/>
            </a:pPr>
            <a:endParaRPr lang="en-US" dirty="0" smtClean="0"/>
          </a:p>
          <a:p>
            <a:pPr lvl="1"/>
            <a:r>
              <a:rPr lang="en-US" dirty="0" smtClean="0"/>
              <a:t>Recommend : remove low count genes, e.g.: </a:t>
            </a:r>
          </a:p>
          <a:p>
            <a:pPr lvl="2"/>
            <a:r>
              <a:rPr lang="en-US" dirty="0" smtClean="0"/>
              <a:t>Keep genes with at least 1 count per sample</a:t>
            </a:r>
          </a:p>
          <a:p>
            <a:pPr lvl="2"/>
            <a:endParaRPr lang="en-US" dirty="0" smtClean="0"/>
          </a:p>
          <a:p>
            <a:pPr lvl="1"/>
            <a:r>
              <a:rPr lang="en-US" dirty="0" smtClean="0"/>
              <a:t>Check</a:t>
            </a:r>
            <a:r>
              <a:rPr lang="en-US" sz="2000" dirty="0" smtClean="0"/>
              <a:t> the distribution of the average counts and remove extremes</a:t>
            </a:r>
            <a:endParaRPr lang="en-US" sz="2000" dirty="0"/>
          </a:p>
          <a:p>
            <a:r>
              <a:rPr lang="en-US" dirty="0" smtClean="0"/>
              <a:t>Sample level</a:t>
            </a:r>
          </a:p>
          <a:p>
            <a:pPr lvl="1"/>
            <a:r>
              <a:rPr lang="en-US" dirty="0"/>
              <a:t>Duplicated samples </a:t>
            </a:r>
            <a:r>
              <a:rPr lang="en-US" dirty="0" smtClean="0"/>
              <a:t>(technical replicates)? </a:t>
            </a:r>
            <a:endParaRPr lang="en-US" sz="1800" dirty="0" smtClean="0"/>
          </a:p>
          <a:p>
            <a:pPr lvl="2"/>
            <a:r>
              <a:rPr lang="en-US" sz="1600" dirty="0" smtClean="0"/>
              <a:t>Selec</a:t>
            </a:r>
            <a:r>
              <a:rPr lang="en-US" dirty="0" smtClean="0"/>
              <a:t>t the best one according to sample’s quality, no missing phenotype </a:t>
            </a:r>
            <a:r>
              <a:rPr lang="en-US" dirty="0"/>
              <a:t>data </a:t>
            </a:r>
            <a:r>
              <a:rPr lang="en-US" dirty="0" smtClean="0"/>
              <a:t>, etc.</a:t>
            </a:r>
            <a:endParaRPr lang="en-US" sz="1600" dirty="0" smtClean="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12</a:t>
            </a:fld>
            <a:endParaRPr lang="en-US" dirty="0"/>
          </a:p>
        </p:txBody>
      </p:sp>
      <p:sp>
        <p:nvSpPr>
          <p:cNvPr id="7" name="ZoneTexte 6"/>
          <p:cNvSpPr txBox="1"/>
          <p:nvPr/>
        </p:nvSpPr>
        <p:spPr>
          <a:xfrm>
            <a:off x="1198114" y="2166171"/>
            <a:ext cx="8331127" cy="584775"/>
          </a:xfrm>
          <a:prstGeom prst="rect">
            <a:avLst/>
          </a:prstGeom>
          <a:solidFill>
            <a:schemeClr val="tx2"/>
          </a:solidFill>
        </p:spPr>
        <p:txBody>
          <a:bodyPr wrap="none" rtlCol="0">
            <a:spAutoFit/>
          </a:bodyPr>
          <a:lstStyle/>
          <a:p>
            <a:r>
              <a:rPr lang="fr-FR" sz="1600" dirty="0" err="1">
                <a:solidFill>
                  <a:prstClr val="black"/>
                </a:solidFill>
                <a:latin typeface="Courier"/>
              </a:rPr>
              <a:t>keep</a:t>
            </a:r>
            <a:r>
              <a:rPr lang="fr-FR" sz="1600" dirty="0">
                <a:solidFill>
                  <a:prstClr val="black"/>
                </a:solidFill>
                <a:latin typeface="Courier"/>
              </a:rPr>
              <a:t> &lt;-</a:t>
            </a:r>
            <a:r>
              <a:rPr lang="fr-FR" sz="1600" dirty="0">
                <a:solidFill>
                  <a:srgbClr val="4070A0"/>
                </a:solidFill>
                <a:latin typeface="Courier"/>
              </a:rPr>
              <a:t> </a:t>
            </a:r>
            <a:r>
              <a:rPr lang="fr-FR" sz="1600" b="1" dirty="0" err="1">
                <a:solidFill>
                  <a:srgbClr val="007020"/>
                </a:solidFill>
                <a:latin typeface="Courier"/>
              </a:rPr>
              <a:t>rowSums</a:t>
            </a:r>
            <a:r>
              <a:rPr lang="fr-FR" sz="1600" dirty="0">
                <a:solidFill>
                  <a:prstClr val="black"/>
                </a:solidFill>
                <a:latin typeface="Courier"/>
              </a:rPr>
              <a:t>(DESeq2</a:t>
            </a:r>
            <a:r>
              <a:rPr lang="fr-FR" sz="1600" dirty="0">
                <a:solidFill>
                  <a:srgbClr val="666666"/>
                </a:solidFill>
                <a:latin typeface="Courier"/>
              </a:rPr>
              <a:t>::</a:t>
            </a:r>
            <a:r>
              <a:rPr lang="fr-FR" sz="1600" b="1" dirty="0" err="1">
                <a:solidFill>
                  <a:srgbClr val="007020"/>
                </a:solidFill>
                <a:latin typeface="Courier"/>
              </a:rPr>
              <a:t>counts</a:t>
            </a:r>
            <a:r>
              <a:rPr lang="fr-FR" sz="1600" dirty="0">
                <a:solidFill>
                  <a:prstClr val="black"/>
                </a:solidFill>
                <a:latin typeface="Courier"/>
              </a:rPr>
              <a:t>(</a:t>
            </a:r>
            <a:r>
              <a:rPr lang="fr-FR" sz="1600" dirty="0" err="1">
                <a:solidFill>
                  <a:prstClr val="black"/>
                </a:solidFill>
                <a:latin typeface="Courier"/>
              </a:rPr>
              <a:t>dds</a:t>
            </a:r>
            <a:r>
              <a:rPr lang="fr-FR" sz="1600" dirty="0">
                <a:solidFill>
                  <a:prstClr val="black"/>
                </a:solidFill>
                <a:latin typeface="Courier"/>
              </a:rPr>
              <a:t>)) </a:t>
            </a:r>
            <a:r>
              <a:rPr lang="fr-FR" sz="1600" dirty="0">
                <a:solidFill>
                  <a:srgbClr val="666666"/>
                </a:solidFill>
                <a:latin typeface="Courier"/>
              </a:rPr>
              <a:t>&gt;</a:t>
            </a:r>
            <a:r>
              <a:rPr lang="fr-FR" sz="1600" dirty="0">
                <a:solidFill>
                  <a:srgbClr val="4070A0"/>
                </a:solidFill>
                <a:latin typeface="Courier"/>
              </a:rPr>
              <a:t> </a:t>
            </a:r>
            <a:r>
              <a:rPr lang="fr-FR" sz="1600" dirty="0">
                <a:solidFill>
                  <a:srgbClr val="40A070"/>
                </a:solidFill>
                <a:latin typeface="Courier"/>
              </a:rPr>
              <a:t>0</a:t>
            </a:r>
            <a:r>
              <a:rPr lang="fr-FR" sz="1600" dirty="0">
                <a:solidFill>
                  <a:prstClr val="black"/>
                </a:solidFill>
                <a:latin typeface="Courier"/>
              </a:rPr>
              <a:t> </a:t>
            </a:r>
            <a:r>
              <a:rPr lang="fr-FR" sz="1600" i="1" dirty="0">
                <a:solidFill>
                  <a:srgbClr val="60A0B0"/>
                </a:solidFill>
                <a:latin typeface="Courier"/>
              </a:rPr>
              <a:t># </a:t>
            </a:r>
            <a:r>
              <a:rPr lang="fr-FR" sz="1600" i="1" dirty="0" err="1">
                <a:solidFill>
                  <a:srgbClr val="60A0B0"/>
                </a:solidFill>
                <a:latin typeface="Courier"/>
              </a:rPr>
              <a:t>remove</a:t>
            </a:r>
            <a:r>
              <a:rPr lang="fr-FR" sz="1600" i="1" dirty="0">
                <a:solidFill>
                  <a:srgbClr val="60A0B0"/>
                </a:solidFill>
                <a:latin typeface="Courier"/>
              </a:rPr>
              <a:t> </a:t>
            </a:r>
            <a:r>
              <a:rPr lang="fr-FR" sz="1600" i="1" dirty="0" err="1">
                <a:solidFill>
                  <a:srgbClr val="60A0B0"/>
                </a:solidFill>
                <a:latin typeface="Courier"/>
              </a:rPr>
              <a:t>zero</a:t>
            </a:r>
            <a:r>
              <a:rPr lang="fr-FR" sz="1600" i="1" dirty="0">
                <a:solidFill>
                  <a:srgbClr val="60A0B0"/>
                </a:solidFill>
                <a:latin typeface="Courier"/>
              </a:rPr>
              <a:t> count </a:t>
            </a:r>
            <a:r>
              <a:rPr lang="fr-FR" sz="1600" i="1" dirty="0" err="1">
                <a:solidFill>
                  <a:srgbClr val="60A0B0"/>
                </a:solidFill>
                <a:latin typeface="Courier"/>
              </a:rPr>
              <a:t>genes</a:t>
            </a:r>
            <a:r>
              <a:rPr lang="fr-FR" sz="1600" dirty="0">
                <a:solidFill>
                  <a:prstClr val="black"/>
                </a:solidFill>
                <a:latin typeface="Calibri"/>
              </a:rPr>
              <a:t/>
            </a:r>
            <a:br>
              <a:rPr lang="fr-FR" sz="1600" dirty="0">
                <a:solidFill>
                  <a:prstClr val="black"/>
                </a:solidFill>
                <a:latin typeface="Calibri"/>
              </a:rPr>
            </a:br>
            <a:r>
              <a:rPr lang="fr-FR" sz="1600" dirty="0" err="1">
                <a:solidFill>
                  <a:prstClr val="black"/>
                </a:solidFill>
                <a:latin typeface="Courier"/>
              </a:rPr>
              <a:t>dds</a:t>
            </a:r>
            <a:r>
              <a:rPr lang="fr-FR" sz="1600" dirty="0">
                <a:solidFill>
                  <a:prstClr val="black"/>
                </a:solidFill>
                <a:latin typeface="Courier"/>
              </a:rPr>
              <a:t> &lt;-</a:t>
            </a:r>
            <a:r>
              <a:rPr lang="fr-FR" sz="1600" dirty="0">
                <a:solidFill>
                  <a:srgbClr val="4070A0"/>
                </a:solidFill>
                <a:latin typeface="Courier"/>
              </a:rPr>
              <a:t> </a:t>
            </a:r>
            <a:r>
              <a:rPr lang="fr-FR" sz="1600" dirty="0" err="1">
                <a:solidFill>
                  <a:prstClr val="black"/>
                </a:solidFill>
                <a:latin typeface="Courier"/>
              </a:rPr>
              <a:t>dds</a:t>
            </a:r>
            <a:r>
              <a:rPr lang="fr-FR" sz="1600" dirty="0">
                <a:solidFill>
                  <a:prstClr val="black"/>
                </a:solidFill>
                <a:latin typeface="Courier"/>
              </a:rPr>
              <a:t>[</a:t>
            </a:r>
            <a:r>
              <a:rPr lang="fr-FR" sz="1600" dirty="0" err="1">
                <a:solidFill>
                  <a:prstClr val="black"/>
                </a:solidFill>
                <a:latin typeface="Courier"/>
              </a:rPr>
              <a:t>keep</a:t>
            </a:r>
            <a:r>
              <a:rPr lang="fr-FR" sz="1600" dirty="0" smtClean="0">
                <a:solidFill>
                  <a:prstClr val="black"/>
                </a:solidFill>
                <a:latin typeface="Courier"/>
              </a:rPr>
              <a:t>,]</a:t>
            </a:r>
            <a:endParaRPr lang="fr-FR" sz="1600" dirty="0">
              <a:solidFill>
                <a:prstClr val="black"/>
              </a:solidFill>
              <a:latin typeface="Courier"/>
            </a:endParaRPr>
          </a:p>
        </p:txBody>
      </p:sp>
      <p:sp>
        <p:nvSpPr>
          <p:cNvPr id="8" name="ZoneTexte 7"/>
          <p:cNvSpPr txBox="1"/>
          <p:nvPr/>
        </p:nvSpPr>
        <p:spPr>
          <a:xfrm>
            <a:off x="1198114" y="3697104"/>
            <a:ext cx="10182596" cy="338554"/>
          </a:xfrm>
          <a:prstGeom prst="rect">
            <a:avLst/>
          </a:prstGeom>
          <a:solidFill>
            <a:schemeClr val="tx2"/>
          </a:solidFill>
        </p:spPr>
        <p:txBody>
          <a:bodyPr wrap="none" rtlCol="0">
            <a:spAutoFit/>
          </a:bodyPr>
          <a:lstStyle/>
          <a:p>
            <a:r>
              <a:rPr lang="fr-FR" sz="1600" dirty="0" err="1">
                <a:solidFill>
                  <a:prstClr val="black"/>
                </a:solidFill>
                <a:latin typeface="Courier"/>
              </a:rPr>
              <a:t>low_reads</a:t>
            </a:r>
            <a:r>
              <a:rPr lang="fr-FR" sz="1600" dirty="0">
                <a:solidFill>
                  <a:prstClr val="black"/>
                </a:solidFill>
                <a:latin typeface="Courier"/>
              </a:rPr>
              <a:t> &lt;- </a:t>
            </a:r>
            <a:r>
              <a:rPr lang="fr-FR" sz="1600" b="1" dirty="0" err="1">
                <a:solidFill>
                  <a:srgbClr val="007020"/>
                </a:solidFill>
                <a:latin typeface="Courier"/>
              </a:rPr>
              <a:t>rowSums</a:t>
            </a:r>
            <a:r>
              <a:rPr lang="fr-FR" sz="1600" dirty="0">
                <a:solidFill>
                  <a:prstClr val="black"/>
                </a:solidFill>
                <a:latin typeface="Courier"/>
              </a:rPr>
              <a:t>(DESeq2::</a:t>
            </a:r>
            <a:r>
              <a:rPr lang="fr-FR" sz="1600" b="1" dirty="0" err="1">
                <a:solidFill>
                  <a:srgbClr val="007020"/>
                </a:solidFill>
                <a:latin typeface="Courier"/>
              </a:rPr>
              <a:t>counts</a:t>
            </a:r>
            <a:r>
              <a:rPr lang="fr-FR" sz="1600" dirty="0">
                <a:solidFill>
                  <a:prstClr val="black"/>
                </a:solidFill>
                <a:latin typeface="Courier"/>
              </a:rPr>
              <a:t>(</a:t>
            </a:r>
            <a:r>
              <a:rPr lang="fr-FR" sz="1600" dirty="0" err="1">
                <a:solidFill>
                  <a:prstClr val="black"/>
                </a:solidFill>
                <a:latin typeface="Courier"/>
              </a:rPr>
              <a:t>dds</a:t>
            </a:r>
            <a:r>
              <a:rPr lang="fr-FR" sz="1600" dirty="0">
                <a:solidFill>
                  <a:prstClr val="black"/>
                </a:solidFill>
                <a:latin typeface="Courier"/>
              </a:rPr>
              <a:t>)&gt;</a:t>
            </a:r>
            <a:r>
              <a:rPr lang="fr-FR" sz="1600" dirty="0">
                <a:solidFill>
                  <a:srgbClr val="40A070"/>
                </a:solidFill>
                <a:latin typeface="Courier"/>
              </a:rPr>
              <a:t>1</a:t>
            </a:r>
            <a:r>
              <a:rPr lang="fr-FR" sz="1600" dirty="0">
                <a:solidFill>
                  <a:prstClr val="black"/>
                </a:solidFill>
                <a:latin typeface="Courier"/>
              </a:rPr>
              <a:t>) &lt; </a:t>
            </a:r>
            <a:r>
              <a:rPr lang="fr-FR" sz="1600" dirty="0" err="1">
                <a:solidFill>
                  <a:prstClr val="black"/>
                </a:solidFill>
                <a:latin typeface="Courier"/>
              </a:rPr>
              <a:t>nrow</a:t>
            </a:r>
            <a:r>
              <a:rPr lang="fr-FR" sz="1600" dirty="0">
                <a:solidFill>
                  <a:prstClr val="black"/>
                </a:solidFill>
                <a:latin typeface="Courier"/>
              </a:rPr>
              <a:t>(</a:t>
            </a:r>
            <a:r>
              <a:rPr lang="fr-FR" sz="1600" dirty="0" err="1">
                <a:solidFill>
                  <a:prstClr val="black"/>
                </a:solidFill>
                <a:latin typeface="Courier"/>
              </a:rPr>
              <a:t>col_dta</a:t>
            </a:r>
            <a:r>
              <a:rPr lang="fr-FR" sz="1600" dirty="0">
                <a:solidFill>
                  <a:prstClr val="black"/>
                </a:solidFill>
                <a:latin typeface="Courier"/>
              </a:rPr>
              <a:t>) </a:t>
            </a:r>
            <a:r>
              <a:rPr lang="fr-FR" sz="1600" i="1" dirty="0">
                <a:solidFill>
                  <a:srgbClr val="60A0B0"/>
                </a:solidFill>
                <a:latin typeface="Courier"/>
              </a:rPr>
              <a:t># tag </a:t>
            </a:r>
            <a:r>
              <a:rPr lang="fr-FR" sz="1600" i="1" dirty="0" err="1">
                <a:solidFill>
                  <a:srgbClr val="60A0B0"/>
                </a:solidFill>
                <a:latin typeface="Courier"/>
              </a:rPr>
              <a:t>low</a:t>
            </a:r>
            <a:r>
              <a:rPr lang="fr-FR" sz="1600" i="1" dirty="0">
                <a:solidFill>
                  <a:srgbClr val="60A0B0"/>
                </a:solidFill>
                <a:latin typeface="Courier"/>
              </a:rPr>
              <a:t> </a:t>
            </a:r>
            <a:r>
              <a:rPr lang="fr-FR" sz="1600" i="1" dirty="0" err="1">
                <a:solidFill>
                  <a:srgbClr val="60A0B0"/>
                </a:solidFill>
                <a:latin typeface="Courier"/>
              </a:rPr>
              <a:t>reads</a:t>
            </a:r>
            <a:r>
              <a:rPr lang="fr-FR" sz="1600" i="1" dirty="0">
                <a:solidFill>
                  <a:srgbClr val="60A0B0"/>
                </a:solidFill>
                <a:latin typeface="Courier"/>
              </a:rPr>
              <a:t> </a:t>
            </a:r>
            <a:r>
              <a:rPr lang="fr-FR" sz="1600" i="1" dirty="0" err="1">
                <a:solidFill>
                  <a:srgbClr val="60A0B0"/>
                </a:solidFill>
                <a:latin typeface="Courier"/>
              </a:rPr>
              <a:t>genes</a:t>
            </a:r>
            <a:endParaRPr lang="en-US" sz="1600" dirty="0"/>
          </a:p>
        </p:txBody>
      </p:sp>
    </p:spTree>
    <p:extLst>
      <p:ext uri="{BB962C8B-B14F-4D97-AF65-F5344CB8AC3E}">
        <p14:creationId xmlns:p14="http://schemas.microsoft.com/office/powerpoint/2010/main" val="1803069528"/>
      </p:ext>
    </p:extLst>
  </p:cSld>
  <p:clrMapOvr>
    <a:masterClrMapping/>
  </p:clrMapOvr>
  <mc:AlternateContent xmlns:mc="http://schemas.openxmlformats.org/markup-compatibility/2006" xmlns:p14="http://schemas.microsoft.com/office/powerpoint/2010/main">
    <mc:Choice Requires="p14">
      <p:transition spd="slow" p14:dur="2000" advTm="123218"/>
    </mc:Choice>
    <mc:Fallback xmlns="">
      <p:transition spd="slow" advTm="12321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Annotation</a:t>
            </a:r>
            <a:endParaRPr lang="en-US" dirty="0"/>
          </a:p>
        </p:txBody>
      </p:sp>
      <p:sp>
        <p:nvSpPr>
          <p:cNvPr id="3" name="Espace réservé du contenu 2"/>
          <p:cNvSpPr>
            <a:spLocks noGrp="1"/>
          </p:cNvSpPr>
          <p:nvPr>
            <p:ph idx="1"/>
          </p:nvPr>
        </p:nvSpPr>
        <p:spPr>
          <a:xfrm>
            <a:off x="646111" y="1297172"/>
            <a:ext cx="4859339" cy="5046382"/>
          </a:xfrm>
        </p:spPr>
        <p:txBody>
          <a:bodyPr>
            <a:normAutofit/>
          </a:bodyPr>
          <a:lstStyle/>
          <a:p>
            <a:pPr marL="400050"/>
            <a:r>
              <a:rPr lang="en-US" b="1" dirty="0" err="1" smtClean="0"/>
              <a:t>biomaRt</a:t>
            </a:r>
            <a:r>
              <a:rPr lang="en-US" dirty="0" smtClean="0"/>
              <a:t> based on </a:t>
            </a:r>
            <a:r>
              <a:rPr lang="en-US" dirty="0" err="1" smtClean="0"/>
              <a:t>Ensembl</a:t>
            </a:r>
            <a:r>
              <a:rPr lang="en-US" sz="2000" dirty="0" smtClean="0"/>
              <a:t/>
            </a:r>
            <a:br>
              <a:rPr lang="en-US" sz="2000" dirty="0" smtClean="0"/>
            </a:br>
            <a:r>
              <a:rPr lang="en-US" sz="2000" dirty="0" smtClean="0"/>
              <a:t/>
            </a:r>
            <a:br>
              <a:rPr lang="en-US" sz="2000" dirty="0" smtClean="0"/>
            </a:br>
            <a:endParaRPr lang="en-US" sz="2000"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13</a:t>
            </a:fld>
            <a:endParaRPr lang="en-US" dirty="0"/>
          </a:p>
        </p:txBody>
      </p:sp>
      <p:sp>
        <p:nvSpPr>
          <p:cNvPr id="6" name="ZoneTexte 5"/>
          <p:cNvSpPr txBox="1"/>
          <p:nvPr/>
        </p:nvSpPr>
        <p:spPr>
          <a:xfrm>
            <a:off x="1158863" y="1766202"/>
            <a:ext cx="8379217" cy="4939814"/>
          </a:xfrm>
          <a:prstGeom prst="rect">
            <a:avLst/>
          </a:prstGeom>
          <a:solidFill>
            <a:schemeClr val="tx2"/>
          </a:solidFill>
        </p:spPr>
        <p:txBody>
          <a:bodyPr wrap="none" rtlCol="0">
            <a:spAutoFit/>
          </a:bodyPr>
          <a:lstStyle/>
          <a:p>
            <a:r>
              <a:rPr lang="fr-FR" sz="1500" i="1" dirty="0" smtClean="0">
                <a:solidFill>
                  <a:srgbClr val="60A0B0"/>
                </a:solidFill>
                <a:latin typeface="Courier"/>
              </a:rPr>
              <a:t># </a:t>
            </a:r>
            <a:r>
              <a:rPr lang="fr-FR" sz="1500" i="1" dirty="0" err="1" smtClean="0">
                <a:solidFill>
                  <a:srgbClr val="60A0B0"/>
                </a:solidFill>
                <a:latin typeface="Courier"/>
              </a:rPr>
              <a:t>list_dataset</a:t>
            </a:r>
            <a:r>
              <a:rPr lang="fr-FR" sz="1500" i="1" dirty="0" smtClean="0">
                <a:solidFill>
                  <a:srgbClr val="60A0B0"/>
                </a:solidFill>
                <a:latin typeface="Courier"/>
              </a:rPr>
              <a:t> &lt;- </a:t>
            </a:r>
            <a:r>
              <a:rPr lang="fr-FR" sz="1500" i="1" dirty="0" err="1" smtClean="0">
                <a:solidFill>
                  <a:srgbClr val="60A0B0"/>
                </a:solidFill>
                <a:latin typeface="Courier"/>
              </a:rPr>
              <a:t>biomaRt</a:t>
            </a:r>
            <a:r>
              <a:rPr lang="fr-FR" sz="1500" i="1" dirty="0" smtClean="0">
                <a:solidFill>
                  <a:srgbClr val="60A0B0"/>
                </a:solidFill>
                <a:latin typeface="Courier"/>
              </a:rPr>
              <a:t>::</a:t>
            </a:r>
            <a:r>
              <a:rPr lang="fr-FR" sz="1500" i="1" dirty="0" err="1" smtClean="0">
                <a:solidFill>
                  <a:srgbClr val="60A0B0"/>
                </a:solidFill>
                <a:latin typeface="Courier"/>
              </a:rPr>
              <a:t>listDatasets</a:t>
            </a:r>
            <a:r>
              <a:rPr lang="fr-FR" sz="1500" i="1" dirty="0" smtClean="0">
                <a:solidFill>
                  <a:srgbClr val="60A0B0"/>
                </a:solidFill>
                <a:latin typeface="Courier"/>
              </a:rPr>
              <a:t>(</a:t>
            </a:r>
            <a:r>
              <a:rPr lang="fr-FR" sz="1500" i="1" dirty="0" err="1" smtClean="0">
                <a:solidFill>
                  <a:srgbClr val="60A0B0"/>
                </a:solidFill>
                <a:latin typeface="Courier"/>
              </a:rPr>
              <a:t>biomaRt</a:t>
            </a:r>
            <a:r>
              <a:rPr lang="fr-FR" sz="1500" i="1" dirty="0" smtClean="0">
                <a:solidFill>
                  <a:srgbClr val="60A0B0"/>
                </a:solidFill>
                <a:latin typeface="Courier"/>
              </a:rPr>
              <a:t>::</a:t>
            </a:r>
            <a:r>
              <a:rPr lang="fr-FR" sz="1500" i="1" dirty="0" err="1" smtClean="0">
                <a:solidFill>
                  <a:srgbClr val="60A0B0"/>
                </a:solidFill>
                <a:latin typeface="Courier"/>
              </a:rPr>
              <a:t>useMart</a:t>
            </a:r>
            <a:r>
              <a:rPr lang="fr-FR" sz="1500" i="1" dirty="0" smtClean="0">
                <a:solidFill>
                  <a:srgbClr val="60A0B0"/>
                </a:solidFill>
                <a:latin typeface="Courier"/>
              </a:rPr>
              <a:t>('</a:t>
            </a:r>
            <a:r>
              <a:rPr lang="fr-FR" sz="1500" i="1" dirty="0" err="1" smtClean="0">
                <a:solidFill>
                  <a:srgbClr val="60A0B0"/>
                </a:solidFill>
                <a:latin typeface="Courier"/>
              </a:rPr>
              <a:t>ensembl</a:t>
            </a:r>
            <a:r>
              <a:rPr lang="fr-FR" sz="1500" i="1" dirty="0" smtClean="0">
                <a:solidFill>
                  <a:srgbClr val="60A0B0"/>
                </a:solidFill>
                <a:latin typeface="Courier"/>
              </a:rPr>
              <a:t>'))</a:t>
            </a:r>
            <a:r>
              <a:rPr lang="fr-FR" sz="1500" dirty="0" smtClean="0">
                <a:solidFill>
                  <a:prstClr val="black"/>
                </a:solidFill>
                <a:latin typeface="Courier"/>
              </a:rPr>
              <a:t/>
            </a:r>
            <a:br>
              <a:rPr lang="fr-FR" sz="1500" dirty="0" smtClean="0">
                <a:solidFill>
                  <a:prstClr val="black"/>
                </a:solidFill>
                <a:latin typeface="Courier"/>
              </a:rPr>
            </a:br>
            <a:r>
              <a:rPr lang="fr-FR" sz="1500" dirty="0" err="1" smtClean="0">
                <a:solidFill>
                  <a:prstClr val="black"/>
                </a:solidFill>
                <a:latin typeface="Courier"/>
              </a:rPr>
              <a:t>ensembl</a:t>
            </a:r>
            <a:r>
              <a:rPr lang="fr-FR" sz="1500" dirty="0" smtClean="0">
                <a:solidFill>
                  <a:prstClr val="black"/>
                </a:solidFill>
                <a:latin typeface="Courier"/>
              </a:rPr>
              <a:t> &lt;-</a:t>
            </a:r>
            <a:r>
              <a:rPr lang="fr-FR" sz="1500" dirty="0" smtClean="0">
                <a:solidFill>
                  <a:srgbClr val="4070A0"/>
                </a:solidFill>
                <a:latin typeface="Courier"/>
              </a:rPr>
              <a:t> </a:t>
            </a:r>
            <a:r>
              <a:rPr lang="fr-FR" sz="1500" dirty="0" err="1" smtClean="0">
                <a:solidFill>
                  <a:prstClr val="black"/>
                </a:solidFill>
                <a:latin typeface="Courier"/>
              </a:rPr>
              <a:t>biomaRt</a:t>
            </a:r>
            <a:r>
              <a:rPr lang="fr-FR" sz="1500" dirty="0" smtClean="0">
                <a:solidFill>
                  <a:srgbClr val="666666"/>
                </a:solidFill>
                <a:latin typeface="Courier"/>
              </a:rPr>
              <a:t>::</a:t>
            </a:r>
            <a:r>
              <a:rPr lang="fr-FR" sz="1500" b="1" dirty="0" err="1" smtClean="0">
                <a:solidFill>
                  <a:srgbClr val="007020"/>
                </a:solidFill>
                <a:latin typeface="Courier"/>
              </a:rPr>
              <a:t>listEnsemblArchives</a:t>
            </a:r>
            <a:r>
              <a:rPr lang="fr-FR" sz="1500" dirty="0" smtClean="0">
                <a:solidFill>
                  <a:prstClr val="black"/>
                </a:solidFill>
                <a:latin typeface="Courier"/>
              </a:rPr>
              <a:t>() </a:t>
            </a:r>
            <a:r>
              <a:rPr lang="fr-FR" sz="1500" dirty="0" smtClean="0">
                <a:solidFill>
                  <a:srgbClr val="666666"/>
                </a:solidFill>
                <a:latin typeface="Courier"/>
              </a:rPr>
              <a:t>%&gt;%</a:t>
            </a:r>
            <a:r>
              <a:rPr lang="fr-FR" sz="1500" dirty="0" smtClean="0">
                <a:solidFill>
                  <a:prstClr val="black"/>
                </a:solidFill>
                <a:latin typeface="Courier"/>
              </a:rPr>
              <a:t/>
            </a:r>
            <a:br>
              <a:rPr lang="fr-FR" sz="1500" dirty="0" smtClean="0">
                <a:solidFill>
                  <a:prstClr val="black"/>
                </a:solidFill>
                <a:latin typeface="Courier"/>
              </a:rPr>
            </a:br>
            <a:r>
              <a:rPr lang="fr-FR" sz="1500" dirty="0" smtClean="0">
                <a:solidFill>
                  <a:prstClr val="black"/>
                </a:solidFill>
                <a:latin typeface="Courier"/>
              </a:rPr>
              <a:t>  </a:t>
            </a:r>
            <a:r>
              <a:rPr lang="fr-FR" sz="1500" b="1" dirty="0" err="1" smtClean="0">
                <a:solidFill>
                  <a:srgbClr val="007020"/>
                </a:solidFill>
                <a:latin typeface="Courier"/>
              </a:rPr>
              <a:t>as_tibble</a:t>
            </a:r>
            <a:r>
              <a:rPr lang="fr-FR" sz="1500" dirty="0" smtClean="0">
                <a:solidFill>
                  <a:prstClr val="black"/>
                </a:solidFill>
                <a:latin typeface="Courier"/>
              </a:rPr>
              <a:t>() </a:t>
            </a:r>
            <a:r>
              <a:rPr lang="fr-FR" sz="1500" dirty="0" smtClean="0">
                <a:solidFill>
                  <a:srgbClr val="666666"/>
                </a:solidFill>
                <a:latin typeface="Courier"/>
              </a:rPr>
              <a:t>%&gt;%</a:t>
            </a:r>
            <a:r>
              <a:rPr lang="fr-FR" sz="1500" dirty="0" smtClean="0">
                <a:solidFill>
                  <a:prstClr val="black"/>
                </a:solidFill>
                <a:latin typeface="Courier"/>
              </a:rPr>
              <a:t/>
            </a:r>
            <a:br>
              <a:rPr lang="fr-FR" sz="1500" dirty="0" smtClean="0">
                <a:solidFill>
                  <a:prstClr val="black"/>
                </a:solidFill>
                <a:latin typeface="Courier"/>
              </a:rPr>
            </a:br>
            <a:r>
              <a:rPr lang="fr-FR" sz="1500" dirty="0" smtClean="0">
                <a:solidFill>
                  <a:prstClr val="black"/>
                </a:solidFill>
                <a:latin typeface="Courier"/>
              </a:rPr>
              <a:t>  </a:t>
            </a:r>
            <a:r>
              <a:rPr lang="fr-FR" sz="1500" b="1" dirty="0" err="1" smtClean="0">
                <a:solidFill>
                  <a:srgbClr val="007020"/>
                </a:solidFill>
                <a:latin typeface="Courier"/>
              </a:rPr>
              <a:t>filter</a:t>
            </a:r>
            <a:r>
              <a:rPr lang="fr-FR" sz="1500" dirty="0" smtClean="0">
                <a:solidFill>
                  <a:prstClr val="black"/>
                </a:solidFill>
                <a:latin typeface="Courier"/>
              </a:rPr>
              <a:t>(version </a:t>
            </a:r>
            <a:r>
              <a:rPr lang="fr-FR" sz="1500" dirty="0" smtClean="0">
                <a:solidFill>
                  <a:srgbClr val="666666"/>
                </a:solidFill>
                <a:latin typeface="Courier"/>
              </a:rPr>
              <a:t>==</a:t>
            </a:r>
            <a:r>
              <a:rPr lang="fr-FR" sz="1500" dirty="0" smtClean="0">
                <a:solidFill>
                  <a:srgbClr val="4070A0"/>
                </a:solidFill>
                <a:latin typeface="Courier"/>
              </a:rPr>
              <a:t> "94"</a:t>
            </a:r>
            <a:r>
              <a:rPr lang="fr-FR" sz="1500" dirty="0" smtClean="0">
                <a:solidFill>
                  <a:prstClr val="black"/>
                </a:solidFill>
                <a:latin typeface="Courier"/>
              </a:rPr>
              <a:t>) </a:t>
            </a:r>
            <a:r>
              <a:rPr lang="fr-FR" sz="1500" dirty="0" smtClean="0">
                <a:solidFill>
                  <a:srgbClr val="666666"/>
                </a:solidFill>
                <a:latin typeface="Courier"/>
              </a:rPr>
              <a:t>%&gt;%</a:t>
            </a:r>
            <a:r>
              <a:rPr lang="fr-FR" sz="1500" dirty="0" smtClean="0">
                <a:solidFill>
                  <a:prstClr val="black"/>
                </a:solidFill>
                <a:latin typeface="Courier"/>
              </a:rPr>
              <a:t/>
            </a:r>
            <a:br>
              <a:rPr lang="fr-FR" sz="1500" dirty="0" smtClean="0">
                <a:solidFill>
                  <a:prstClr val="black"/>
                </a:solidFill>
                <a:latin typeface="Courier"/>
              </a:rPr>
            </a:br>
            <a:r>
              <a:rPr lang="fr-FR" sz="1500" dirty="0" smtClean="0">
                <a:solidFill>
                  <a:prstClr val="black"/>
                </a:solidFill>
                <a:latin typeface="Courier"/>
              </a:rPr>
              <a:t>  .[[</a:t>
            </a:r>
            <a:r>
              <a:rPr lang="fr-FR" sz="1500" dirty="0" smtClean="0">
                <a:solidFill>
                  <a:srgbClr val="4070A0"/>
                </a:solidFill>
                <a:latin typeface="Courier"/>
              </a:rPr>
              <a:t>"url"</a:t>
            </a:r>
            <a:r>
              <a:rPr lang="fr-FR" sz="1500" dirty="0" smtClean="0">
                <a:solidFill>
                  <a:prstClr val="black"/>
                </a:solidFill>
                <a:latin typeface="Courier"/>
              </a:rPr>
              <a:t>]] </a:t>
            </a:r>
            <a:r>
              <a:rPr lang="fr-FR" sz="1500" dirty="0" smtClean="0">
                <a:solidFill>
                  <a:srgbClr val="666666"/>
                </a:solidFill>
                <a:latin typeface="Courier"/>
              </a:rPr>
              <a:t>%&gt;%</a:t>
            </a:r>
            <a:r>
              <a:rPr lang="fr-FR" sz="1500" dirty="0" smtClean="0">
                <a:solidFill>
                  <a:prstClr val="black"/>
                </a:solidFill>
                <a:latin typeface="Courier"/>
              </a:rPr>
              <a:t/>
            </a:r>
            <a:br>
              <a:rPr lang="fr-FR" sz="1500" dirty="0" smtClean="0">
                <a:solidFill>
                  <a:prstClr val="black"/>
                </a:solidFill>
                <a:latin typeface="Courier"/>
              </a:rPr>
            </a:br>
            <a:r>
              <a:rPr lang="fr-FR" sz="1500" dirty="0" smtClean="0">
                <a:solidFill>
                  <a:prstClr val="black"/>
                </a:solidFill>
                <a:latin typeface="Courier"/>
              </a:rPr>
              <a:t>  </a:t>
            </a:r>
            <a:r>
              <a:rPr lang="fr-FR" sz="1500" dirty="0" err="1" smtClean="0">
                <a:solidFill>
                  <a:prstClr val="black"/>
                </a:solidFill>
                <a:latin typeface="Courier"/>
              </a:rPr>
              <a:t>biomaRt</a:t>
            </a:r>
            <a:r>
              <a:rPr lang="fr-FR" sz="1500" dirty="0" smtClean="0">
                <a:solidFill>
                  <a:srgbClr val="666666"/>
                </a:solidFill>
                <a:latin typeface="Courier"/>
              </a:rPr>
              <a:t>::</a:t>
            </a:r>
            <a:r>
              <a:rPr lang="fr-FR" sz="1500" b="1" dirty="0" err="1" smtClean="0">
                <a:solidFill>
                  <a:srgbClr val="007020"/>
                </a:solidFill>
                <a:latin typeface="Courier"/>
              </a:rPr>
              <a:t>useMart</a:t>
            </a:r>
            <a:r>
              <a:rPr lang="fr-FR" sz="1500" dirty="0" smtClean="0">
                <a:solidFill>
                  <a:prstClr val="black"/>
                </a:solidFill>
                <a:latin typeface="Courier"/>
              </a:rPr>
              <a:t>(</a:t>
            </a:r>
            <a:br>
              <a:rPr lang="fr-FR" sz="1500" dirty="0" smtClean="0">
                <a:solidFill>
                  <a:prstClr val="black"/>
                </a:solidFill>
                <a:latin typeface="Courier"/>
              </a:rPr>
            </a:br>
            <a:r>
              <a:rPr lang="fr-FR" sz="1500" dirty="0" smtClean="0">
                <a:solidFill>
                  <a:prstClr val="black"/>
                </a:solidFill>
                <a:latin typeface="Courier"/>
              </a:rPr>
              <a:t>    </a:t>
            </a:r>
            <a:r>
              <a:rPr lang="fr-FR" sz="1500" dirty="0" err="1" smtClean="0">
                <a:solidFill>
                  <a:srgbClr val="902000"/>
                </a:solidFill>
                <a:latin typeface="Courier"/>
              </a:rPr>
              <a:t>biomart</a:t>
            </a:r>
            <a:r>
              <a:rPr lang="fr-FR" sz="1500" dirty="0" smtClean="0">
                <a:solidFill>
                  <a:srgbClr val="902000"/>
                </a:solidFill>
                <a:latin typeface="Courier"/>
              </a:rPr>
              <a:t> =</a:t>
            </a:r>
            <a:r>
              <a:rPr lang="fr-FR" sz="1500" dirty="0" smtClean="0">
                <a:solidFill>
                  <a:prstClr val="black"/>
                </a:solidFill>
                <a:latin typeface="Courier"/>
              </a:rPr>
              <a:t> </a:t>
            </a:r>
            <a:r>
              <a:rPr lang="fr-FR" sz="1500" dirty="0" smtClean="0">
                <a:solidFill>
                  <a:srgbClr val="4070A0"/>
                </a:solidFill>
                <a:latin typeface="Courier"/>
              </a:rPr>
              <a:t>"</a:t>
            </a:r>
            <a:r>
              <a:rPr lang="fr-FR" sz="1500" dirty="0" err="1" smtClean="0">
                <a:solidFill>
                  <a:srgbClr val="4070A0"/>
                </a:solidFill>
                <a:latin typeface="Courier"/>
              </a:rPr>
              <a:t>ensembl</a:t>
            </a:r>
            <a:r>
              <a:rPr lang="fr-FR" sz="1500" dirty="0" smtClean="0">
                <a:solidFill>
                  <a:srgbClr val="4070A0"/>
                </a:solidFill>
                <a:latin typeface="Courier"/>
              </a:rPr>
              <a:t>"</a:t>
            </a:r>
            <a:r>
              <a:rPr lang="fr-FR" sz="1500" dirty="0" smtClean="0">
                <a:solidFill>
                  <a:prstClr val="black"/>
                </a:solidFill>
                <a:latin typeface="Courier"/>
              </a:rPr>
              <a:t>,</a:t>
            </a:r>
          </a:p>
          <a:p>
            <a:r>
              <a:rPr lang="fr-FR" sz="1500" dirty="0" smtClean="0">
                <a:solidFill>
                  <a:prstClr val="black"/>
                </a:solidFill>
                <a:latin typeface="Courier"/>
              </a:rPr>
              <a:t>    </a:t>
            </a:r>
            <a:r>
              <a:rPr lang="fr-FR" sz="1500" dirty="0" err="1" smtClean="0">
                <a:solidFill>
                  <a:srgbClr val="902000"/>
                </a:solidFill>
                <a:latin typeface="Courier"/>
              </a:rPr>
              <a:t>dataset</a:t>
            </a:r>
            <a:r>
              <a:rPr lang="fr-FR" sz="1500" dirty="0" smtClean="0">
                <a:solidFill>
                  <a:srgbClr val="902000"/>
                </a:solidFill>
                <a:latin typeface="Courier"/>
              </a:rPr>
              <a:t> </a:t>
            </a:r>
            <a:r>
              <a:rPr lang="fr-FR" sz="1500" dirty="0">
                <a:solidFill>
                  <a:srgbClr val="902000"/>
                </a:solidFill>
                <a:latin typeface="Courier"/>
              </a:rPr>
              <a:t>=</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hsapiens_gene_ensembl</a:t>
            </a:r>
            <a:r>
              <a:rPr lang="fr-FR" sz="1500" dirty="0">
                <a:solidFill>
                  <a:srgbClr val="4070A0"/>
                </a:solidFill>
                <a:latin typeface="Courier"/>
              </a:rPr>
              <a:t>"</a:t>
            </a:r>
            <a:r>
              <a:rPr lang="fr-FR" sz="1500" dirty="0">
                <a:solidFill>
                  <a:prstClr val="black"/>
                </a:solidFill>
                <a:latin typeface="Courier"/>
              </a:rPr>
              <a:t>,</a:t>
            </a:r>
            <a:br>
              <a:rPr lang="fr-FR" sz="1500" dirty="0">
                <a:solidFill>
                  <a:prstClr val="black"/>
                </a:solidFill>
                <a:latin typeface="Courier"/>
              </a:rPr>
            </a:br>
            <a:r>
              <a:rPr lang="fr-FR" sz="1500" dirty="0" smtClean="0">
                <a:solidFill>
                  <a:prstClr val="black"/>
                </a:solidFill>
                <a:latin typeface="Courier"/>
              </a:rPr>
              <a:t>    </a:t>
            </a:r>
            <a:r>
              <a:rPr lang="fr-FR" sz="1500" dirty="0" smtClean="0">
                <a:solidFill>
                  <a:srgbClr val="902000"/>
                </a:solidFill>
                <a:latin typeface="Courier"/>
              </a:rPr>
              <a:t>host </a:t>
            </a:r>
            <a:r>
              <a:rPr lang="fr-FR" sz="1500" dirty="0">
                <a:solidFill>
                  <a:srgbClr val="902000"/>
                </a:solidFill>
                <a:latin typeface="Courier"/>
              </a:rPr>
              <a:t>=</a:t>
            </a:r>
            <a:r>
              <a:rPr lang="fr-FR" sz="1500" dirty="0">
                <a:solidFill>
                  <a:prstClr val="black"/>
                </a:solidFill>
                <a:latin typeface="Courier"/>
              </a:rPr>
              <a:t> .</a:t>
            </a:r>
            <a:br>
              <a:rPr lang="fr-FR" sz="1500" dirty="0">
                <a:solidFill>
                  <a:prstClr val="black"/>
                </a:solidFill>
                <a:latin typeface="Courier"/>
              </a:rPr>
            </a:br>
            <a:r>
              <a:rPr lang="fr-FR" sz="1500" dirty="0" smtClean="0">
                <a:solidFill>
                  <a:prstClr val="black"/>
                </a:solidFill>
                <a:latin typeface="Courier"/>
              </a:rPr>
              <a:t>)</a:t>
            </a:r>
          </a:p>
          <a:p>
            <a:r>
              <a:rPr lang="fr-FR" sz="1500" i="1" dirty="0">
                <a:solidFill>
                  <a:srgbClr val="60A0B0"/>
                </a:solidFill>
                <a:latin typeface="Courier"/>
              </a:rPr>
              <a:t># </a:t>
            </a:r>
            <a:r>
              <a:rPr lang="fr-FR" sz="1500" i="1" dirty="0" err="1">
                <a:solidFill>
                  <a:srgbClr val="60A0B0"/>
                </a:solidFill>
                <a:latin typeface="Courier"/>
              </a:rPr>
              <a:t>list_feature</a:t>
            </a:r>
            <a:r>
              <a:rPr lang="fr-FR" sz="1500" i="1" dirty="0">
                <a:solidFill>
                  <a:srgbClr val="60A0B0"/>
                </a:solidFill>
                <a:latin typeface="Courier"/>
              </a:rPr>
              <a:t> &lt;- </a:t>
            </a:r>
            <a:r>
              <a:rPr lang="fr-FR" sz="1500" i="1" dirty="0" err="1">
                <a:solidFill>
                  <a:srgbClr val="60A0B0"/>
                </a:solidFill>
                <a:latin typeface="Courier"/>
              </a:rPr>
              <a:t>biomaRt</a:t>
            </a:r>
            <a:r>
              <a:rPr lang="fr-FR" sz="1500" i="1" dirty="0">
                <a:solidFill>
                  <a:srgbClr val="60A0B0"/>
                </a:solidFill>
                <a:latin typeface="Courier"/>
              </a:rPr>
              <a:t>::</a:t>
            </a:r>
            <a:r>
              <a:rPr lang="fr-FR" sz="1500" i="1" dirty="0" err="1">
                <a:solidFill>
                  <a:srgbClr val="60A0B0"/>
                </a:solidFill>
                <a:latin typeface="Courier"/>
              </a:rPr>
              <a:t>listAttributes</a:t>
            </a:r>
            <a:r>
              <a:rPr lang="fr-FR" sz="1500" i="1" dirty="0">
                <a:solidFill>
                  <a:srgbClr val="60A0B0"/>
                </a:solidFill>
                <a:latin typeface="Courier"/>
              </a:rPr>
              <a:t>(</a:t>
            </a:r>
            <a:r>
              <a:rPr lang="fr-FR" sz="1500" i="1" dirty="0" err="1">
                <a:solidFill>
                  <a:srgbClr val="60A0B0"/>
                </a:solidFill>
                <a:latin typeface="Courier"/>
              </a:rPr>
              <a:t>ensembl</a:t>
            </a:r>
            <a:r>
              <a:rPr lang="fr-FR" sz="1500" i="1" dirty="0">
                <a:solidFill>
                  <a:srgbClr val="60A0B0"/>
                </a:solidFill>
                <a:latin typeface="Courier"/>
              </a:rPr>
              <a:t>, page="</a:t>
            </a:r>
            <a:r>
              <a:rPr lang="fr-FR" sz="1500" i="1" dirty="0" err="1">
                <a:solidFill>
                  <a:srgbClr val="60A0B0"/>
                </a:solidFill>
                <a:latin typeface="Courier"/>
              </a:rPr>
              <a:t>feature_page</a:t>
            </a:r>
            <a:r>
              <a:rPr lang="fr-FR" sz="1500" i="1" dirty="0" smtClean="0">
                <a:solidFill>
                  <a:srgbClr val="60A0B0"/>
                </a:solidFill>
                <a:latin typeface="Courier"/>
              </a:rPr>
              <a:t>")</a:t>
            </a:r>
          </a:p>
          <a:p>
            <a:r>
              <a:rPr lang="fr-FR" sz="1500" dirty="0" err="1">
                <a:solidFill>
                  <a:prstClr val="black"/>
                </a:solidFill>
                <a:latin typeface="Courier"/>
              </a:rPr>
              <a:t>list_gene_ids</a:t>
            </a:r>
            <a:r>
              <a:rPr lang="fr-FR" sz="1500" dirty="0">
                <a:solidFill>
                  <a:prstClr val="black"/>
                </a:solidFill>
                <a:latin typeface="Courier"/>
              </a:rPr>
              <a:t> &lt;-</a:t>
            </a:r>
            <a:r>
              <a:rPr lang="fr-FR" sz="1500" dirty="0">
                <a:solidFill>
                  <a:srgbClr val="4070A0"/>
                </a:solidFill>
                <a:latin typeface="Courier"/>
              </a:rPr>
              <a:t> </a:t>
            </a:r>
            <a:r>
              <a:rPr lang="fr-FR" sz="1500" b="1" dirty="0" err="1">
                <a:solidFill>
                  <a:srgbClr val="007020"/>
                </a:solidFill>
                <a:latin typeface="Courier"/>
              </a:rPr>
              <a:t>rownames</a:t>
            </a:r>
            <a:r>
              <a:rPr lang="fr-FR" sz="1500" dirty="0">
                <a:solidFill>
                  <a:prstClr val="black"/>
                </a:solidFill>
                <a:latin typeface="Courier"/>
              </a:rPr>
              <a:t>(</a:t>
            </a:r>
            <a:r>
              <a:rPr lang="fr-FR" sz="1500" dirty="0" err="1">
                <a:solidFill>
                  <a:prstClr val="black"/>
                </a:solidFill>
                <a:latin typeface="Courier"/>
              </a:rPr>
              <a:t>dta_raw</a:t>
            </a:r>
            <a:r>
              <a:rPr lang="fr-FR" sz="1500" dirty="0" err="1">
                <a:solidFill>
                  <a:srgbClr val="666666"/>
                </a:solidFill>
                <a:latin typeface="Courier"/>
              </a:rPr>
              <a:t>$</a:t>
            </a:r>
            <a:r>
              <a:rPr lang="fr-FR" sz="1500" dirty="0" err="1">
                <a:solidFill>
                  <a:prstClr val="black"/>
                </a:solidFill>
                <a:latin typeface="Courier"/>
              </a:rPr>
              <a:t>counts</a:t>
            </a:r>
            <a:r>
              <a:rPr lang="fr-FR" sz="1500" dirty="0">
                <a:solidFill>
                  <a:prstClr val="black"/>
                </a:solidFill>
                <a:latin typeface="Courier"/>
              </a:rPr>
              <a:t>)</a:t>
            </a:r>
            <a:br>
              <a:rPr lang="fr-FR" sz="1500" dirty="0">
                <a:solidFill>
                  <a:prstClr val="black"/>
                </a:solidFill>
                <a:latin typeface="Courier"/>
              </a:rPr>
            </a:br>
            <a:r>
              <a:rPr lang="fr-FR" sz="1500" dirty="0" err="1">
                <a:solidFill>
                  <a:prstClr val="black"/>
                </a:solidFill>
                <a:latin typeface="Courier"/>
              </a:rPr>
              <a:t>annot</a:t>
            </a:r>
            <a:r>
              <a:rPr lang="fr-FR" sz="1500" dirty="0">
                <a:solidFill>
                  <a:prstClr val="black"/>
                </a:solidFill>
                <a:latin typeface="Courier"/>
              </a:rPr>
              <a:t> &lt;-</a:t>
            </a:r>
            <a:r>
              <a:rPr lang="fr-FR" sz="1500" dirty="0">
                <a:solidFill>
                  <a:srgbClr val="4070A0"/>
                </a:solidFill>
                <a:latin typeface="Courier"/>
              </a:rPr>
              <a:t> </a:t>
            </a:r>
            <a:r>
              <a:rPr lang="fr-FR" sz="1500" dirty="0" err="1">
                <a:solidFill>
                  <a:prstClr val="black"/>
                </a:solidFill>
                <a:latin typeface="Courier"/>
              </a:rPr>
              <a:t>biomaRt</a:t>
            </a:r>
            <a:r>
              <a:rPr lang="fr-FR" sz="1500" dirty="0">
                <a:solidFill>
                  <a:srgbClr val="666666"/>
                </a:solidFill>
                <a:latin typeface="Courier"/>
              </a:rPr>
              <a:t>::</a:t>
            </a:r>
            <a:r>
              <a:rPr lang="fr-FR" sz="1500" b="1" dirty="0" err="1">
                <a:solidFill>
                  <a:srgbClr val="007020"/>
                </a:solidFill>
                <a:latin typeface="Courier"/>
              </a:rPr>
              <a:t>getBM</a:t>
            </a:r>
            <a:r>
              <a:rPr lang="fr-FR" sz="1500" dirty="0">
                <a:solidFill>
                  <a:prstClr val="black"/>
                </a:solidFill>
                <a:latin typeface="Courier"/>
              </a:rPr>
              <a:t>(</a:t>
            </a:r>
            <a:br>
              <a:rPr lang="fr-FR" sz="1500" dirty="0">
                <a:solidFill>
                  <a:prstClr val="black"/>
                </a:solidFill>
                <a:latin typeface="Courier"/>
              </a:rPr>
            </a:br>
            <a:r>
              <a:rPr lang="fr-FR" sz="1500" dirty="0" smtClean="0">
                <a:solidFill>
                  <a:prstClr val="black"/>
                </a:solidFill>
                <a:latin typeface="Courier"/>
              </a:rPr>
              <a:t>  </a:t>
            </a:r>
            <a:r>
              <a:rPr lang="fr-FR" sz="1500" dirty="0" err="1" smtClean="0">
                <a:solidFill>
                  <a:srgbClr val="902000"/>
                </a:solidFill>
                <a:latin typeface="Courier"/>
              </a:rPr>
              <a:t>attributes</a:t>
            </a:r>
            <a:r>
              <a:rPr lang="fr-FR" sz="1500" dirty="0" smtClean="0">
                <a:solidFill>
                  <a:srgbClr val="902000"/>
                </a:solidFill>
                <a:latin typeface="Courier"/>
              </a:rPr>
              <a:t> </a:t>
            </a:r>
            <a:r>
              <a:rPr lang="fr-FR" sz="1500" dirty="0">
                <a:solidFill>
                  <a:srgbClr val="902000"/>
                </a:solidFill>
                <a:latin typeface="Courier"/>
              </a:rPr>
              <a:t>=</a:t>
            </a:r>
            <a:r>
              <a:rPr lang="fr-FR" sz="1500" dirty="0">
                <a:solidFill>
                  <a:prstClr val="black"/>
                </a:solidFill>
                <a:latin typeface="Courier"/>
              </a:rPr>
              <a:t> </a:t>
            </a:r>
            <a:r>
              <a:rPr lang="fr-FR" sz="1500" b="1" dirty="0">
                <a:solidFill>
                  <a:srgbClr val="007020"/>
                </a:solidFill>
                <a:latin typeface="Courier"/>
              </a:rPr>
              <a:t>c</a:t>
            </a:r>
            <a:r>
              <a:rPr lang="fr-FR" sz="1500" dirty="0">
                <a:solidFill>
                  <a:prstClr val="black"/>
                </a:solidFill>
                <a:latin typeface="Courier"/>
              </a:rPr>
              <a:t>(</a:t>
            </a:r>
            <a:br>
              <a:rPr lang="fr-FR" sz="1500" dirty="0">
                <a:solidFill>
                  <a:prstClr val="black"/>
                </a:solidFill>
                <a:latin typeface="Courier"/>
              </a:rPr>
            </a:br>
            <a:r>
              <a:rPr lang="fr-FR" sz="1500" dirty="0" smtClean="0">
                <a:solidFill>
                  <a:prstClr val="black"/>
                </a:solidFill>
                <a:latin typeface="Courier"/>
              </a:rPr>
              <a:t>    </a:t>
            </a:r>
            <a:r>
              <a:rPr lang="fr-FR" sz="1500" dirty="0" smtClean="0">
                <a:solidFill>
                  <a:srgbClr val="4070A0"/>
                </a:solidFill>
                <a:latin typeface="Courier"/>
              </a:rPr>
              <a:t>"</a:t>
            </a:r>
            <a:r>
              <a:rPr lang="fr-FR" sz="1500" dirty="0" err="1">
                <a:solidFill>
                  <a:srgbClr val="4070A0"/>
                </a:solidFill>
                <a:latin typeface="Courier"/>
              </a:rPr>
              <a:t>ensembl_gene_id</a:t>
            </a:r>
            <a:r>
              <a:rPr lang="fr-FR" sz="1500" dirty="0">
                <a:solidFill>
                  <a:srgbClr val="4070A0"/>
                </a:solidFill>
                <a:latin typeface="Courier"/>
              </a:rPr>
              <a:t>"</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external_gene_name</a:t>
            </a:r>
            <a:r>
              <a:rPr lang="fr-FR" sz="1500" dirty="0">
                <a:solidFill>
                  <a:srgbClr val="4070A0"/>
                </a:solidFill>
                <a:latin typeface="Courier"/>
              </a:rPr>
              <a:t>"</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chromosome_name</a:t>
            </a:r>
            <a:r>
              <a:rPr lang="fr-FR" sz="1500" dirty="0">
                <a:solidFill>
                  <a:srgbClr val="4070A0"/>
                </a:solidFill>
                <a:latin typeface="Courier"/>
              </a:rPr>
              <a:t>"</a:t>
            </a:r>
            <a:r>
              <a:rPr lang="fr-FR" sz="1500" dirty="0">
                <a:solidFill>
                  <a:prstClr val="black"/>
                </a:solidFill>
                <a:latin typeface="Courier"/>
              </a:rPr>
              <a:t>, </a:t>
            </a:r>
            <a:br>
              <a:rPr lang="fr-FR" sz="1500" dirty="0">
                <a:solidFill>
                  <a:prstClr val="black"/>
                </a:solidFill>
                <a:latin typeface="Courier"/>
              </a:rPr>
            </a:br>
            <a:r>
              <a:rPr lang="fr-FR" sz="1500" dirty="0" smtClean="0">
                <a:solidFill>
                  <a:prstClr val="black"/>
                </a:solidFill>
                <a:latin typeface="Courier"/>
              </a:rPr>
              <a:t>    </a:t>
            </a:r>
            <a:r>
              <a:rPr lang="fr-FR" sz="1500" dirty="0" smtClean="0">
                <a:solidFill>
                  <a:srgbClr val="4070A0"/>
                </a:solidFill>
                <a:latin typeface="Courier"/>
              </a:rPr>
              <a:t>"</a:t>
            </a:r>
            <a:r>
              <a:rPr lang="fr-FR" sz="1500" dirty="0" err="1">
                <a:solidFill>
                  <a:srgbClr val="4070A0"/>
                </a:solidFill>
                <a:latin typeface="Courier"/>
              </a:rPr>
              <a:t>start_position</a:t>
            </a:r>
            <a:r>
              <a:rPr lang="fr-FR" sz="1500" dirty="0">
                <a:solidFill>
                  <a:srgbClr val="4070A0"/>
                </a:solidFill>
                <a:latin typeface="Courier"/>
              </a:rPr>
              <a:t>"</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end_position</a:t>
            </a:r>
            <a:r>
              <a:rPr lang="fr-FR" sz="1500" dirty="0">
                <a:solidFill>
                  <a:srgbClr val="4070A0"/>
                </a:solidFill>
                <a:latin typeface="Courier"/>
              </a:rPr>
              <a:t>"</a:t>
            </a:r>
            <a:r>
              <a:rPr lang="fr-FR" sz="1500" dirty="0">
                <a:solidFill>
                  <a:prstClr val="black"/>
                </a:solidFill>
                <a:latin typeface="Courier"/>
              </a:rPr>
              <a:t>, </a:t>
            </a:r>
            <a:r>
              <a:rPr lang="fr-FR" sz="1500" dirty="0">
                <a:solidFill>
                  <a:srgbClr val="4070A0"/>
                </a:solidFill>
                <a:latin typeface="Courier"/>
              </a:rPr>
              <a:t>"description"</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gene_biotype</a:t>
            </a:r>
            <a:r>
              <a:rPr lang="fr-FR" sz="1500" dirty="0">
                <a:solidFill>
                  <a:srgbClr val="4070A0"/>
                </a:solidFill>
                <a:latin typeface="Courier"/>
              </a:rPr>
              <a:t>"</a:t>
            </a:r>
            <a:r>
              <a:rPr lang="fr-FR" sz="1500" dirty="0">
                <a:solidFill>
                  <a:prstClr val="black"/>
                </a:solidFill>
                <a:latin typeface="Courier"/>
              </a:rPr>
              <a:t/>
            </a:r>
            <a:br>
              <a:rPr lang="fr-FR" sz="1500" dirty="0">
                <a:solidFill>
                  <a:prstClr val="black"/>
                </a:solidFill>
                <a:latin typeface="Courier"/>
              </a:rPr>
            </a:br>
            <a:r>
              <a:rPr lang="fr-FR" sz="1500" dirty="0" smtClean="0">
                <a:solidFill>
                  <a:prstClr val="black"/>
                </a:solidFill>
                <a:latin typeface="Courier"/>
              </a:rPr>
              <a:t>  ),</a:t>
            </a:r>
            <a:r>
              <a:rPr lang="fr-FR" sz="1500" dirty="0">
                <a:solidFill>
                  <a:prstClr val="black"/>
                </a:solidFill>
                <a:latin typeface="Courier"/>
              </a:rPr>
              <a:t/>
            </a:r>
            <a:br>
              <a:rPr lang="fr-FR" sz="1500" dirty="0">
                <a:solidFill>
                  <a:prstClr val="black"/>
                </a:solidFill>
                <a:latin typeface="Courier"/>
              </a:rPr>
            </a:br>
            <a:r>
              <a:rPr lang="fr-FR" sz="1500" dirty="0" smtClean="0">
                <a:solidFill>
                  <a:prstClr val="black"/>
                </a:solidFill>
                <a:latin typeface="Courier"/>
              </a:rPr>
              <a:t>  </a:t>
            </a:r>
            <a:r>
              <a:rPr lang="fr-FR" sz="1500" dirty="0" err="1" smtClean="0">
                <a:solidFill>
                  <a:srgbClr val="902000"/>
                </a:solidFill>
                <a:latin typeface="Courier"/>
              </a:rPr>
              <a:t>filters</a:t>
            </a:r>
            <a:r>
              <a:rPr lang="fr-FR" sz="1500" dirty="0" smtClean="0">
                <a:solidFill>
                  <a:srgbClr val="902000"/>
                </a:solidFill>
                <a:latin typeface="Courier"/>
              </a:rPr>
              <a:t> </a:t>
            </a:r>
            <a:r>
              <a:rPr lang="fr-FR" sz="1500" dirty="0">
                <a:solidFill>
                  <a:srgbClr val="902000"/>
                </a:solidFill>
                <a:latin typeface="Courier"/>
              </a:rPr>
              <a:t>=</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ensembl_gene_id</a:t>
            </a:r>
            <a:r>
              <a:rPr lang="fr-FR" sz="1500" dirty="0">
                <a:solidFill>
                  <a:srgbClr val="4070A0"/>
                </a:solidFill>
                <a:latin typeface="Courier"/>
              </a:rPr>
              <a:t>"</a:t>
            </a:r>
            <a:r>
              <a:rPr lang="fr-FR" sz="1500" dirty="0">
                <a:solidFill>
                  <a:prstClr val="black"/>
                </a:solidFill>
                <a:latin typeface="Courier"/>
              </a:rPr>
              <a:t>,</a:t>
            </a:r>
            <a:br>
              <a:rPr lang="fr-FR" sz="1500" dirty="0">
                <a:solidFill>
                  <a:prstClr val="black"/>
                </a:solidFill>
                <a:latin typeface="Courier"/>
              </a:rPr>
            </a:br>
            <a:r>
              <a:rPr lang="fr-FR" sz="1500" dirty="0" smtClean="0">
                <a:solidFill>
                  <a:prstClr val="black"/>
                </a:solidFill>
                <a:latin typeface="Courier"/>
              </a:rPr>
              <a:t>  </a:t>
            </a:r>
            <a:r>
              <a:rPr lang="fr-FR" sz="1500" dirty="0" smtClean="0">
                <a:solidFill>
                  <a:srgbClr val="902000"/>
                </a:solidFill>
                <a:latin typeface="Courier"/>
              </a:rPr>
              <a:t>values </a:t>
            </a:r>
            <a:r>
              <a:rPr lang="fr-FR" sz="1500" dirty="0">
                <a:solidFill>
                  <a:srgbClr val="902000"/>
                </a:solidFill>
                <a:latin typeface="Courier"/>
              </a:rPr>
              <a:t>=</a:t>
            </a:r>
            <a:r>
              <a:rPr lang="fr-FR" sz="1500" dirty="0">
                <a:solidFill>
                  <a:prstClr val="black"/>
                </a:solidFill>
                <a:latin typeface="Courier"/>
              </a:rPr>
              <a:t> </a:t>
            </a:r>
            <a:r>
              <a:rPr lang="fr-FR" sz="1500" dirty="0" err="1">
                <a:solidFill>
                  <a:prstClr val="black"/>
                </a:solidFill>
                <a:latin typeface="Courier"/>
              </a:rPr>
              <a:t>list_gene_ids</a:t>
            </a:r>
            <a:r>
              <a:rPr lang="fr-FR" sz="1500" dirty="0">
                <a:solidFill>
                  <a:prstClr val="black"/>
                </a:solidFill>
                <a:latin typeface="Courier"/>
              </a:rPr>
              <a:t>,</a:t>
            </a:r>
            <a:br>
              <a:rPr lang="fr-FR" sz="1500" dirty="0">
                <a:solidFill>
                  <a:prstClr val="black"/>
                </a:solidFill>
                <a:latin typeface="Courier"/>
              </a:rPr>
            </a:br>
            <a:r>
              <a:rPr lang="fr-FR" sz="1500" dirty="0" smtClean="0">
                <a:solidFill>
                  <a:prstClr val="black"/>
                </a:solidFill>
                <a:latin typeface="Courier"/>
              </a:rPr>
              <a:t>  </a:t>
            </a:r>
            <a:r>
              <a:rPr lang="fr-FR" sz="1500" dirty="0" err="1" smtClean="0">
                <a:solidFill>
                  <a:srgbClr val="902000"/>
                </a:solidFill>
                <a:latin typeface="Courier"/>
              </a:rPr>
              <a:t>mart</a:t>
            </a:r>
            <a:r>
              <a:rPr lang="fr-FR" sz="1500" dirty="0" smtClean="0">
                <a:solidFill>
                  <a:srgbClr val="902000"/>
                </a:solidFill>
                <a:latin typeface="Courier"/>
              </a:rPr>
              <a:t> </a:t>
            </a:r>
            <a:r>
              <a:rPr lang="fr-FR" sz="1500" dirty="0">
                <a:solidFill>
                  <a:srgbClr val="902000"/>
                </a:solidFill>
                <a:latin typeface="Courier"/>
              </a:rPr>
              <a:t>=</a:t>
            </a:r>
            <a:r>
              <a:rPr lang="fr-FR" sz="1500" dirty="0">
                <a:solidFill>
                  <a:prstClr val="black"/>
                </a:solidFill>
                <a:latin typeface="Courier"/>
              </a:rPr>
              <a:t> </a:t>
            </a:r>
            <a:r>
              <a:rPr lang="fr-FR" sz="1500" dirty="0" err="1">
                <a:solidFill>
                  <a:prstClr val="black"/>
                </a:solidFill>
                <a:latin typeface="Courier"/>
              </a:rPr>
              <a:t>ensembl</a:t>
            </a:r>
            <a:r>
              <a:rPr lang="fr-FR" sz="1500" dirty="0">
                <a:solidFill>
                  <a:prstClr val="black"/>
                </a:solidFill>
                <a:latin typeface="Courier"/>
              </a:rPr>
              <a:t/>
            </a:r>
            <a:br>
              <a:rPr lang="fr-FR" sz="1500" dirty="0">
                <a:solidFill>
                  <a:prstClr val="black"/>
                </a:solidFill>
                <a:latin typeface="Courier"/>
              </a:rPr>
            </a:br>
            <a:r>
              <a:rPr lang="fr-FR" sz="1500" dirty="0" smtClean="0">
                <a:solidFill>
                  <a:prstClr val="black"/>
                </a:solidFill>
                <a:latin typeface="Courier"/>
              </a:rPr>
              <a:t>)</a:t>
            </a:r>
            <a:endParaRPr lang="en-US" sz="1500" dirty="0">
              <a:latin typeface="Courier"/>
            </a:endParaRPr>
          </a:p>
        </p:txBody>
      </p:sp>
    </p:spTree>
    <p:extLst>
      <p:ext uri="{BB962C8B-B14F-4D97-AF65-F5344CB8AC3E}">
        <p14:creationId xmlns:p14="http://schemas.microsoft.com/office/powerpoint/2010/main" val="2501907676"/>
      </p:ext>
    </p:extLst>
  </p:cSld>
  <p:clrMapOvr>
    <a:masterClrMapping/>
  </p:clrMapOvr>
  <mc:AlternateContent xmlns:mc="http://schemas.openxmlformats.org/markup-compatibility/2006" xmlns:p14="http://schemas.microsoft.com/office/powerpoint/2010/main">
    <mc:Choice Requires="p14">
      <p:transition spd="slow" p14:dur="2000" advTm="123218"/>
    </mc:Choice>
    <mc:Fallback xmlns="">
      <p:transition spd="slow" advTm="12321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Normalization</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646111" y="1392518"/>
                <a:ext cx="10447269" cy="5200193"/>
              </a:xfrm>
            </p:spPr>
            <p:txBody>
              <a:bodyPr>
                <a:normAutofit/>
              </a:bodyPr>
              <a:lstStyle/>
              <a:p>
                <a:r>
                  <a:rPr lang="en-US" sz="1800" dirty="0" smtClean="0">
                    <a:latin typeface="+mn-lt"/>
                  </a:rPr>
                  <a:t>Aim :  </a:t>
                </a:r>
                <a14:m>
                  <m:oMath xmlns:m="http://schemas.openxmlformats.org/officeDocument/2006/math">
                    <m:r>
                      <a:rPr lang="en-US" sz="1800">
                        <a:latin typeface="Cambria Math" panose="02040503050406030204" pitchFamily="18" charset="0"/>
                      </a:rPr>
                      <m:t>↓</m:t>
                    </m:r>
                  </m:oMath>
                </a14:m>
                <a:r>
                  <a:rPr lang="en-US" sz="1800" dirty="0">
                    <a:latin typeface="+mn-lt"/>
                  </a:rPr>
                  <a:t> technical bias / remove non biological variation</a:t>
                </a:r>
              </a:p>
              <a:p>
                <a:r>
                  <a:rPr lang="en-US" sz="1800" dirty="0">
                    <a:latin typeface="+mn-lt"/>
                  </a:rPr>
                  <a:t>With house keeping genes:</a:t>
                </a:r>
              </a:p>
              <a:p>
                <a:pPr lvl="1"/>
                <a:r>
                  <a:rPr lang="en-US" dirty="0">
                    <a:latin typeface="+mn-lt"/>
                  </a:rPr>
                  <a:t> </a:t>
                </a:r>
                <a:r>
                  <a:rPr lang="en-US" dirty="0" smtClean="0">
                    <a:latin typeface="+mn-lt"/>
                  </a:rPr>
                  <a:t>Those genes should have steady level of expression across all samples, </a:t>
                </a:r>
                <a:br>
                  <a:rPr lang="en-US" dirty="0" smtClean="0">
                    <a:latin typeface="+mn-lt"/>
                  </a:rPr>
                </a:br>
                <a:r>
                  <a:rPr lang="en-US" dirty="0" smtClean="0">
                    <a:latin typeface="+mn-lt"/>
                  </a:rPr>
                  <a:t>So we can use them to calibrate our counting data</a:t>
                </a:r>
                <a:r>
                  <a:rPr lang="en-US" dirty="0">
                    <a:latin typeface="+mn-lt"/>
                  </a:rPr>
                  <a:t/>
                </a:r>
                <a:br>
                  <a:rPr lang="en-US" dirty="0">
                    <a:latin typeface="+mn-lt"/>
                  </a:rPr>
                </a:br>
                <a:endParaRPr lang="en-US" dirty="0" smtClean="0">
                  <a:latin typeface="+mn-lt"/>
                </a:endParaRPr>
              </a:p>
              <a:p>
                <a:pPr lvl="1"/>
                <a:r>
                  <a:rPr lang="en-US" dirty="0">
                    <a:latin typeface="+mn-lt"/>
                  </a:rPr>
                  <a:t>Example : HPRT1 seems to be a good candidate in the role of house keeping gene, with a low variability at both levels (gene and transcripts). </a:t>
                </a:r>
                <a:br>
                  <a:rPr lang="en-US" dirty="0">
                    <a:latin typeface="+mn-lt"/>
                  </a:rPr>
                </a:br>
                <a:r>
                  <a:rPr lang="en-US" dirty="0">
                    <a:latin typeface="+mn-lt"/>
                  </a:rPr>
                  <a:t>In analysis based on genes results we propose to </a:t>
                </a:r>
                <a:r>
                  <a:rPr lang="en-US" dirty="0" smtClean="0">
                    <a:latin typeface="+mn-lt"/>
                  </a:rPr>
                  <a:t>normalize </a:t>
                </a:r>
                <a:r>
                  <a:rPr lang="en-US" dirty="0">
                    <a:latin typeface="+mn-lt"/>
                  </a:rPr>
                  <a:t>data on HPRT1.</a:t>
                </a:r>
                <a:br>
                  <a:rPr lang="en-US" dirty="0">
                    <a:latin typeface="+mn-lt"/>
                  </a:rPr>
                </a:br>
                <a:r>
                  <a:rPr lang="en-US" dirty="0">
                    <a:latin typeface="+mn-lt"/>
                  </a:rPr>
                  <a:t>In analysis based on transcripts results we propose to </a:t>
                </a:r>
                <a:r>
                  <a:rPr lang="en-US" dirty="0" smtClean="0">
                    <a:latin typeface="+mn-lt"/>
                  </a:rPr>
                  <a:t>normalize </a:t>
                </a:r>
                <a:r>
                  <a:rPr lang="en-US" dirty="0">
                    <a:latin typeface="+mn-lt"/>
                  </a:rPr>
                  <a:t>data on the geometric mean of the HPRT1's transcripts. </a:t>
                </a:r>
                <a:br>
                  <a:rPr lang="en-US" dirty="0">
                    <a:latin typeface="+mn-lt"/>
                  </a:rPr>
                </a:br>
                <a:r>
                  <a:rPr lang="en-US" dirty="0">
                    <a:latin typeface="+mn-lt"/>
                  </a:rPr>
                  <a:t>But, notice that this </a:t>
                </a:r>
                <a:r>
                  <a:rPr lang="en-US" dirty="0" smtClean="0">
                    <a:latin typeface="+mn-lt"/>
                  </a:rPr>
                  <a:t>normalization </a:t>
                </a:r>
                <a:r>
                  <a:rPr lang="en-US" dirty="0">
                    <a:latin typeface="+mn-lt"/>
                  </a:rPr>
                  <a:t>can not be so robust being based on one gene only. </a:t>
                </a:r>
              </a:p>
              <a:p>
                <a:pPr marL="0" indent="0">
                  <a:buNone/>
                </a:pPr>
                <a:r>
                  <a:rPr lang="en-US" sz="1800" dirty="0">
                    <a:latin typeface="+mn-lt"/>
                  </a:rPr>
                  <a:t> </a:t>
                </a:r>
              </a:p>
              <a:p>
                <a:pPr marL="457200" lvl="1" indent="0">
                  <a:buNone/>
                </a:pP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646111" y="1392518"/>
                <a:ext cx="10447269" cy="5200193"/>
              </a:xfrm>
              <a:blipFill rotWithShape="0">
                <a:blip r:embed="rId3"/>
                <a:stretch>
                  <a:fillRect l="-175" t="-586"/>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037941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Normalization</a:t>
            </a:r>
            <a:endParaRPr lang="en-US" dirty="0"/>
          </a:p>
        </p:txBody>
      </p:sp>
      <p:sp>
        <p:nvSpPr>
          <p:cNvPr id="3" name="Espace réservé du contenu 2"/>
          <p:cNvSpPr>
            <a:spLocks noGrp="1"/>
          </p:cNvSpPr>
          <p:nvPr>
            <p:ph idx="1"/>
          </p:nvPr>
        </p:nvSpPr>
        <p:spPr>
          <a:xfrm>
            <a:off x="646111" y="1392518"/>
            <a:ext cx="10447269" cy="5200193"/>
          </a:xfrm>
        </p:spPr>
        <p:txBody>
          <a:bodyPr/>
          <a:lstStyle/>
          <a:p>
            <a:pPr marL="457200" lvl="1" indent="0">
              <a:buNone/>
            </a:pPr>
            <a:endParaRPr lang="en-US" dirty="0" smtClean="0"/>
          </a:p>
          <a:p>
            <a:pPr lvl="1"/>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15</a:t>
            </a:fld>
            <a:endParaRPr lang="en-US" dirty="0"/>
          </a:p>
        </p:txBody>
      </p:sp>
      <p:pic>
        <p:nvPicPr>
          <p:cNvPr id="8" name="Image 7"/>
          <p:cNvPicPr>
            <a:picLocks noChangeAspect="1"/>
          </p:cNvPicPr>
          <p:nvPr/>
        </p:nvPicPr>
        <p:blipFill>
          <a:blip r:embed="rId3"/>
          <a:stretch>
            <a:fillRect/>
          </a:stretch>
        </p:blipFill>
        <p:spPr>
          <a:xfrm>
            <a:off x="2349500" y="1366399"/>
            <a:ext cx="7269517" cy="5423291"/>
          </a:xfrm>
          <a:prstGeom prst="rect">
            <a:avLst/>
          </a:prstGeom>
        </p:spPr>
      </p:pic>
    </p:spTree>
    <p:extLst>
      <p:ext uri="{BB962C8B-B14F-4D97-AF65-F5344CB8AC3E}">
        <p14:creationId xmlns:p14="http://schemas.microsoft.com/office/powerpoint/2010/main" val="3772822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15303" y="1392518"/>
            <a:ext cx="12157495" cy="4031873"/>
          </a:xfrm>
          <a:prstGeom prst="rect">
            <a:avLst/>
          </a:prstGeom>
          <a:solidFill>
            <a:schemeClr val="tx2"/>
          </a:solidFill>
        </p:spPr>
        <p:txBody>
          <a:bodyPr wrap="none" rtlCol="0">
            <a:spAutoFit/>
          </a:bodyPr>
          <a:lstStyle/>
          <a:p>
            <a:r>
              <a:rPr lang="fr-FR" sz="1600" i="1" dirty="0">
                <a:solidFill>
                  <a:srgbClr val="60A0B0"/>
                </a:solidFill>
                <a:latin typeface="Courier"/>
              </a:rPr>
              <a:t>#### Normalisation by 1 </a:t>
            </a:r>
            <a:r>
              <a:rPr lang="fr-FR" sz="1600" i="1" dirty="0" err="1">
                <a:solidFill>
                  <a:srgbClr val="60A0B0"/>
                </a:solidFill>
                <a:latin typeface="Courier"/>
              </a:rPr>
              <a:t>gene</a:t>
            </a:r>
            <a:r>
              <a:rPr lang="fr-FR" sz="1600" i="1" dirty="0">
                <a:solidFill>
                  <a:srgbClr val="60A0B0"/>
                </a:solidFill>
                <a:latin typeface="Courier"/>
              </a:rPr>
              <a:t> ----</a:t>
            </a:r>
            <a:r>
              <a:rPr lang="fr-FR" sz="1600" dirty="0">
                <a:solidFill>
                  <a:prstClr val="black"/>
                </a:solidFill>
                <a:latin typeface="Courier"/>
              </a:rPr>
              <a:t/>
            </a:r>
            <a:br>
              <a:rPr lang="fr-FR" sz="1600" dirty="0">
                <a:solidFill>
                  <a:prstClr val="black"/>
                </a:solidFill>
                <a:latin typeface="Courier"/>
              </a:rPr>
            </a:br>
            <a:r>
              <a:rPr lang="fr-FR" sz="1600" dirty="0" err="1" smtClean="0">
                <a:solidFill>
                  <a:prstClr val="black"/>
                </a:solidFill>
                <a:latin typeface="Courier"/>
              </a:rPr>
              <a:t>count_gene</a:t>
            </a:r>
            <a:r>
              <a:rPr lang="fr-FR" sz="1600" dirty="0" smtClean="0">
                <a:solidFill>
                  <a:prstClr val="black"/>
                </a:solidFill>
                <a:latin typeface="Courier"/>
              </a:rPr>
              <a:t> &lt;-</a:t>
            </a:r>
            <a:r>
              <a:rPr lang="fr-FR" sz="1600" dirty="0" smtClean="0">
                <a:solidFill>
                  <a:srgbClr val="4070A0"/>
                </a:solidFill>
                <a:latin typeface="Courier"/>
              </a:rPr>
              <a:t> </a:t>
            </a:r>
            <a:r>
              <a:rPr lang="fr-FR" sz="1600" b="1" dirty="0" smtClean="0">
                <a:solidFill>
                  <a:srgbClr val="007020"/>
                </a:solidFill>
                <a:latin typeface="Courier"/>
              </a:rPr>
              <a:t>matrix</a:t>
            </a:r>
            <a:r>
              <a:rPr lang="fr-FR" sz="1600" dirty="0" smtClean="0">
                <a:solidFill>
                  <a:prstClr val="black"/>
                </a:solidFill>
                <a:latin typeface="Courier"/>
              </a:rPr>
              <a:t>(</a:t>
            </a:r>
            <a:br>
              <a:rPr lang="fr-FR" sz="1600" dirty="0" smtClean="0">
                <a:solidFill>
                  <a:prstClr val="black"/>
                </a:solidFill>
                <a:latin typeface="Courier"/>
              </a:rPr>
            </a:br>
            <a:r>
              <a:rPr lang="fr-FR" sz="1600" dirty="0" smtClean="0">
                <a:solidFill>
                  <a:prstClr val="black"/>
                </a:solidFill>
                <a:latin typeface="Courier"/>
              </a:rPr>
              <a:t>  </a:t>
            </a:r>
            <a:r>
              <a:rPr lang="fr-FR" sz="1600" dirty="0" smtClean="0">
                <a:solidFill>
                  <a:srgbClr val="902000"/>
                </a:solidFill>
                <a:latin typeface="Courier"/>
              </a:rPr>
              <a:t>data =</a:t>
            </a:r>
            <a:r>
              <a:rPr lang="fr-FR" sz="1600" dirty="0" smtClean="0">
                <a:solidFill>
                  <a:prstClr val="black"/>
                </a:solidFill>
                <a:latin typeface="Courier"/>
              </a:rPr>
              <a:t> </a:t>
            </a:r>
            <a:r>
              <a:rPr lang="fr-FR" sz="1600" b="1" dirty="0" smtClean="0">
                <a:solidFill>
                  <a:srgbClr val="007020"/>
                </a:solidFill>
                <a:latin typeface="Courier"/>
              </a:rPr>
              <a:t>c</a:t>
            </a:r>
            <a:r>
              <a:rPr lang="fr-FR" sz="1600" dirty="0" smtClean="0">
                <a:solidFill>
                  <a:prstClr val="black"/>
                </a:solidFill>
                <a:latin typeface="Courier"/>
              </a:rPr>
              <a:t>(</a:t>
            </a:r>
            <a:br>
              <a:rPr lang="fr-FR" sz="1600" dirty="0" smtClean="0">
                <a:solidFill>
                  <a:prstClr val="black"/>
                </a:solidFill>
                <a:latin typeface="Courier"/>
              </a:rPr>
            </a:br>
            <a:r>
              <a:rPr lang="fr-FR" sz="1600" dirty="0" smtClean="0">
                <a:solidFill>
                  <a:prstClr val="black"/>
                </a:solidFill>
                <a:latin typeface="Courier"/>
              </a:rPr>
              <a:t>    </a:t>
            </a:r>
            <a:r>
              <a:rPr lang="fr-FR" sz="1600" dirty="0" smtClean="0">
                <a:solidFill>
                  <a:srgbClr val="40A070"/>
                </a:solidFill>
                <a:latin typeface="Courier"/>
              </a:rPr>
              <a:t>2</a:t>
            </a:r>
            <a:r>
              <a:rPr lang="fr-FR" sz="1600" dirty="0" smtClean="0">
                <a:solidFill>
                  <a:prstClr val="black"/>
                </a:solidFill>
                <a:latin typeface="Courier"/>
              </a:rPr>
              <a:t>,</a:t>
            </a:r>
            <a:r>
              <a:rPr lang="fr-FR" sz="1600" dirty="0" smtClean="0">
                <a:solidFill>
                  <a:srgbClr val="40A070"/>
                </a:solidFill>
                <a:latin typeface="Courier"/>
              </a:rPr>
              <a:t>3</a:t>
            </a:r>
            <a:r>
              <a:rPr lang="fr-FR" sz="1600" dirty="0" smtClean="0">
                <a:solidFill>
                  <a:prstClr val="black"/>
                </a:solidFill>
                <a:latin typeface="Courier"/>
              </a:rPr>
              <a:t>,</a:t>
            </a:r>
            <a:r>
              <a:rPr lang="fr-FR" sz="1600" dirty="0" smtClean="0">
                <a:solidFill>
                  <a:srgbClr val="40A070"/>
                </a:solidFill>
                <a:latin typeface="Courier"/>
              </a:rPr>
              <a:t>2</a:t>
            </a:r>
            <a:r>
              <a:rPr lang="fr-FR" sz="1600" dirty="0" smtClean="0">
                <a:solidFill>
                  <a:prstClr val="black"/>
                </a:solidFill>
                <a:latin typeface="Courier"/>
              </a:rPr>
              <a:t>,</a:t>
            </a:r>
            <a:r>
              <a:rPr lang="fr-FR" sz="1600" dirty="0" smtClean="0">
                <a:solidFill>
                  <a:srgbClr val="40A070"/>
                </a:solidFill>
                <a:latin typeface="Courier"/>
              </a:rPr>
              <a:t>3</a:t>
            </a:r>
            <a:r>
              <a:rPr lang="fr-FR" sz="1600" dirty="0" smtClean="0">
                <a:solidFill>
                  <a:prstClr val="black"/>
                </a:solidFill>
                <a:latin typeface="Courier"/>
              </a:rPr>
              <a:t>,</a:t>
            </a:r>
            <a:br>
              <a:rPr lang="fr-FR" sz="1600" dirty="0" smtClean="0">
                <a:solidFill>
                  <a:prstClr val="black"/>
                </a:solidFill>
                <a:latin typeface="Courier"/>
              </a:rPr>
            </a:br>
            <a:r>
              <a:rPr lang="fr-FR" sz="1600" dirty="0" smtClean="0">
                <a:solidFill>
                  <a:prstClr val="black"/>
                </a:solidFill>
                <a:latin typeface="Courier"/>
              </a:rPr>
              <a:t>    </a:t>
            </a:r>
            <a:r>
              <a:rPr lang="fr-FR" sz="1600" dirty="0" smtClean="0">
                <a:solidFill>
                  <a:srgbClr val="40A070"/>
                </a:solidFill>
                <a:latin typeface="Courier"/>
              </a:rPr>
              <a:t>10</a:t>
            </a:r>
            <a:r>
              <a:rPr lang="fr-FR" sz="1600" dirty="0" smtClean="0">
                <a:solidFill>
                  <a:prstClr val="black"/>
                </a:solidFill>
                <a:latin typeface="Courier"/>
              </a:rPr>
              <a:t>,</a:t>
            </a:r>
            <a:r>
              <a:rPr lang="fr-FR" sz="1600" dirty="0" smtClean="0">
                <a:solidFill>
                  <a:srgbClr val="40A070"/>
                </a:solidFill>
                <a:latin typeface="Courier"/>
              </a:rPr>
              <a:t>50</a:t>
            </a:r>
            <a:r>
              <a:rPr lang="fr-FR" sz="1600" dirty="0" smtClean="0">
                <a:solidFill>
                  <a:prstClr val="black"/>
                </a:solidFill>
                <a:latin typeface="Courier"/>
              </a:rPr>
              <a:t>,</a:t>
            </a:r>
            <a:r>
              <a:rPr lang="fr-FR" sz="1600" dirty="0" smtClean="0">
                <a:solidFill>
                  <a:srgbClr val="40A070"/>
                </a:solidFill>
                <a:latin typeface="Courier"/>
              </a:rPr>
              <a:t>10</a:t>
            </a:r>
            <a:r>
              <a:rPr lang="fr-FR" sz="1600" dirty="0" smtClean="0">
                <a:solidFill>
                  <a:prstClr val="black"/>
                </a:solidFill>
                <a:latin typeface="Courier"/>
              </a:rPr>
              <a:t>,</a:t>
            </a:r>
            <a:r>
              <a:rPr lang="fr-FR" sz="1600" dirty="0" smtClean="0">
                <a:solidFill>
                  <a:srgbClr val="40A070"/>
                </a:solidFill>
                <a:latin typeface="Courier"/>
              </a:rPr>
              <a:t>60</a:t>
            </a:r>
            <a:r>
              <a:rPr lang="fr-FR" sz="1600" dirty="0" smtClean="0">
                <a:solidFill>
                  <a:prstClr val="black"/>
                </a:solidFill>
                <a:latin typeface="Courier"/>
              </a:rPr>
              <a:t>,</a:t>
            </a:r>
            <a:br>
              <a:rPr lang="fr-FR" sz="1600" dirty="0" smtClean="0">
                <a:solidFill>
                  <a:prstClr val="black"/>
                </a:solidFill>
                <a:latin typeface="Courier"/>
              </a:rPr>
            </a:br>
            <a:r>
              <a:rPr lang="fr-FR" sz="1600" dirty="0" smtClean="0">
                <a:solidFill>
                  <a:prstClr val="black"/>
                </a:solidFill>
                <a:latin typeface="Courier"/>
              </a:rPr>
              <a:t>    </a:t>
            </a:r>
            <a:r>
              <a:rPr lang="fr-FR" sz="1600" dirty="0" smtClean="0">
                <a:solidFill>
                  <a:srgbClr val="40A070"/>
                </a:solidFill>
                <a:latin typeface="Courier"/>
              </a:rPr>
              <a:t>0</a:t>
            </a:r>
            <a:r>
              <a:rPr lang="fr-FR" sz="1600" dirty="0" smtClean="0">
                <a:solidFill>
                  <a:prstClr val="black"/>
                </a:solidFill>
                <a:latin typeface="Courier"/>
              </a:rPr>
              <a:t>,</a:t>
            </a:r>
            <a:r>
              <a:rPr lang="fr-FR" sz="1600" dirty="0" smtClean="0">
                <a:solidFill>
                  <a:srgbClr val="40A070"/>
                </a:solidFill>
                <a:latin typeface="Courier"/>
              </a:rPr>
              <a:t>90</a:t>
            </a:r>
            <a:r>
              <a:rPr lang="fr-FR" sz="1600" dirty="0" smtClean="0">
                <a:solidFill>
                  <a:prstClr val="black"/>
                </a:solidFill>
                <a:latin typeface="Courier"/>
              </a:rPr>
              <a:t>,</a:t>
            </a:r>
            <a:r>
              <a:rPr lang="fr-FR" sz="1600" dirty="0" smtClean="0">
                <a:solidFill>
                  <a:srgbClr val="40A070"/>
                </a:solidFill>
                <a:latin typeface="Courier"/>
              </a:rPr>
              <a:t>20</a:t>
            </a:r>
            <a:r>
              <a:rPr lang="fr-FR" sz="1600" dirty="0" smtClean="0">
                <a:solidFill>
                  <a:prstClr val="black"/>
                </a:solidFill>
                <a:latin typeface="Courier"/>
              </a:rPr>
              <a:t>,</a:t>
            </a:r>
            <a:r>
              <a:rPr lang="fr-FR" sz="1600" dirty="0" smtClean="0">
                <a:solidFill>
                  <a:srgbClr val="40A070"/>
                </a:solidFill>
                <a:latin typeface="Courier"/>
              </a:rPr>
              <a:t>80</a:t>
            </a:r>
            <a:r>
              <a:rPr lang="fr-FR" sz="1600" dirty="0" smtClean="0">
                <a:solidFill>
                  <a:prstClr val="black"/>
                </a:solidFill>
                <a:latin typeface="Courier"/>
              </a:rPr>
              <a:t>,</a:t>
            </a:r>
            <a:br>
              <a:rPr lang="fr-FR" sz="1600" dirty="0" smtClean="0">
                <a:solidFill>
                  <a:prstClr val="black"/>
                </a:solidFill>
                <a:latin typeface="Courier"/>
              </a:rPr>
            </a:br>
            <a:r>
              <a:rPr lang="fr-FR" sz="1600" dirty="0" smtClean="0">
                <a:solidFill>
                  <a:prstClr val="black"/>
                </a:solidFill>
                <a:latin typeface="Courier"/>
              </a:rPr>
              <a:t>    </a:t>
            </a:r>
            <a:r>
              <a:rPr lang="fr-FR" sz="1600" dirty="0" smtClean="0">
                <a:solidFill>
                  <a:srgbClr val="40A070"/>
                </a:solidFill>
                <a:latin typeface="Courier"/>
              </a:rPr>
              <a:t>25</a:t>
            </a:r>
            <a:r>
              <a:rPr lang="fr-FR" sz="1600" dirty="0" smtClean="0">
                <a:solidFill>
                  <a:prstClr val="black"/>
                </a:solidFill>
                <a:latin typeface="Courier"/>
              </a:rPr>
              <a:t>,</a:t>
            </a:r>
            <a:r>
              <a:rPr lang="fr-FR" sz="1600" dirty="0" smtClean="0">
                <a:solidFill>
                  <a:srgbClr val="40A070"/>
                </a:solidFill>
                <a:latin typeface="Courier"/>
              </a:rPr>
              <a:t>29</a:t>
            </a:r>
            <a:r>
              <a:rPr lang="fr-FR" sz="1600" dirty="0" smtClean="0">
                <a:solidFill>
                  <a:prstClr val="black"/>
                </a:solidFill>
                <a:latin typeface="Courier"/>
              </a:rPr>
              <a:t>,</a:t>
            </a:r>
            <a:r>
              <a:rPr lang="fr-FR" sz="1600" dirty="0" smtClean="0">
                <a:solidFill>
                  <a:srgbClr val="40A070"/>
                </a:solidFill>
                <a:latin typeface="Courier"/>
              </a:rPr>
              <a:t>15</a:t>
            </a:r>
            <a:r>
              <a:rPr lang="fr-FR" sz="1600" dirty="0" smtClean="0">
                <a:solidFill>
                  <a:prstClr val="black"/>
                </a:solidFill>
                <a:latin typeface="Courier"/>
              </a:rPr>
              <a:t>,</a:t>
            </a:r>
            <a:r>
              <a:rPr lang="fr-FR" sz="1600" dirty="0" smtClean="0">
                <a:solidFill>
                  <a:srgbClr val="40A070"/>
                </a:solidFill>
                <a:latin typeface="Courier"/>
              </a:rPr>
              <a:t>20</a:t>
            </a:r>
            <a:r>
              <a:rPr lang="fr-FR" sz="1600" dirty="0" smtClean="0">
                <a:solidFill>
                  <a:prstClr val="black"/>
                </a:solidFill>
                <a:latin typeface="Courier"/>
              </a:rPr>
              <a:t/>
            </a:r>
            <a:br>
              <a:rPr lang="fr-FR" sz="1600" dirty="0" smtClean="0">
                <a:solidFill>
                  <a:prstClr val="black"/>
                </a:solidFill>
                <a:latin typeface="Courier"/>
              </a:rPr>
            </a:br>
            <a:r>
              <a:rPr lang="fr-FR" sz="1600" dirty="0" smtClean="0">
                <a:solidFill>
                  <a:prstClr val="black"/>
                </a:solidFill>
                <a:latin typeface="Courier"/>
              </a:rPr>
              <a:t>  ), </a:t>
            </a:r>
            <a:r>
              <a:rPr lang="fr-FR" sz="1600" dirty="0" err="1" smtClean="0">
                <a:solidFill>
                  <a:srgbClr val="902000"/>
                </a:solidFill>
                <a:latin typeface="Courier"/>
              </a:rPr>
              <a:t>nrow</a:t>
            </a:r>
            <a:r>
              <a:rPr lang="fr-FR" sz="1600" dirty="0" smtClean="0">
                <a:solidFill>
                  <a:srgbClr val="902000"/>
                </a:solidFill>
                <a:latin typeface="Courier"/>
              </a:rPr>
              <a:t> =</a:t>
            </a:r>
            <a:r>
              <a:rPr lang="fr-FR" sz="1600" dirty="0" smtClean="0">
                <a:solidFill>
                  <a:prstClr val="black"/>
                </a:solidFill>
                <a:latin typeface="Courier"/>
              </a:rPr>
              <a:t> </a:t>
            </a:r>
            <a:r>
              <a:rPr lang="fr-FR" sz="1600" dirty="0" smtClean="0">
                <a:solidFill>
                  <a:srgbClr val="40A070"/>
                </a:solidFill>
                <a:latin typeface="Courier"/>
              </a:rPr>
              <a:t>4</a:t>
            </a:r>
            <a:r>
              <a:rPr lang="fr-FR" sz="1600" dirty="0" smtClean="0">
                <a:solidFill>
                  <a:prstClr val="black"/>
                </a:solidFill>
                <a:latin typeface="Courier"/>
              </a:rPr>
              <a:t>, </a:t>
            </a:r>
            <a:r>
              <a:rPr lang="fr-FR" sz="1600" dirty="0" err="1" smtClean="0">
                <a:solidFill>
                  <a:srgbClr val="902000"/>
                </a:solidFill>
                <a:latin typeface="Courier"/>
              </a:rPr>
              <a:t>ncol</a:t>
            </a:r>
            <a:r>
              <a:rPr lang="fr-FR" sz="1600" dirty="0" smtClean="0">
                <a:solidFill>
                  <a:srgbClr val="902000"/>
                </a:solidFill>
                <a:latin typeface="Courier"/>
              </a:rPr>
              <a:t> =</a:t>
            </a:r>
            <a:r>
              <a:rPr lang="fr-FR" sz="1600" dirty="0" smtClean="0">
                <a:solidFill>
                  <a:prstClr val="black"/>
                </a:solidFill>
                <a:latin typeface="Courier"/>
              </a:rPr>
              <a:t> </a:t>
            </a:r>
            <a:r>
              <a:rPr lang="fr-FR" sz="1600" dirty="0" smtClean="0">
                <a:solidFill>
                  <a:srgbClr val="40A070"/>
                </a:solidFill>
                <a:latin typeface="Courier"/>
              </a:rPr>
              <a:t>4</a:t>
            </a:r>
            <a:r>
              <a:rPr lang="fr-FR" sz="1600" dirty="0" smtClean="0">
                <a:solidFill>
                  <a:prstClr val="black"/>
                </a:solidFill>
                <a:latin typeface="Courier"/>
              </a:rPr>
              <a:t>, </a:t>
            </a:r>
            <a:r>
              <a:rPr lang="fr-FR" sz="1600" dirty="0" err="1" smtClean="0">
                <a:solidFill>
                  <a:srgbClr val="902000"/>
                </a:solidFill>
                <a:latin typeface="Courier"/>
              </a:rPr>
              <a:t>byrow</a:t>
            </a:r>
            <a:r>
              <a:rPr lang="fr-FR" sz="1600" dirty="0" smtClean="0">
                <a:solidFill>
                  <a:srgbClr val="902000"/>
                </a:solidFill>
                <a:latin typeface="Courier"/>
              </a:rPr>
              <a:t> =</a:t>
            </a:r>
            <a:r>
              <a:rPr lang="fr-FR" sz="1600" dirty="0" smtClean="0">
                <a:solidFill>
                  <a:prstClr val="black"/>
                </a:solidFill>
                <a:latin typeface="Courier"/>
              </a:rPr>
              <a:t> </a:t>
            </a:r>
            <a:r>
              <a:rPr lang="fr-FR" sz="1600" dirty="0" smtClean="0">
                <a:solidFill>
                  <a:srgbClr val="007020"/>
                </a:solidFill>
                <a:latin typeface="Courier"/>
              </a:rPr>
              <a:t>TRUE</a:t>
            </a:r>
            <a:r>
              <a:rPr lang="fr-FR" sz="1600" dirty="0" smtClean="0">
                <a:solidFill>
                  <a:prstClr val="black"/>
                </a:solidFill>
                <a:latin typeface="Courier"/>
              </a:rPr>
              <a:t>)</a:t>
            </a:r>
            <a:br>
              <a:rPr lang="fr-FR" sz="1600" dirty="0" smtClean="0">
                <a:solidFill>
                  <a:prstClr val="black"/>
                </a:solidFill>
                <a:latin typeface="Courier"/>
              </a:rPr>
            </a:br>
            <a:r>
              <a:rPr lang="fr-FR" sz="1600" b="1" dirty="0" err="1">
                <a:solidFill>
                  <a:srgbClr val="007020"/>
                </a:solidFill>
                <a:latin typeface="Courier"/>
              </a:rPr>
              <a:t>row.names</a:t>
            </a:r>
            <a:r>
              <a:rPr lang="fr-FR" sz="1600" dirty="0">
                <a:solidFill>
                  <a:prstClr val="black"/>
                </a:solidFill>
                <a:latin typeface="Courier"/>
              </a:rPr>
              <a:t>(</a:t>
            </a:r>
            <a:r>
              <a:rPr lang="fr-FR" sz="1600" dirty="0" err="1">
                <a:solidFill>
                  <a:prstClr val="black"/>
                </a:solidFill>
                <a:latin typeface="Courier"/>
              </a:rPr>
              <a:t>count_gene</a:t>
            </a:r>
            <a:r>
              <a:rPr lang="fr-FR" sz="1600" dirty="0">
                <a:solidFill>
                  <a:prstClr val="black"/>
                </a:solidFill>
                <a:latin typeface="Courier"/>
              </a:rPr>
              <a:t>) &lt;-</a:t>
            </a:r>
            <a:r>
              <a:rPr lang="fr-FR" sz="1600" dirty="0">
                <a:solidFill>
                  <a:srgbClr val="4070A0"/>
                </a:solidFill>
                <a:latin typeface="Courier"/>
              </a:rPr>
              <a:t> </a:t>
            </a:r>
            <a:r>
              <a:rPr lang="fr-FR" sz="1600" b="1" dirty="0">
                <a:solidFill>
                  <a:srgbClr val="007020"/>
                </a:solidFill>
                <a:latin typeface="Courier"/>
              </a:rPr>
              <a:t>c</a:t>
            </a:r>
            <a:r>
              <a:rPr lang="fr-FR" sz="1600" dirty="0">
                <a:solidFill>
                  <a:prstClr val="black"/>
                </a:solidFill>
                <a:latin typeface="Courier"/>
              </a:rPr>
              <a:t>(</a:t>
            </a:r>
            <a:r>
              <a:rPr lang="fr-FR" sz="1600" dirty="0">
                <a:solidFill>
                  <a:srgbClr val="4070A0"/>
                </a:solidFill>
                <a:latin typeface="Courier"/>
              </a:rPr>
              <a:t>"gene_HPRT1"</a:t>
            </a:r>
            <a:r>
              <a:rPr lang="fr-FR" sz="1600" dirty="0">
                <a:solidFill>
                  <a:prstClr val="black"/>
                </a:solidFill>
                <a:latin typeface="Courier"/>
              </a:rPr>
              <a:t>,</a:t>
            </a:r>
            <a:r>
              <a:rPr lang="fr-FR" sz="1600" dirty="0">
                <a:solidFill>
                  <a:srgbClr val="4070A0"/>
                </a:solidFill>
                <a:latin typeface="Courier"/>
              </a:rPr>
              <a:t>"gene_B"</a:t>
            </a:r>
            <a:r>
              <a:rPr lang="fr-FR" sz="1600" dirty="0">
                <a:solidFill>
                  <a:prstClr val="black"/>
                </a:solidFill>
                <a:latin typeface="Courier"/>
              </a:rPr>
              <a:t>,</a:t>
            </a:r>
            <a:r>
              <a:rPr lang="fr-FR" sz="1600" dirty="0">
                <a:solidFill>
                  <a:srgbClr val="4070A0"/>
                </a:solidFill>
                <a:latin typeface="Courier"/>
              </a:rPr>
              <a:t>"gene_C"</a:t>
            </a:r>
            <a:r>
              <a:rPr lang="fr-FR" sz="1600" dirty="0">
                <a:solidFill>
                  <a:prstClr val="black"/>
                </a:solidFill>
                <a:latin typeface="Courier"/>
              </a:rPr>
              <a:t>,</a:t>
            </a:r>
            <a:r>
              <a:rPr lang="fr-FR" sz="1600" dirty="0">
                <a:solidFill>
                  <a:srgbClr val="4070A0"/>
                </a:solidFill>
                <a:latin typeface="Courier"/>
              </a:rPr>
              <a:t>"gene_D"</a:t>
            </a:r>
            <a:r>
              <a:rPr lang="fr-FR" sz="1600" dirty="0">
                <a:solidFill>
                  <a:prstClr val="black"/>
                </a:solidFill>
                <a:latin typeface="Courier"/>
              </a:rPr>
              <a:t>)</a:t>
            </a:r>
            <a:br>
              <a:rPr lang="fr-FR" sz="1600" dirty="0">
                <a:solidFill>
                  <a:prstClr val="black"/>
                </a:solidFill>
                <a:latin typeface="Courier"/>
              </a:rPr>
            </a:br>
            <a:r>
              <a:rPr lang="fr-FR" sz="1600" b="1" dirty="0" err="1">
                <a:solidFill>
                  <a:srgbClr val="007020"/>
                </a:solidFill>
                <a:latin typeface="Courier"/>
              </a:rPr>
              <a:t>colnames</a:t>
            </a:r>
            <a:r>
              <a:rPr lang="fr-FR" sz="1600" dirty="0">
                <a:solidFill>
                  <a:prstClr val="black"/>
                </a:solidFill>
                <a:latin typeface="Courier"/>
              </a:rPr>
              <a:t>(</a:t>
            </a:r>
            <a:r>
              <a:rPr lang="fr-FR" sz="1600" dirty="0" err="1">
                <a:solidFill>
                  <a:prstClr val="black"/>
                </a:solidFill>
                <a:latin typeface="Courier"/>
              </a:rPr>
              <a:t>count_gene</a:t>
            </a:r>
            <a:r>
              <a:rPr lang="fr-FR" sz="1600" dirty="0">
                <a:solidFill>
                  <a:prstClr val="black"/>
                </a:solidFill>
                <a:latin typeface="Courier"/>
              </a:rPr>
              <a:t>) &lt;-</a:t>
            </a:r>
            <a:r>
              <a:rPr lang="fr-FR" sz="1600" dirty="0">
                <a:solidFill>
                  <a:srgbClr val="4070A0"/>
                </a:solidFill>
                <a:latin typeface="Courier"/>
              </a:rPr>
              <a:t> </a:t>
            </a:r>
            <a:r>
              <a:rPr lang="fr-FR" sz="1600" b="1" dirty="0">
                <a:solidFill>
                  <a:srgbClr val="007020"/>
                </a:solidFill>
                <a:latin typeface="Courier"/>
              </a:rPr>
              <a:t>c</a:t>
            </a:r>
            <a:r>
              <a:rPr lang="fr-FR" sz="1600" dirty="0">
                <a:solidFill>
                  <a:prstClr val="black"/>
                </a:solidFill>
                <a:latin typeface="Courier"/>
              </a:rPr>
              <a:t>(</a:t>
            </a:r>
            <a:r>
              <a:rPr lang="fr-FR" sz="1600" dirty="0">
                <a:solidFill>
                  <a:srgbClr val="4070A0"/>
                </a:solidFill>
                <a:latin typeface="Courier"/>
              </a:rPr>
              <a:t>"sample1"</a:t>
            </a:r>
            <a:r>
              <a:rPr lang="fr-FR" sz="1600" dirty="0">
                <a:solidFill>
                  <a:prstClr val="black"/>
                </a:solidFill>
                <a:latin typeface="Courier"/>
              </a:rPr>
              <a:t>, </a:t>
            </a:r>
            <a:r>
              <a:rPr lang="fr-FR" sz="1600" dirty="0">
                <a:solidFill>
                  <a:srgbClr val="4070A0"/>
                </a:solidFill>
                <a:latin typeface="Courier"/>
              </a:rPr>
              <a:t>"sample2"</a:t>
            </a:r>
            <a:r>
              <a:rPr lang="fr-FR" sz="1600" dirty="0">
                <a:solidFill>
                  <a:prstClr val="black"/>
                </a:solidFill>
                <a:latin typeface="Courier"/>
              </a:rPr>
              <a:t>,</a:t>
            </a:r>
            <a:r>
              <a:rPr lang="fr-FR" sz="1600" dirty="0">
                <a:solidFill>
                  <a:srgbClr val="4070A0"/>
                </a:solidFill>
                <a:latin typeface="Courier"/>
              </a:rPr>
              <a:t>"sample3"</a:t>
            </a:r>
            <a:r>
              <a:rPr lang="fr-FR" sz="1600" dirty="0">
                <a:solidFill>
                  <a:prstClr val="black"/>
                </a:solidFill>
                <a:latin typeface="Courier"/>
              </a:rPr>
              <a:t>, </a:t>
            </a:r>
            <a:r>
              <a:rPr lang="fr-FR" sz="1600" dirty="0">
                <a:solidFill>
                  <a:srgbClr val="4070A0"/>
                </a:solidFill>
                <a:latin typeface="Courier"/>
              </a:rPr>
              <a:t>"sample4"</a:t>
            </a:r>
            <a:r>
              <a:rPr lang="fr-FR" sz="1600" dirty="0">
                <a:solidFill>
                  <a:prstClr val="black"/>
                </a:solidFill>
                <a:latin typeface="Courier"/>
              </a:rPr>
              <a:t>)</a:t>
            </a:r>
            <a:br>
              <a:rPr lang="fr-FR" sz="1600" dirty="0">
                <a:solidFill>
                  <a:prstClr val="black"/>
                </a:solidFill>
                <a:latin typeface="Courier"/>
              </a:rPr>
            </a:br>
            <a:endParaRPr lang="fr-FR" sz="1600" dirty="0" smtClean="0">
              <a:solidFill>
                <a:prstClr val="black"/>
              </a:solidFill>
              <a:latin typeface="Courier"/>
            </a:endParaRPr>
          </a:p>
          <a:p>
            <a:r>
              <a:rPr lang="fr-FR" sz="1600" dirty="0" err="1" smtClean="0">
                <a:solidFill>
                  <a:prstClr val="black"/>
                </a:solidFill>
                <a:latin typeface="Courier"/>
              </a:rPr>
              <a:t>vec_norm_bySample</a:t>
            </a:r>
            <a:r>
              <a:rPr lang="fr-FR" sz="1600" dirty="0" smtClean="0">
                <a:solidFill>
                  <a:prstClr val="black"/>
                </a:solidFill>
                <a:latin typeface="Courier"/>
              </a:rPr>
              <a:t> </a:t>
            </a:r>
            <a:r>
              <a:rPr lang="fr-FR" sz="1600" dirty="0">
                <a:solidFill>
                  <a:prstClr val="black"/>
                </a:solidFill>
                <a:latin typeface="Courier"/>
              </a:rPr>
              <a:t>&lt;-</a:t>
            </a:r>
            <a:r>
              <a:rPr lang="fr-FR" sz="1600" dirty="0">
                <a:solidFill>
                  <a:srgbClr val="4070A0"/>
                </a:solidFill>
                <a:latin typeface="Courier"/>
              </a:rPr>
              <a:t> </a:t>
            </a:r>
            <a:r>
              <a:rPr lang="fr-FR" sz="1600" dirty="0" err="1">
                <a:solidFill>
                  <a:prstClr val="black"/>
                </a:solidFill>
                <a:latin typeface="Courier"/>
              </a:rPr>
              <a:t>count_gene</a:t>
            </a:r>
            <a:r>
              <a:rPr lang="fr-FR" sz="1600" dirty="0">
                <a:solidFill>
                  <a:prstClr val="black"/>
                </a:solidFill>
                <a:latin typeface="Courier"/>
              </a:rPr>
              <a:t>[</a:t>
            </a:r>
            <a:r>
              <a:rPr lang="fr-FR" sz="1600" b="1" dirty="0" err="1">
                <a:solidFill>
                  <a:srgbClr val="007020"/>
                </a:solidFill>
                <a:latin typeface="Courier"/>
              </a:rPr>
              <a:t>grep</a:t>
            </a:r>
            <a:r>
              <a:rPr lang="fr-FR" sz="1600" dirty="0">
                <a:solidFill>
                  <a:prstClr val="black"/>
                </a:solidFill>
                <a:latin typeface="Courier"/>
              </a:rPr>
              <a:t>(</a:t>
            </a:r>
            <a:r>
              <a:rPr lang="fr-FR" sz="1600" dirty="0">
                <a:solidFill>
                  <a:srgbClr val="4070A0"/>
                </a:solidFill>
                <a:latin typeface="Courier"/>
              </a:rPr>
              <a:t>"_HPRT1$"</a:t>
            </a:r>
            <a:r>
              <a:rPr lang="fr-FR" sz="1600" dirty="0">
                <a:solidFill>
                  <a:prstClr val="black"/>
                </a:solidFill>
                <a:latin typeface="Courier"/>
              </a:rPr>
              <a:t>,</a:t>
            </a:r>
            <a:r>
              <a:rPr lang="fr-FR" sz="1600" b="1" dirty="0">
                <a:solidFill>
                  <a:srgbClr val="007020"/>
                </a:solidFill>
                <a:latin typeface="Courier"/>
              </a:rPr>
              <a:t>rownames</a:t>
            </a:r>
            <a:r>
              <a:rPr lang="fr-FR" sz="1600" dirty="0">
                <a:solidFill>
                  <a:prstClr val="black"/>
                </a:solidFill>
                <a:latin typeface="Courier"/>
              </a:rPr>
              <a:t>(</a:t>
            </a:r>
            <a:r>
              <a:rPr lang="fr-FR" sz="1600" dirty="0" err="1">
                <a:solidFill>
                  <a:prstClr val="black"/>
                </a:solidFill>
                <a:latin typeface="Courier"/>
              </a:rPr>
              <a:t>count_gene</a:t>
            </a:r>
            <a:r>
              <a:rPr lang="fr-FR" sz="1600" dirty="0">
                <a:solidFill>
                  <a:prstClr val="black"/>
                </a:solidFill>
                <a:latin typeface="Courier"/>
              </a:rPr>
              <a:t>)),] </a:t>
            </a:r>
            <a:r>
              <a:rPr lang="fr-FR" sz="1600" i="1" dirty="0">
                <a:solidFill>
                  <a:srgbClr val="60A0B0"/>
                </a:solidFill>
                <a:latin typeface="Courier"/>
              </a:rPr>
              <a:t>## </a:t>
            </a:r>
            <a:r>
              <a:rPr lang="fr-FR" sz="1600" i="1" dirty="0" err="1">
                <a:solidFill>
                  <a:srgbClr val="60A0B0"/>
                </a:solidFill>
                <a:latin typeface="Courier"/>
              </a:rPr>
              <a:t>vector</a:t>
            </a:r>
            <a:r>
              <a:rPr lang="fr-FR" sz="1600" i="1" dirty="0">
                <a:solidFill>
                  <a:srgbClr val="60A0B0"/>
                </a:solidFill>
                <a:latin typeface="Courier"/>
              </a:rPr>
              <a:t> of </a:t>
            </a:r>
            <a:r>
              <a:rPr lang="fr-FR" sz="1600" i="1" dirty="0" smtClean="0">
                <a:solidFill>
                  <a:srgbClr val="60A0B0"/>
                </a:solidFill>
                <a:latin typeface="Courier"/>
              </a:rPr>
              <a:t>normalisation</a:t>
            </a:r>
          </a:p>
          <a:p>
            <a:r>
              <a:rPr lang="fr-FR" sz="1600" dirty="0" err="1">
                <a:solidFill>
                  <a:prstClr val="black"/>
                </a:solidFill>
                <a:latin typeface="Courier"/>
              </a:rPr>
              <a:t>count_gene_norm</a:t>
            </a:r>
            <a:r>
              <a:rPr lang="fr-FR" sz="1600" dirty="0">
                <a:solidFill>
                  <a:prstClr val="black"/>
                </a:solidFill>
                <a:latin typeface="Courier"/>
              </a:rPr>
              <a:t> &lt;-</a:t>
            </a:r>
            <a:r>
              <a:rPr lang="fr-FR" sz="1600" dirty="0">
                <a:solidFill>
                  <a:srgbClr val="4070A0"/>
                </a:solidFill>
                <a:latin typeface="Courier"/>
              </a:rPr>
              <a:t> </a:t>
            </a:r>
            <a:r>
              <a:rPr lang="fr-FR" sz="1600" b="1" dirty="0" err="1">
                <a:solidFill>
                  <a:srgbClr val="007020"/>
                </a:solidFill>
                <a:latin typeface="Courier"/>
              </a:rPr>
              <a:t>sweep</a:t>
            </a:r>
            <a:r>
              <a:rPr lang="fr-FR" sz="1600" dirty="0">
                <a:solidFill>
                  <a:prstClr val="black"/>
                </a:solidFill>
                <a:latin typeface="Courier"/>
              </a:rPr>
              <a:t>(</a:t>
            </a:r>
            <a:r>
              <a:rPr lang="fr-FR" sz="1600" dirty="0">
                <a:solidFill>
                  <a:srgbClr val="902000"/>
                </a:solidFill>
                <a:latin typeface="Courier"/>
              </a:rPr>
              <a:t>x =</a:t>
            </a:r>
            <a:r>
              <a:rPr lang="fr-FR" sz="1600" dirty="0">
                <a:solidFill>
                  <a:prstClr val="black"/>
                </a:solidFill>
                <a:latin typeface="Courier"/>
              </a:rPr>
              <a:t> </a:t>
            </a:r>
            <a:r>
              <a:rPr lang="fr-FR" sz="1600" dirty="0" err="1">
                <a:solidFill>
                  <a:prstClr val="black"/>
                </a:solidFill>
                <a:latin typeface="Courier"/>
              </a:rPr>
              <a:t>count_gene</a:t>
            </a:r>
            <a:r>
              <a:rPr lang="fr-FR" sz="1600" dirty="0">
                <a:solidFill>
                  <a:prstClr val="black"/>
                </a:solidFill>
                <a:latin typeface="Courier"/>
              </a:rPr>
              <a:t>, </a:t>
            </a:r>
            <a:r>
              <a:rPr lang="fr-FR" sz="1600" dirty="0">
                <a:solidFill>
                  <a:srgbClr val="902000"/>
                </a:solidFill>
                <a:latin typeface="Courier"/>
              </a:rPr>
              <a:t>MARGIN =</a:t>
            </a:r>
            <a:r>
              <a:rPr lang="fr-FR" sz="1600" dirty="0">
                <a:solidFill>
                  <a:prstClr val="black"/>
                </a:solidFill>
                <a:latin typeface="Courier"/>
              </a:rPr>
              <a:t> </a:t>
            </a:r>
            <a:r>
              <a:rPr lang="fr-FR" sz="1600" dirty="0">
                <a:solidFill>
                  <a:srgbClr val="40A070"/>
                </a:solidFill>
                <a:latin typeface="Courier"/>
              </a:rPr>
              <a:t>2</a:t>
            </a:r>
            <a:r>
              <a:rPr lang="fr-FR" sz="1600" dirty="0">
                <a:solidFill>
                  <a:prstClr val="black"/>
                </a:solidFill>
                <a:latin typeface="Courier"/>
              </a:rPr>
              <a:t>, </a:t>
            </a:r>
            <a:r>
              <a:rPr lang="fr-FR" sz="1600" dirty="0">
                <a:solidFill>
                  <a:srgbClr val="902000"/>
                </a:solidFill>
                <a:latin typeface="Courier"/>
              </a:rPr>
              <a:t>STATS =</a:t>
            </a:r>
            <a:r>
              <a:rPr lang="fr-FR" sz="1600" dirty="0">
                <a:solidFill>
                  <a:prstClr val="black"/>
                </a:solidFill>
                <a:latin typeface="Courier"/>
              </a:rPr>
              <a:t> </a:t>
            </a:r>
            <a:r>
              <a:rPr lang="fr-FR" sz="1600" dirty="0" err="1">
                <a:solidFill>
                  <a:prstClr val="black"/>
                </a:solidFill>
                <a:latin typeface="Courier"/>
              </a:rPr>
              <a:t>vec_norm_bySample</a:t>
            </a:r>
            <a:r>
              <a:rPr lang="fr-FR" sz="1600" dirty="0">
                <a:solidFill>
                  <a:prstClr val="black"/>
                </a:solidFill>
                <a:latin typeface="Courier"/>
              </a:rPr>
              <a:t>, </a:t>
            </a:r>
            <a:r>
              <a:rPr lang="fr-FR" sz="1600" dirty="0">
                <a:solidFill>
                  <a:srgbClr val="902000"/>
                </a:solidFill>
                <a:latin typeface="Courier"/>
              </a:rPr>
              <a:t>FUN =</a:t>
            </a:r>
            <a:r>
              <a:rPr lang="fr-FR" sz="1600" dirty="0">
                <a:solidFill>
                  <a:prstClr val="black"/>
                </a:solidFill>
                <a:latin typeface="Courier"/>
              </a:rPr>
              <a:t> </a:t>
            </a:r>
            <a:r>
              <a:rPr lang="fr-FR" sz="1600" dirty="0" smtClean="0">
                <a:solidFill>
                  <a:srgbClr val="4070A0"/>
                </a:solidFill>
                <a:latin typeface="Courier"/>
              </a:rPr>
              <a:t>"/"</a:t>
            </a:r>
            <a:r>
              <a:rPr lang="fr-FR" sz="1600" dirty="0" smtClean="0">
                <a:solidFill>
                  <a:prstClr val="black"/>
                </a:solidFill>
                <a:latin typeface="Courier"/>
              </a:rPr>
              <a:t>)</a:t>
            </a:r>
          </a:p>
          <a:p>
            <a:endParaRPr lang="fr-FR" sz="1600" i="1" dirty="0" smtClean="0">
              <a:solidFill>
                <a:srgbClr val="60A0B0"/>
              </a:solidFill>
              <a:latin typeface="Courier"/>
            </a:endParaRPr>
          </a:p>
          <a:p>
            <a:r>
              <a:rPr lang="fr-FR" sz="1600" i="1" dirty="0" smtClean="0">
                <a:solidFill>
                  <a:srgbClr val="60A0B0"/>
                </a:solidFill>
                <a:latin typeface="Courier"/>
              </a:rPr>
              <a:t>## </a:t>
            </a:r>
            <a:r>
              <a:rPr lang="fr-FR" sz="1600" i="1" dirty="0" err="1">
                <a:solidFill>
                  <a:srgbClr val="60A0B0"/>
                </a:solidFill>
                <a:latin typeface="Courier"/>
              </a:rPr>
              <a:t>ready</a:t>
            </a:r>
            <a:r>
              <a:rPr lang="fr-FR" sz="1600" i="1" dirty="0">
                <a:solidFill>
                  <a:srgbClr val="60A0B0"/>
                </a:solidFill>
                <a:latin typeface="Courier"/>
              </a:rPr>
              <a:t> to </a:t>
            </a:r>
            <a:r>
              <a:rPr lang="fr-FR" sz="1600" i="1" dirty="0" err="1">
                <a:solidFill>
                  <a:srgbClr val="60A0B0"/>
                </a:solidFill>
                <a:latin typeface="Courier"/>
              </a:rPr>
              <a:t>be</a:t>
            </a:r>
            <a:r>
              <a:rPr lang="fr-FR" sz="1600" i="1" dirty="0">
                <a:solidFill>
                  <a:srgbClr val="60A0B0"/>
                </a:solidFill>
                <a:latin typeface="Courier"/>
              </a:rPr>
              <a:t> </a:t>
            </a:r>
            <a:r>
              <a:rPr lang="fr-FR" sz="1600" i="1" dirty="0" err="1" smtClean="0">
                <a:solidFill>
                  <a:srgbClr val="60A0B0"/>
                </a:solidFill>
                <a:latin typeface="Courier"/>
              </a:rPr>
              <a:t>analysed</a:t>
            </a:r>
            <a:endParaRPr lang="fr-FR" sz="1600" i="1" dirty="0" smtClean="0">
              <a:solidFill>
                <a:srgbClr val="60A0B0"/>
              </a:solidFill>
              <a:latin typeface="Courier"/>
            </a:endParaRPr>
          </a:p>
          <a:p>
            <a:r>
              <a:rPr lang="fr-FR" sz="1600" i="1" dirty="0">
                <a:solidFill>
                  <a:srgbClr val="60A0B0"/>
                </a:solidFill>
                <a:latin typeface="Courier"/>
              </a:rPr>
              <a:t># </a:t>
            </a:r>
            <a:r>
              <a:rPr lang="fr-FR" sz="1600" i="1" dirty="0" err="1">
                <a:solidFill>
                  <a:srgbClr val="60A0B0"/>
                </a:solidFill>
                <a:latin typeface="Courier"/>
              </a:rPr>
              <a:t>count_gene_norm</a:t>
            </a:r>
            <a:r>
              <a:rPr lang="fr-FR" sz="1600" i="1" dirty="0">
                <a:solidFill>
                  <a:srgbClr val="60A0B0"/>
                </a:solidFill>
                <a:latin typeface="Courier"/>
              </a:rPr>
              <a:t> &lt;- </a:t>
            </a:r>
            <a:r>
              <a:rPr lang="fr-FR" sz="1600" i="1" dirty="0" err="1">
                <a:solidFill>
                  <a:srgbClr val="60A0B0"/>
                </a:solidFill>
                <a:latin typeface="Courier"/>
              </a:rPr>
              <a:t>count_gene_norm</a:t>
            </a:r>
            <a:r>
              <a:rPr lang="fr-FR" sz="1600" i="1" dirty="0">
                <a:solidFill>
                  <a:srgbClr val="60A0B0"/>
                </a:solidFill>
                <a:latin typeface="Courier"/>
              </a:rPr>
              <a:t>[-</a:t>
            </a:r>
            <a:r>
              <a:rPr lang="fr-FR" sz="1600" i="1" dirty="0" err="1">
                <a:solidFill>
                  <a:srgbClr val="60A0B0"/>
                </a:solidFill>
                <a:latin typeface="Courier"/>
              </a:rPr>
              <a:t>grep</a:t>
            </a:r>
            <a:r>
              <a:rPr lang="fr-FR" sz="1600" i="1" dirty="0">
                <a:solidFill>
                  <a:srgbClr val="60A0B0"/>
                </a:solidFill>
                <a:latin typeface="Courier"/>
              </a:rPr>
              <a:t>("_HPRT1$",rownames(</a:t>
            </a:r>
            <a:r>
              <a:rPr lang="fr-FR" sz="1600" i="1" dirty="0" err="1">
                <a:solidFill>
                  <a:srgbClr val="60A0B0"/>
                </a:solidFill>
                <a:latin typeface="Courier"/>
              </a:rPr>
              <a:t>count_gene</a:t>
            </a:r>
            <a:r>
              <a:rPr lang="fr-FR" sz="1600" i="1" dirty="0">
                <a:solidFill>
                  <a:srgbClr val="60A0B0"/>
                </a:solidFill>
                <a:latin typeface="Courier"/>
              </a:rPr>
              <a:t>)), ] </a:t>
            </a:r>
          </a:p>
        </p:txBody>
      </p:sp>
      <p:sp>
        <p:nvSpPr>
          <p:cNvPr id="2" name="Titre 1"/>
          <p:cNvSpPr>
            <a:spLocks noGrp="1"/>
          </p:cNvSpPr>
          <p:nvPr>
            <p:ph type="title"/>
          </p:nvPr>
        </p:nvSpPr>
        <p:spPr>
          <a:xfrm>
            <a:off x="646111" y="452718"/>
            <a:ext cx="9404723" cy="844454"/>
          </a:xfrm>
        </p:spPr>
        <p:txBody>
          <a:bodyPr/>
          <a:lstStyle/>
          <a:p>
            <a:r>
              <a:rPr lang="en-US" dirty="0" smtClean="0"/>
              <a:t>Normalization</a:t>
            </a:r>
            <a:endParaRPr lang="en-US" dirty="0"/>
          </a:p>
        </p:txBody>
      </p:sp>
      <p:sp>
        <p:nvSpPr>
          <p:cNvPr id="3" name="Espace réservé du contenu 2"/>
          <p:cNvSpPr>
            <a:spLocks noGrp="1"/>
          </p:cNvSpPr>
          <p:nvPr>
            <p:ph idx="1"/>
          </p:nvPr>
        </p:nvSpPr>
        <p:spPr>
          <a:xfrm>
            <a:off x="646111" y="1392518"/>
            <a:ext cx="10447269" cy="5200193"/>
          </a:xfrm>
        </p:spPr>
        <p:txBody>
          <a:bodyPr/>
          <a:lstStyle/>
          <a:p>
            <a:pPr marL="457200" lvl="1" indent="0">
              <a:buNone/>
            </a:pPr>
            <a:endParaRPr lang="en-US" dirty="0" smtClean="0"/>
          </a:p>
          <a:p>
            <a:pPr lvl="1"/>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16</a:t>
            </a:fld>
            <a:endParaRPr lang="en-US" dirty="0"/>
          </a:p>
        </p:txBody>
      </p:sp>
      <p:pic>
        <p:nvPicPr>
          <p:cNvPr id="7" name="Image 6"/>
          <p:cNvPicPr>
            <a:picLocks noChangeAspect="1"/>
          </p:cNvPicPr>
          <p:nvPr/>
        </p:nvPicPr>
        <p:blipFill>
          <a:blip r:embed="rId3"/>
          <a:stretch>
            <a:fillRect/>
          </a:stretch>
        </p:blipFill>
        <p:spPr>
          <a:xfrm>
            <a:off x="7197242" y="1525587"/>
            <a:ext cx="4505325" cy="1266825"/>
          </a:xfrm>
          <a:prstGeom prst="rect">
            <a:avLst/>
          </a:prstGeom>
          <a:ln>
            <a:solidFill>
              <a:schemeClr val="tx1"/>
            </a:solidFill>
          </a:ln>
        </p:spPr>
      </p:pic>
    </p:spTree>
    <p:extLst>
      <p:ext uri="{BB962C8B-B14F-4D97-AF65-F5344CB8AC3E}">
        <p14:creationId xmlns:p14="http://schemas.microsoft.com/office/powerpoint/2010/main" val="1049875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6111" y="1392518"/>
            <a:ext cx="10447269" cy="5200193"/>
          </a:xfrm>
        </p:spPr>
        <p:txBody>
          <a:bodyPr/>
          <a:lstStyle/>
          <a:p>
            <a:pPr marL="457200" lvl="1" indent="0">
              <a:buNone/>
            </a:pPr>
            <a:endParaRPr lang="en-US" dirty="0" smtClean="0"/>
          </a:p>
          <a:p>
            <a:pPr lvl="1"/>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17</a:t>
            </a:fld>
            <a:endParaRPr lang="en-US" dirty="0"/>
          </a:p>
        </p:txBody>
      </p:sp>
      <p:sp>
        <p:nvSpPr>
          <p:cNvPr id="9" name="Titre 1"/>
          <p:cNvSpPr>
            <a:spLocks noGrp="1"/>
          </p:cNvSpPr>
          <p:nvPr>
            <p:ph type="title"/>
          </p:nvPr>
        </p:nvSpPr>
        <p:spPr>
          <a:xfrm>
            <a:off x="646111" y="452718"/>
            <a:ext cx="9404723" cy="844454"/>
          </a:xfrm>
        </p:spPr>
        <p:txBody>
          <a:bodyPr/>
          <a:lstStyle/>
          <a:p>
            <a:r>
              <a:rPr lang="en-US" dirty="0" smtClean="0"/>
              <a:t>Normalization</a:t>
            </a:r>
            <a:endParaRPr lang="en-US" dirty="0"/>
          </a:p>
        </p:txBody>
      </p:sp>
      <p:sp>
        <p:nvSpPr>
          <p:cNvPr id="6" name="Rectangle 5"/>
          <p:cNvSpPr/>
          <p:nvPr/>
        </p:nvSpPr>
        <p:spPr>
          <a:xfrm>
            <a:off x="313689" y="1297172"/>
            <a:ext cx="9083699" cy="4016484"/>
          </a:xfrm>
          <a:prstGeom prst="rect">
            <a:avLst/>
          </a:prstGeom>
          <a:solidFill>
            <a:schemeClr val="tx2"/>
          </a:solidFill>
          <a:ln>
            <a:solidFill>
              <a:schemeClr val="bg1"/>
            </a:solidFill>
          </a:ln>
        </p:spPr>
        <p:txBody>
          <a:bodyPr wrap="square">
            <a:spAutoFit/>
          </a:bodyPr>
          <a:lstStyle/>
          <a:p>
            <a:r>
              <a:rPr lang="fr-FR" sz="1500" i="1" dirty="0">
                <a:solidFill>
                  <a:srgbClr val="60A0B0"/>
                </a:solidFill>
                <a:latin typeface="Courier"/>
              </a:rPr>
              <a:t>#### Normalisation by </a:t>
            </a:r>
            <a:r>
              <a:rPr lang="fr-FR" sz="1500" i="1" dirty="0" err="1">
                <a:solidFill>
                  <a:srgbClr val="60A0B0"/>
                </a:solidFill>
                <a:latin typeface="Courier"/>
              </a:rPr>
              <a:t>transcripts</a:t>
            </a:r>
            <a:r>
              <a:rPr lang="fr-FR" sz="1500" i="1" dirty="0">
                <a:solidFill>
                  <a:srgbClr val="60A0B0"/>
                </a:solidFill>
                <a:latin typeface="Courier"/>
              </a:rPr>
              <a:t> : use </a:t>
            </a:r>
            <a:r>
              <a:rPr lang="fr-FR" sz="1500" i="1" dirty="0" err="1">
                <a:solidFill>
                  <a:srgbClr val="60A0B0"/>
                </a:solidFill>
                <a:latin typeface="Courier"/>
              </a:rPr>
              <a:t>geometric</a:t>
            </a:r>
            <a:r>
              <a:rPr lang="fr-FR" sz="1500" i="1" dirty="0">
                <a:solidFill>
                  <a:srgbClr val="60A0B0"/>
                </a:solidFill>
                <a:latin typeface="Courier"/>
              </a:rPr>
              <a:t> </a:t>
            </a:r>
            <a:r>
              <a:rPr lang="fr-FR" sz="1500" i="1" dirty="0" err="1">
                <a:solidFill>
                  <a:srgbClr val="60A0B0"/>
                </a:solidFill>
                <a:latin typeface="Courier"/>
              </a:rPr>
              <a:t>mean</a:t>
            </a:r>
            <a:r>
              <a:rPr lang="fr-FR" sz="1500" i="1" dirty="0">
                <a:solidFill>
                  <a:srgbClr val="60A0B0"/>
                </a:solidFill>
                <a:latin typeface="Courier"/>
              </a:rPr>
              <a:t> ----</a:t>
            </a:r>
            <a:r>
              <a:rPr lang="fr-FR" sz="1500" dirty="0">
                <a:solidFill>
                  <a:prstClr val="black"/>
                </a:solidFill>
                <a:latin typeface="Courier"/>
              </a:rPr>
              <a:t/>
            </a:r>
            <a:br>
              <a:rPr lang="fr-FR" sz="1500" dirty="0">
                <a:solidFill>
                  <a:prstClr val="black"/>
                </a:solidFill>
                <a:latin typeface="Courier"/>
              </a:rPr>
            </a:br>
            <a:r>
              <a:rPr lang="fr-FR" sz="1500" dirty="0" err="1">
                <a:solidFill>
                  <a:prstClr val="black"/>
                </a:solidFill>
                <a:latin typeface="Courier"/>
              </a:rPr>
              <a:t>count_iso</a:t>
            </a:r>
            <a:r>
              <a:rPr lang="fr-FR" sz="1500" dirty="0">
                <a:solidFill>
                  <a:prstClr val="black"/>
                </a:solidFill>
                <a:latin typeface="Courier"/>
              </a:rPr>
              <a:t> &lt;-</a:t>
            </a:r>
            <a:r>
              <a:rPr lang="fr-FR" sz="1500" dirty="0">
                <a:solidFill>
                  <a:srgbClr val="4070A0"/>
                </a:solidFill>
                <a:latin typeface="Courier"/>
              </a:rPr>
              <a:t> </a:t>
            </a:r>
            <a:r>
              <a:rPr lang="fr-FR" sz="1500" b="1" dirty="0">
                <a:solidFill>
                  <a:srgbClr val="007020"/>
                </a:solidFill>
                <a:latin typeface="Courier"/>
              </a:rPr>
              <a:t>matrix</a:t>
            </a:r>
            <a:r>
              <a:rPr lang="fr-FR" sz="1500" dirty="0">
                <a:solidFill>
                  <a:prstClr val="black"/>
                </a:solidFill>
                <a:latin typeface="Courier"/>
              </a:rPr>
              <a:t>(</a:t>
            </a:r>
            <a:br>
              <a:rPr lang="fr-FR" sz="1500" dirty="0">
                <a:solidFill>
                  <a:prstClr val="black"/>
                </a:solidFill>
                <a:latin typeface="Courier"/>
              </a:rPr>
            </a:br>
            <a:r>
              <a:rPr lang="fr-FR" sz="1500" dirty="0">
                <a:solidFill>
                  <a:prstClr val="black"/>
                </a:solidFill>
                <a:latin typeface="Courier"/>
              </a:rPr>
              <a:t>  </a:t>
            </a:r>
            <a:r>
              <a:rPr lang="fr-FR" sz="1500" dirty="0">
                <a:solidFill>
                  <a:srgbClr val="902000"/>
                </a:solidFill>
                <a:latin typeface="Courier"/>
              </a:rPr>
              <a:t>data =</a:t>
            </a:r>
            <a:r>
              <a:rPr lang="fr-FR" sz="1500" dirty="0">
                <a:solidFill>
                  <a:prstClr val="black"/>
                </a:solidFill>
                <a:latin typeface="Courier"/>
              </a:rPr>
              <a:t> </a:t>
            </a:r>
            <a:r>
              <a:rPr lang="fr-FR" sz="1500" b="1" dirty="0">
                <a:solidFill>
                  <a:srgbClr val="007020"/>
                </a:solidFill>
                <a:latin typeface="Courier"/>
              </a:rPr>
              <a:t>c</a:t>
            </a:r>
            <a:r>
              <a:rPr lang="fr-FR" sz="1500" dirty="0">
                <a:solidFill>
                  <a:prstClr val="black"/>
                </a:solidFill>
                <a:latin typeface="Courier"/>
              </a:rPr>
              <a:t>(</a:t>
            </a:r>
            <a:br>
              <a:rPr lang="fr-FR" sz="1500" dirty="0">
                <a:solidFill>
                  <a:prstClr val="black"/>
                </a:solidFill>
                <a:latin typeface="Courier"/>
              </a:rPr>
            </a:br>
            <a:r>
              <a:rPr lang="fr-FR" sz="1500" dirty="0">
                <a:solidFill>
                  <a:prstClr val="black"/>
                </a:solidFill>
                <a:latin typeface="Courier"/>
              </a:rPr>
              <a:t>    </a:t>
            </a:r>
            <a:r>
              <a:rPr lang="fr-FR" sz="1500" dirty="0">
                <a:solidFill>
                  <a:srgbClr val="40A070"/>
                </a:solidFill>
                <a:latin typeface="Courier"/>
              </a:rPr>
              <a:t>2</a:t>
            </a:r>
            <a:r>
              <a:rPr lang="fr-FR" sz="1500" dirty="0">
                <a:solidFill>
                  <a:prstClr val="black"/>
                </a:solidFill>
                <a:latin typeface="Courier"/>
              </a:rPr>
              <a:t>,</a:t>
            </a:r>
            <a:r>
              <a:rPr lang="fr-FR" sz="1500" dirty="0">
                <a:solidFill>
                  <a:srgbClr val="40A070"/>
                </a:solidFill>
                <a:latin typeface="Courier"/>
              </a:rPr>
              <a:t>3</a:t>
            </a:r>
            <a:r>
              <a:rPr lang="fr-FR" sz="1500" dirty="0">
                <a:solidFill>
                  <a:prstClr val="black"/>
                </a:solidFill>
                <a:latin typeface="Courier"/>
              </a:rPr>
              <a:t>,</a:t>
            </a:r>
            <a:r>
              <a:rPr lang="fr-FR" sz="1500" dirty="0">
                <a:solidFill>
                  <a:srgbClr val="40A070"/>
                </a:solidFill>
                <a:latin typeface="Courier"/>
              </a:rPr>
              <a:t>2</a:t>
            </a:r>
            <a:r>
              <a:rPr lang="fr-FR" sz="1500" dirty="0">
                <a:solidFill>
                  <a:prstClr val="black"/>
                </a:solidFill>
                <a:latin typeface="Courier"/>
              </a:rPr>
              <a:t>,</a:t>
            </a:r>
            <a:r>
              <a:rPr lang="fr-FR" sz="1500" dirty="0">
                <a:solidFill>
                  <a:srgbClr val="40A070"/>
                </a:solidFill>
                <a:latin typeface="Courier"/>
              </a:rPr>
              <a:t>3</a:t>
            </a:r>
            <a:r>
              <a:rPr lang="fr-FR" sz="1500" dirty="0">
                <a:solidFill>
                  <a:prstClr val="black"/>
                </a:solidFill>
                <a:latin typeface="Courier"/>
              </a:rPr>
              <a:t>,</a:t>
            </a:r>
            <a:br>
              <a:rPr lang="fr-FR" sz="1500" dirty="0">
                <a:solidFill>
                  <a:prstClr val="black"/>
                </a:solidFill>
                <a:latin typeface="Courier"/>
              </a:rPr>
            </a:br>
            <a:r>
              <a:rPr lang="fr-FR" sz="1500" dirty="0">
                <a:solidFill>
                  <a:prstClr val="black"/>
                </a:solidFill>
                <a:latin typeface="Courier"/>
              </a:rPr>
              <a:t>    </a:t>
            </a:r>
            <a:r>
              <a:rPr lang="fr-FR" sz="1500" dirty="0">
                <a:solidFill>
                  <a:srgbClr val="40A070"/>
                </a:solidFill>
                <a:latin typeface="Courier"/>
              </a:rPr>
              <a:t>4</a:t>
            </a:r>
            <a:r>
              <a:rPr lang="fr-FR" sz="1500" dirty="0">
                <a:solidFill>
                  <a:prstClr val="black"/>
                </a:solidFill>
                <a:latin typeface="Courier"/>
              </a:rPr>
              <a:t>,</a:t>
            </a:r>
            <a:r>
              <a:rPr lang="fr-FR" sz="1500" dirty="0">
                <a:solidFill>
                  <a:srgbClr val="40A070"/>
                </a:solidFill>
                <a:latin typeface="Courier"/>
              </a:rPr>
              <a:t>3</a:t>
            </a:r>
            <a:r>
              <a:rPr lang="fr-FR" sz="1500" dirty="0">
                <a:solidFill>
                  <a:prstClr val="black"/>
                </a:solidFill>
                <a:latin typeface="Courier"/>
              </a:rPr>
              <a:t>,</a:t>
            </a:r>
            <a:r>
              <a:rPr lang="fr-FR" sz="1500" dirty="0">
                <a:solidFill>
                  <a:srgbClr val="40A070"/>
                </a:solidFill>
                <a:latin typeface="Courier"/>
              </a:rPr>
              <a:t>4</a:t>
            </a:r>
            <a:r>
              <a:rPr lang="fr-FR" sz="1500" dirty="0">
                <a:solidFill>
                  <a:prstClr val="black"/>
                </a:solidFill>
                <a:latin typeface="Courier"/>
              </a:rPr>
              <a:t>,</a:t>
            </a:r>
            <a:r>
              <a:rPr lang="fr-FR" sz="1500" dirty="0">
                <a:solidFill>
                  <a:srgbClr val="40A070"/>
                </a:solidFill>
                <a:latin typeface="Courier"/>
              </a:rPr>
              <a:t>3</a:t>
            </a:r>
            <a:r>
              <a:rPr lang="fr-FR" sz="1500" dirty="0">
                <a:solidFill>
                  <a:prstClr val="black"/>
                </a:solidFill>
                <a:latin typeface="Courier"/>
              </a:rPr>
              <a:t>,</a:t>
            </a:r>
            <a:br>
              <a:rPr lang="fr-FR" sz="1500" dirty="0">
                <a:solidFill>
                  <a:prstClr val="black"/>
                </a:solidFill>
                <a:latin typeface="Courier"/>
              </a:rPr>
            </a:br>
            <a:r>
              <a:rPr lang="fr-FR" sz="1500" dirty="0">
                <a:solidFill>
                  <a:prstClr val="black"/>
                </a:solidFill>
                <a:latin typeface="Courier"/>
              </a:rPr>
              <a:t>    </a:t>
            </a:r>
            <a:r>
              <a:rPr lang="fr-FR" sz="1500" dirty="0">
                <a:solidFill>
                  <a:srgbClr val="40A070"/>
                </a:solidFill>
                <a:latin typeface="Courier"/>
              </a:rPr>
              <a:t>4</a:t>
            </a:r>
            <a:r>
              <a:rPr lang="fr-FR" sz="1500" dirty="0">
                <a:solidFill>
                  <a:prstClr val="black"/>
                </a:solidFill>
                <a:latin typeface="Courier"/>
              </a:rPr>
              <a:t>,</a:t>
            </a:r>
            <a:r>
              <a:rPr lang="fr-FR" sz="1500" dirty="0">
                <a:solidFill>
                  <a:srgbClr val="40A070"/>
                </a:solidFill>
                <a:latin typeface="Courier"/>
              </a:rPr>
              <a:t>4</a:t>
            </a:r>
            <a:r>
              <a:rPr lang="fr-FR" sz="1500" dirty="0">
                <a:solidFill>
                  <a:prstClr val="black"/>
                </a:solidFill>
                <a:latin typeface="Courier"/>
              </a:rPr>
              <a:t>,</a:t>
            </a:r>
            <a:r>
              <a:rPr lang="fr-FR" sz="1500" dirty="0">
                <a:solidFill>
                  <a:srgbClr val="40A070"/>
                </a:solidFill>
                <a:latin typeface="Courier"/>
              </a:rPr>
              <a:t>4</a:t>
            </a:r>
            <a:r>
              <a:rPr lang="fr-FR" sz="1500" dirty="0">
                <a:solidFill>
                  <a:prstClr val="black"/>
                </a:solidFill>
                <a:latin typeface="Courier"/>
              </a:rPr>
              <a:t>,</a:t>
            </a:r>
            <a:r>
              <a:rPr lang="fr-FR" sz="1500" dirty="0">
                <a:solidFill>
                  <a:srgbClr val="40A070"/>
                </a:solidFill>
                <a:latin typeface="Courier"/>
              </a:rPr>
              <a:t>5</a:t>
            </a:r>
            <a:r>
              <a:rPr lang="fr-FR" sz="1500" dirty="0">
                <a:solidFill>
                  <a:prstClr val="black"/>
                </a:solidFill>
                <a:latin typeface="Courier"/>
              </a:rPr>
              <a:t>,</a:t>
            </a:r>
            <a:br>
              <a:rPr lang="fr-FR" sz="1500" dirty="0">
                <a:solidFill>
                  <a:prstClr val="black"/>
                </a:solidFill>
                <a:latin typeface="Courier"/>
              </a:rPr>
            </a:br>
            <a:r>
              <a:rPr lang="fr-FR" sz="1500" dirty="0">
                <a:solidFill>
                  <a:prstClr val="black"/>
                </a:solidFill>
                <a:latin typeface="Courier"/>
              </a:rPr>
              <a:t>    </a:t>
            </a:r>
            <a:r>
              <a:rPr lang="fr-FR" sz="1500" dirty="0">
                <a:solidFill>
                  <a:srgbClr val="40A070"/>
                </a:solidFill>
                <a:latin typeface="Courier"/>
              </a:rPr>
              <a:t>10</a:t>
            </a:r>
            <a:r>
              <a:rPr lang="fr-FR" sz="1500" dirty="0">
                <a:solidFill>
                  <a:prstClr val="black"/>
                </a:solidFill>
                <a:latin typeface="Courier"/>
              </a:rPr>
              <a:t>,</a:t>
            </a:r>
            <a:r>
              <a:rPr lang="fr-FR" sz="1500" dirty="0">
                <a:solidFill>
                  <a:srgbClr val="40A070"/>
                </a:solidFill>
                <a:latin typeface="Courier"/>
              </a:rPr>
              <a:t>50</a:t>
            </a:r>
            <a:r>
              <a:rPr lang="fr-FR" sz="1500" dirty="0">
                <a:solidFill>
                  <a:prstClr val="black"/>
                </a:solidFill>
                <a:latin typeface="Courier"/>
              </a:rPr>
              <a:t>,</a:t>
            </a:r>
            <a:r>
              <a:rPr lang="fr-FR" sz="1500" dirty="0">
                <a:solidFill>
                  <a:srgbClr val="40A070"/>
                </a:solidFill>
                <a:latin typeface="Courier"/>
              </a:rPr>
              <a:t>10</a:t>
            </a:r>
            <a:r>
              <a:rPr lang="fr-FR" sz="1500" dirty="0">
                <a:solidFill>
                  <a:prstClr val="black"/>
                </a:solidFill>
                <a:latin typeface="Courier"/>
              </a:rPr>
              <a:t>,</a:t>
            </a:r>
            <a:r>
              <a:rPr lang="fr-FR" sz="1500" dirty="0">
                <a:solidFill>
                  <a:srgbClr val="40A070"/>
                </a:solidFill>
                <a:latin typeface="Courier"/>
              </a:rPr>
              <a:t>60</a:t>
            </a:r>
            <a:r>
              <a:rPr lang="fr-FR" sz="1500" dirty="0">
                <a:solidFill>
                  <a:prstClr val="black"/>
                </a:solidFill>
                <a:latin typeface="Courier"/>
              </a:rPr>
              <a:t>,</a:t>
            </a:r>
            <a:br>
              <a:rPr lang="fr-FR" sz="1500" dirty="0">
                <a:solidFill>
                  <a:prstClr val="black"/>
                </a:solidFill>
                <a:latin typeface="Courier"/>
              </a:rPr>
            </a:br>
            <a:r>
              <a:rPr lang="fr-FR" sz="1500" dirty="0">
                <a:solidFill>
                  <a:prstClr val="black"/>
                </a:solidFill>
                <a:latin typeface="Courier"/>
              </a:rPr>
              <a:t>    </a:t>
            </a:r>
            <a:r>
              <a:rPr lang="fr-FR" sz="1500" dirty="0">
                <a:solidFill>
                  <a:srgbClr val="40A070"/>
                </a:solidFill>
                <a:latin typeface="Courier"/>
              </a:rPr>
              <a:t>20</a:t>
            </a:r>
            <a:r>
              <a:rPr lang="fr-FR" sz="1500" dirty="0">
                <a:solidFill>
                  <a:prstClr val="black"/>
                </a:solidFill>
                <a:latin typeface="Courier"/>
              </a:rPr>
              <a:t>,</a:t>
            </a:r>
            <a:r>
              <a:rPr lang="fr-FR" sz="1500" dirty="0">
                <a:solidFill>
                  <a:srgbClr val="40A070"/>
                </a:solidFill>
                <a:latin typeface="Courier"/>
              </a:rPr>
              <a:t>45</a:t>
            </a:r>
            <a:r>
              <a:rPr lang="fr-FR" sz="1500" dirty="0">
                <a:solidFill>
                  <a:prstClr val="black"/>
                </a:solidFill>
                <a:latin typeface="Courier"/>
              </a:rPr>
              <a:t>,</a:t>
            </a:r>
            <a:r>
              <a:rPr lang="fr-FR" sz="1500" dirty="0">
                <a:solidFill>
                  <a:srgbClr val="40A070"/>
                </a:solidFill>
                <a:latin typeface="Courier"/>
              </a:rPr>
              <a:t>10</a:t>
            </a:r>
            <a:r>
              <a:rPr lang="fr-FR" sz="1500" dirty="0">
                <a:solidFill>
                  <a:prstClr val="black"/>
                </a:solidFill>
                <a:latin typeface="Courier"/>
              </a:rPr>
              <a:t>,</a:t>
            </a:r>
            <a:r>
              <a:rPr lang="fr-FR" sz="1500" dirty="0">
                <a:solidFill>
                  <a:srgbClr val="40A070"/>
                </a:solidFill>
                <a:latin typeface="Courier"/>
              </a:rPr>
              <a:t>60</a:t>
            </a:r>
            <a:r>
              <a:rPr lang="fr-FR" sz="1500" dirty="0">
                <a:solidFill>
                  <a:prstClr val="black"/>
                </a:solidFill>
                <a:latin typeface="Courier"/>
              </a:rPr>
              <a:t>,</a:t>
            </a:r>
            <a:br>
              <a:rPr lang="fr-FR" sz="1500" dirty="0">
                <a:solidFill>
                  <a:prstClr val="black"/>
                </a:solidFill>
                <a:latin typeface="Courier"/>
              </a:rPr>
            </a:br>
            <a:r>
              <a:rPr lang="fr-FR" sz="1500" dirty="0">
                <a:solidFill>
                  <a:prstClr val="black"/>
                </a:solidFill>
                <a:latin typeface="Courier"/>
              </a:rPr>
              <a:t>    </a:t>
            </a:r>
            <a:r>
              <a:rPr lang="fr-FR" sz="1500" dirty="0">
                <a:solidFill>
                  <a:srgbClr val="40A070"/>
                </a:solidFill>
                <a:latin typeface="Courier"/>
              </a:rPr>
              <a:t>0</a:t>
            </a:r>
            <a:r>
              <a:rPr lang="fr-FR" sz="1500" dirty="0">
                <a:solidFill>
                  <a:prstClr val="black"/>
                </a:solidFill>
                <a:latin typeface="Courier"/>
              </a:rPr>
              <a:t>,</a:t>
            </a:r>
            <a:r>
              <a:rPr lang="fr-FR" sz="1500" dirty="0">
                <a:solidFill>
                  <a:srgbClr val="40A070"/>
                </a:solidFill>
                <a:latin typeface="Courier"/>
              </a:rPr>
              <a:t>90</a:t>
            </a:r>
            <a:r>
              <a:rPr lang="fr-FR" sz="1500" dirty="0">
                <a:solidFill>
                  <a:prstClr val="black"/>
                </a:solidFill>
                <a:latin typeface="Courier"/>
              </a:rPr>
              <a:t>,</a:t>
            </a:r>
            <a:r>
              <a:rPr lang="fr-FR" sz="1500" dirty="0">
                <a:solidFill>
                  <a:srgbClr val="40A070"/>
                </a:solidFill>
                <a:latin typeface="Courier"/>
              </a:rPr>
              <a:t>20</a:t>
            </a:r>
            <a:r>
              <a:rPr lang="fr-FR" sz="1500" dirty="0">
                <a:solidFill>
                  <a:prstClr val="black"/>
                </a:solidFill>
                <a:latin typeface="Courier"/>
              </a:rPr>
              <a:t>,</a:t>
            </a:r>
            <a:r>
              <a:rPr lang="fr-FR" sz="1500" dirty="0">
                <a:solidFill>
                  <a:srgbClr val="40A070"/>
                </a:solidFill>
                <a:latin typeface="Courier"/>
              </a:rPr>
              <a:t>80</a:t>
            </a:r>
            <a:r>
              <a:rPr lang="fr-FR" sz="1500" dirty="0">
                <a:solidFill>
                  <a:prstClr val="black"/>
                </a:solidFill>
                <a:latin typeface="Courier"/>
              </a:rPr>
              <a:t>,</a:t>
            </a:r>
            <a:br>
              <a:rPr lang="fr-FR" sz="1500" dirty="0">
                <a:solidFill>
                  <a:prstClr val="black"/>
                </a:solidFill>
                <a:latin typeface="Courier"/>
              </a:rPr>
            </a:br>
            <a:r>
              <a:rPr lang="fr-FR" sz="1500" dirty="0">
                <a:solidFill>
                  <a:prstClr val="black"/>
                </a:solidFill>
                <a:latin typeface="Courier"/>
              </a:rPr>
              <a:t>    </a:t>
            </a:r>
            <a:r>
              <a:rPr lang="fr-FR" sz="1500" dirty="0">
                <a:solidFill>
                  <a:srgbClr val="40A070"/>
                </a:solidFill>
                <a:latin typeface="Courier"/>
              </a:rPr>
              <a:t>25</a:t>
            </a:r>
            <a:r>
              <a:rPr lang="fr-FR" sz="1500" dirty="0">
                <a:solidFill>
                  <a:prstClr val="black"/>
                </a:solidFill>
                <a:latin typeface="Courier"/>
              </a:rPr>
              <a:t>,</a:t>
            </a:r>
            <a:r>
              <a:rPr lang="fr-FR" sz="1500" dirty="0">
                <a:solidFill>
                  <a:srgbClr val="40A070"/>
                </a:solidFill>
                <a:latin typeface="Courier"/>
              </a:rPr>
              <a:t>29</a:t>
            </a:r>
            <a:r>
              <a:rPr lang="fr-FR" sz="1500" dirty="0">
                <a:solidFill>
                  <a:prstClr val="black"/>
                </a:solidFill>
                <a:latin typeface="Courier"/>
              </a:rPr>
              <a:t>,</a:t>
            </a:r>
            <a:r>
              <a:rPr lang="fr-FR" sz="1500" dirty="0">
                <a:solidFill>
                  <a:srgbClr val="40A070"/>
                </a:solidFill>
                <a:latin typeface="Courier"/>
              </a:rPr>
              <a:t>15</a:t>
            </a:r>
            <a:r>
              <a:rPr lang="fr-FR" sz="1500" dirty="0">
                <a:solidFill>
                  <a:prstClr val="black"/>
                </a:solidFill>
                <a:latin typeface="Courier"/>
              </a:rPr>
              <a:t>,</a:t>
            </a:r>
            <a:r>
              <a:rPr lang="fr-FR" sz="1500" dirty="0">
                <a:solidFill>
                  <a:srgbClr val="40A070"/>
                </a:solidFill>
                <a:latin typeface="Courier"/>
              </a:rPr>
              <a:t>20</a:t>
            </a:r>
            <a:r>
              <a:rPr lang="fr-FR" sz="1500" dirty="0">
                <a:solidFill>
                  <a:prstClr val="black"/>
                </a:solidFill>
                <a:latin typeface="Courier"/>
              </a:rPr>
              <a:t/>
            </a:r>
            <a:br>
              <a:rPr lang="fr-FR" sz="1500" dirty="0">
                <a:solidFill>
                  <a:prstClr val="black"/>
                </a:solidFill>
                <a:latin typeface="Courier"/>
              </a:rPr>
            </a:br>
            <a:r>
              <a:rPr lang="fr-FR" sz="1500" dirty="0">
                <a:solidFill>
                  <a:prstClr val="black"/>
                </a:solidFill>
                <a:latin typeface="Courier"/>
              </a:rPr>
              <a:t>  ), </a:t>
            </a:r>
            <a:r>
              <a:rPr lang="fr-FR" sz="1500" dirty="0" err="1">
                <a:solidFill>
                  <a:srgbClr val="902000"/>
                </a:solidFill>
                <a:latin typeface="Courier"/>
              </a:rPr>
              <a:t>nrow</a:t>
            </a:r>
            <a:r>
              <a:rPr lang="fr-FR" sz="1500" dirty="0">
                <a:solidFill>
                  <a:srgbClr val="902000"/>
                </a:solidFill>
                <a:latin typeface="Courier"/>
              </a:rPr>
              <a:t> =</a:t>
            </a:r>
            <a:r>
              <a:rPr lang="fr-FR" sz="1500" dirty="0">
                <a:solidFill>
                  <a:prstClr val="black"/>
                </a:solidFill>
                <a:latin typeface="Courier"/>
              </a:rPr>
              <a:t> </a:t>
            </a:r>
            <a:r>
              <a:rPr lang="fr-FR" sz="1500" dirty="0">
                <a:solidFill>
                  <a:srgbClr val="40A070"/>
                </a:solidFill>
                <a:latin typeface="Courier"/>
              </a:rPr>
              <a:t>7</a:t>
            </a:r>
            <a:r>
              <a:rPr lang="fr-FR" sz="1500" dirty="0">
                <a:solidFill>
                  <a:prstClr val="black"/>
                </a:solidFill>
                <a:latin typeface="Courier"/>
              </a:rPr>
              <a:t>, </a:t>
            </a:r>
            <a:r>
              <a:rPr lang="fr-FR" sz="1500" dirty="0" err="1">
                <a:solidFill>
                  <a:srgbClr val="902000"/>
                </a:solidFill>
                <a:latin typeface="Courier"/>
              </a:rPr>
              <a:t>ncol</a:t>
            </a:r>
            <a:r>
              <a:rPr lang="fr-FR" sz="1500" dirty="0">
                <a:solidFill>
                  <a:srgbClr val="902000"/>
                </a:solidFill>
                <a:latin typeface="Courier"/>
              </a:rPr>
              <a:t> =</a:t>
            </a:r>
            <a:r>
              <a:rPr lang="fr-FR" sz="1500" dirty="0">
                <a:solidFill>
                  <a:prstClr val="black"/>
                </a:solidFill>
                <a:latin typeface="Courier"/>
              </a:rPr>
              <a:t> </a:t>
            </a:r>
            <a:r>
              <a:rPr lang="fr-FR" sz="1500" dirty="0">
                <a:solidFill>
                  <a:srgbClr val="40A070"/>
                </a:solidFill>
                <a:latin typeface="Courier"/>
              </a:rPr>
              <a:t>4</a:t>
            </a:r>
            <a:r>
              <a:rPr lang="fr-FR" sz="1500" dirty="0">
                <a:solidFill>
                  <a:prstClr val="black"/>
                </a:solidFill>
                <a:latin typeface="Courier"/>
              </a:rPr>
              <a:t>, </a:t>
            </a:r>
            <a:r>
              <a:rPr lang="fr-FR" sz="1500" dirty="0" err="1">
                <a:solidFill>
                  <a:srgbClr val="902000"/>
                </a:solidFill>
                <a:latin typeface="Courier"/>
              </a:rPr>
              <a:t>byrow</a:t>
            </a:r>
            <a:r>
              <a:rPr lang="fr-FR" sz="1500" dirty="0">
                <a:solidFill>
                  <a:srgbClr val="902000"/>
                </a:solidFill>
                <a:latin typeface="Courier"/>
              </a:rPr>
              <a:t> =</a:t>
            </a:r>
            <a:r>
              <a:rPr lang="fr-FR" sz="1500" dirty="0">
                <a:solidFill>
                  <a:prstClr val="black"/>
                </a:solidFill>
                <a:latin typeface="Courier"/>
              </a:rPr>
              <a:t> </a:t>
            </a:r>
            <a:r>
              <a:rPr lang="fr-FR" sz="1500" dirty="0">
                <a:solidFill>
                  <a:srgbClr val="007020"/>
                </a:solidFill>
                <a:latin typeface="Courier"/>
              </a:rPr>
              <a:t>TRUE</a:t>
            </a:r>
            <a:r>
              <a:rPr lang="fr-FR" sz="1500" dirty="0">
                <a:solidFill>
                  <a:prstClr val="black"/>
                </a:solidFill>
                <a:latin typeface="Courier"/>
              </a:rPr>
              <a:t>)</a:t>
            </a:r>
            <a:br>
              <a:rPr lang="fr-FR" sz="1500" dirty="0">
                <a:solidFill>
                  <a:prstClr val="black"/>
                </a:solidFill>
                <a:latin typeface="Courier"/>
              </a:rPr>
            </a:br>
            <a:endParaRPr lang="fr-FR" sz="1500" dirty="0" smtClean="0">
              <a:solidFill>
                <a:prstClr val="black"/>
              </a:solidFill>
              <a:latin typeface="Courier"/>
            </a:endParaRPr>
          </a:p>
          <a:p>
            <a:r>
              <a:rPr lang="fr-FR" sz="1500" b="1" dirty="0" err="1" smtClean="0">
                <a:solidFill>
                  <a:srgbClr val="007020"/>
                </a:solidFill>
                <a:latin typeface="Courier"/>
              </a:rPr>
              <a:t>row.names</a:t>
            </a:r>
            <a:r>
              <a:rPr lang="fr-FR" sz="1500" dirty="0" smtClean="0">
                <a:solidFill>
                  <a:prstClr val="black"/>
                </a:solidFill>
                <a:latin typeface="Courier"/>
              </a:rPr>
              <a:t>(</a:t>
            </a:r>
            <a:r>
              <a:rPr lang="fr-FR" sz="1500" dirty="0" err="1" smtClean="0">
                <a:solidFill>
                  <a:prstClr val="black"/>
                </a:solidFill>
                <a:latin typeface="Courier"/>
              </a:rPr>
              <a:t>count_iso</a:t>
            </a:r>
            <a:r>
              <a:rPr lang="fr-FR" sz="1500" dirty="0">
                <a:solidFill>
                  <a:prstClr val="black"/>
                </a:solidFill>
                <a:latin typeface="Courier"/>
              </a:rPr>
              <a:t>) &lt;-</a:t>
            </a:r>
            <a:r>
              <a:rPr lang="fr-FR" sz="1500" dirty="0">
                <a:solidFill>
                  <a:srgbClr val="4070A0"/>
                </a:solidFill>
                <a:latin typeface="Courier"/>
              </a:rPr>
              <a:t> </a:t>
            </a:r>
            <a:r>
              <a:rPr lang="fr-FR" sz="1500" b="1" dirty="0">
                <a:solidFill>
                  <a:srgbClr val="007020"/>
                </a:solidFill>
                <a:latin typeface="Courier"/>
              </a:rPr>
              <a:t>c</a:t>
            </a:r>
            <a:r>
              <a:rPr lang="fr-FR" sz="1500" dirty="0" smtClean="0">
                <a:solidFill>
                  <a:prstClr val="black"/>
                </a:solidFill>
                <a:latin typeface="Courier"/>
              </a:rPr>
              <a:t>(</a:t>
            </a:r>
          </a:p>
          <a:p>
            <a:r>
              <a:rPr lang="fr-FR" sz="1500" dirty="0">
                <a:solidFill>
                  <a:prstClr val="black"/>
                </a:solidFill>
                <a:latin typeface="Courier"/>
              </a:rPr>
              <a:t> </a:t>
            </a:r>
            <a:r>
              <a:rPr lang="fr-FR" sz="1500" dirty="0" smtClean="0">
                <a:solidFill>
                  <a:prstClr val="black"/>
                </a:solidFill>
                <a:latin typeface="Courier"/>
              </a:rPr>
              <a:t> </a:t>
            </a:r>
            <a:r>
              <a:rPr lang="fr-FR" sz="1500" dirty="0" smtClean="0">
                <a:solidFill>
                  <a:srgbClr val="4070A0"/>
                </a:solidFill>
                <a:latin typeface="Courier"/>
              </a:rPr>
              <a:t>"</a:t>
            </a:r>
            <a:r>
              <a:rPr lang="fr-FR" sz="1500" dirty="0">
                <a:solidFill>
                  <a:srgbClr val="4070A0"/>
                </a:solidFill>
                <a:latin typeface="Courier"/>
              </a:rPr>
              <a:t>isoform1_HPRT1"</a:t>
            </a:r>
            <a:r>
              <a:rPr lang="fr-FR" sz="1500" dirty="0">
                <a:solidFill>
                  <a:prstClr val="black"/>
                </a:solidFill>
                <a:latin typeface="Courier"/>
              </a:rPr>
              <a:t>, </a:t>
            </a:r>
            <a:r>
              <a:rPr lang="fr-FR" sz="1500" dirty="0">
                <a:solidFill>
                  <a:srgbClr val="4070A0"/>
                </a:solidFill>
                <a:latin typeface="Courier"/>
              </a:rPr>
              <a:t>"isoform2_HPRT1"</a:t>
            </a:r>
            <a:r>
              <a:rPr lang="fr-FR" sz="1500" dirty="0">
                <a:solidFill>
                  <a:prstClr val="black"/>
                </a:solidFill>
                <a:latin typeface="Courier"/>
              </a:rPr>
              <a:t>, </a:t>
            </a:r>
            <a:r>
              <a:rPr lang="fr-FR" sz="1500" dirty="0">
                <a:solidFill>
                  <a:srgbClr val="4070A0"/>
                </a:solidFill>
                <a:latin typeface="Courier"/>
              </a:rPr>
              <a:t>"isoform3_HPRT1"</a:t>
            </a:r>
            <a:r>
              <a:rPr lang="fr-FR" sz="1500" dirty="0">
                <a:solidFill>
                  <a:prstClr val="black"/>
                </a:solidFill>
                <a:latin typeface="Courier"/>
              </a:rPr>
              <a:t>, </a:t>
            </a:r>
            <a:endParaRPr lang="fr-FR" sz="1500" dirty="0" smtClean="0">
              <a:solidFill>
                <a:prstClr val="black"/>
              </a:solidFill>
              <a:latin typeface="Courier"/>
            </a:endParaRPr>
          </a:p>
          <a:p>
            <a:r>
              <a:rPr lang="fr-FR" sz="1500" dirty="0">
                <a:solidFill>
                  <a:prstClr val="black"/>
                </a:solidFill>
                <a:latin typeface="Courier"/>
              </a:rPr>
              <a:t> </a:t>
            </a:r>
            <a:r>
              <a:rPr lang="fr-FR" sz="1500" dirty="0" smtClean="0">
                <a:solidFill>
                  <a:prstClr val="black"/>
                </a:solidFill>
                <a:latin typeface="Courier"/>
              </a:rPr>
              <a:t> </a:t>
            </a:r>
            <a:r>
              <a:rPr lang="fr-FR" sz="1500" dirty="0" smtClean="0">
                <a:solidFill>
                  <a:srgbClr val="4070A0"/>
                </a:solidFill>
                <a:latin typeface="Courier"/>
              </a:rPr>
              <a:t>"</a:t>
            </a:r>
            <a:r>
              <a:rPr lang="fr-FR" sz="1500" dirty="0">
                <a:solidFill>
                  <a:srgbClr val="4070A0"/>
                </a:solidFill>
                <a:latin typeface="Courier"/>
              </a:rPr>
              <a:t>isoform1_B</a:t>
            </a:r>
            <a:r>
              <a:rPr lang="fr-FR" sz="1500" dirty="0" smtClean="0">
                <a:solidFill>
                  <a:srgbClr val="4070A0"/>
                </a:solidFill>
                <a:latin typeface="Courier"/>
              </a:rPr>
              <a:t>"</a:t>
            </a:r>
            <a:r>
              <a:rPr lang="fr-FR" sz="1500" dirty="0" smtClean="0">
                <a:solidFill>
                  <a:prstClr val="black"/>
                </a:solidFill>
                <a:latin typeface="Courier"/>
              </a:rPr>
              <a:t>, </a:t>
            </a:r>
            <a:r>
              <a:rPr lang="fr-FR" sz="1500" dirty="0" smtClean="0">
                <a:solidFill>
                  <a:srgbClr val="4070A0"/>
                </a:solidFill>
                <a:latin typeface="Courier"/>
              </a:rPr>
              <a:t>"isoform2_B</a:t>
            </a:r>
            <a:r>
              <a:rPr lang="fr-FR" sz="1500" dirty="0">
                <a:solidFill>
                  <a:srgbClr val="4070A0"/>
                </a:solidFill>
                <a:latin typeface="Courier"/>
              </a:rPr>
              <a:t>"</a:t>
            </a:r>
            <a:r>
              <a:rPr lang="fr-FR" sz="1500" dirty="0">
                <a:solidFill>
                  <a:prstClr val="black"/>
                </a:solidFill>
                <a:latin typeface="Courier"/>
              </a:rPr>
              <a:t>,</a:t>
            </a:r>
            <a:r>
              <a:rPr lang="fr-FR" sz="1500" dirty="0">
                <a:solidFill>
                  <a:srgbClr val="4070A0"/>
                </a:solidFill>
                <a:latin typeface="Courier"/>
              </a:rPr>
              <a:t>"isoform1_C"</a:t>
            </a:r>
            <a:r>
              <a:rPr lang="fr-FR" sz="1500" dirty="0">
                <a:solidFill>
                  <a:prstClr val="black"/>
                </a:solidFill>
                <a:latin typeface="Courier"/>
              </a:rPr>
              <a:t>,</a:t>
            </a:r>
            <a:r>
              <a:rPr lang="fr-FR" sz="1500" dirty="0">
                <a:solidFill>
                  <a:srgbClr val="4070A0"/>
                </a:solidFill>
                <a:latin typeface="Courier"/>
              </a:rPr>
              <a:t>"</a:t>
            </a:r>
            <a:r>
              <a:rPr lang="fr-FR" sz="1500" dirty="0" smtClean="0">
                <a:solidFill>
                  <a:srgbClr val="4070A0"/>
                </a:solidFill>
                <a:latin typeface="Courier"/>
              </a:rPr>
              <a:t>isoform1_D« </a:t>
            </a:r>
          </a:p>
          <a:p>
            <a:r>
              <a:rPr lang="fr-FR" sz="1500" dirty="0" smtClean="0">
                <a:solidFill>
                  <a:prstClr val="black"/>
                </a:solidFill>
                <a:latin typeface="Courier"/>
              </a:rPr>
              <a:t>)</a:t>
            </a:r>
            <a:r>
              <a:rPr lang="fr-FR" sz="1500" dirty="0">
                <a:solidFill>
                  <a:prstClr val="black"/>
                </a:solidFill>
                <a:latin typeface="Courier"/>
              </a:rPr>
              <a:t/>
            </a:r>
            <a:br>
              <a:rPr lang="fr-FR" sz="1500" dirty="0">
                <a:solidFill>
                  <a:prstClr val="black"/>
                </a:solidFill>
                <a:latin typeface="Courier"/>
              </a:rPr>
            </a:br>
            <a:r>
              <a:rPr lang="fr-FR" sz="1500" b="1" dirty="0" err="1">
                <a:solidFill>
                  <a:srgbClr val="007020"/>
                </a:solidFill>
                <a:latin typeface="Courier"/>
              </a:rPr>
              <a:t>colnames</a:t>
            </a:r>
            <a:r>
              <a:rPr lang="fr-FR" sz="1500" dirty="0">
                <a:solidFill>
                  <a:prstClr val="black"/>
                </a:solidFill>
                <a:latin typeface="Courier"/>
              </a:rPr>
              <a:t>(</a:t>
            </a:r>
            <a:r>
              <a:rPr lang="fr-FR" sz="1500" dirty="0" err="1">
                <a:solidFill>
                  <a:prstClr val="black"/>
                </a:solidFill>
                <a:latin typeface="Courier"/>
              </a:rPr>
              <a:t>count_iso</a:t>
            </a:r>
            <a:r>
              <a:rPr lang="fr-FR" sz="1500" dirty="0">
                <a:solidFill>
                  <a:prstClr val="black"/>
                </a:solidFill>
                <a:latin typeface="Courier"/>
              </a:rPr>
              <a:t>) &lt;-</a:t>
            </a:r>
            <a:r>
              <a:rPr lang="fr-FR" sz="1500" dirty="0">
                <a:solidFill>
                  <a:srgbClr val="4070A0"/>
                </a:solidFill>
                <a:latin typeface="Courier"/>
              </a:rPr>
              <a:t> </a:t>
            </a:r>
            <a:r>
              <a:rPr lang="fr-FR" sz="1500" b="1" dirty="0">
                <a:solidFill>
                  <a:srgbClr val="007020"/>
                </a:solidFill>
                <a:latin typeface="Courier"/>
              </a:rPr>
              <a:t>c</a:t>
            </a:r>
            <a:r>
              <a:rPr lang="fr-FR" sz="1500" dirty="0">
                <a:solidFill>
                  <a:prstClr val="black"/>
                </a:solidFill>
                <a:latin typeface="Courier"/>
              </a:rPr>
              <a:t>(</a:t>
            </a:r>
            <a:r>
              <a:rPr lang="fr-FR" sz="1500" dirty="0">
                <a:solidFill>
                  <a:srgbClr val="4070A0"/>
                </a:solidFill>
                <a:latin typeface="Courier"/>
              </a:rPr>
              <a:t>"sample1"</a:t>
            </a:r>
            <a:r>
              <a:rPr lang="fr-FR" sz="1500" dirty="0">
                <a:solidFill>
                  <a:prstClr val="black"/>
                </a:solidFill>
                <a:latin typeface="Courier"/>
              </a:rPr>
              <a:t>, </a:t>
            </a:r>
            <a:r>
              <a:rPr lang="fr-FR" sz="1500" dirty="0">
                <a:solidFill>
                  <a:srgbClr val="4070A0"/>
                </a:solidFill>
                <a:latin typeface="Courier"/>
              </a:rPr>
              <a:t>"sample2"</a:t>
            </a:r>
            <a:r>
              <a:rPr lang="fr-FR" sz="1500" dirty="0">
                <a:solidFill>
                  <a:prstClr val="black"/>
                </a:solidFill>
                <a:latin typeface="Courier"/>
              </a:rPr>
              <a:t>,</a:t>
            </a:r>
            <a:r>
              <a:rPr lang="fr-FR" sz="1500" dirty="0">
                <a:solidFill>
                  <a:srgbClr val="4070A0"/>
                </a:solidFill>
                <a:latin typeface="Courier"/>
              </a:rPr>
              <a:t>"sample3"</a:t>
            </a:r>
            <a:r>
              <a:rPr lang="fr-FR" sz="1500" dirty="0">
                <a:solidFill>
                  <a:prstClr val="black"/>
                </a:solidFill>
                <a:latin typeface="Courier"/>
              </a:rPr>
              <a:t>, </a:t>
            </a:r>
            <a:r>
              <a:rPr lang="fr-FR" sz="1500" dirty="0">
                <a:solidFill>
                  <a:srgbClr val="4070A0"/>
                </a:solidFill>
                <a:latin typeface="Courier"/>
              </a:rPr>
              <a:t>"sample4"</a:t>
            </a:r>
            <a:r>
              <a:rPr lang="fr-FR" sz="1500" dirty="0">
                <a:solidFill>
                  <a:prstClr val="black"/>
                </a:solidFill>
                <a:latin typeface="Courier"/>
              </a:rPr>
              <a:t>)</a:t>
            </a:r>
            <a:endParaRPr lang="fr-FR" sz="1500" dirty="0">
              <a:latin typeface="Courier"/>
            </a:endParaRPr>
          </a:p>
        </p:txBody>
      </p:sp>
      <p:pic>
        <p:nvPicPr>
          <p:cNvPr id="10" name="Image 9"/>
          <p:cNvPicPr>
            <a:picLocks noChangeAspect="1"/>
          </p:cNvPicPr>
          <p:nvPr/>
        </p:nvPicPr>
        <p:blipFill>
          <a:blip r:embed="rId3"/>
          <a:stretch>
            <a:fillRect/>
          </a:stretch>
        </p:blipFill>
        <p:spPr>
          <a:xfrm>
            <a:off x="6661539" y="1783398"/>
            <a:ext cx="5019675" cy="1924050"/>
          </a:xfrm>
          <a:prstGeom prst="rect">
            <a:avLst/>
          </a:prstGeom>
          <a:ln>
            <a:solidFill>
              <a:schemeClr val="tx1"/>
            </a:solidFill>
          </a:ln>
        </p:spPr>
      </p:pic>
    </p:spTree>
    <p:extLst>
      <p:ext uri="{BB962C8B-B14F-4D97-AF65-F5344CB8AC3E}">
        <p14:creationId xmlns:p14="http://schemas.microsoft.com/office/powerpoint/2010/main" val="2363730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6111" y="1392518"/>
            <a:ext cx="10447269" cy="5200193"/>
          </a:xfrm>
        </p:spPr>
        <p:txBody>
          <a:bodyPr/>
          <a:lstStyle/>
          <a:p>
            <a:pPr marL="457200" lvl="1" indent="0">
              <a:buNone/>
            </a:pPr>
            <a:endParaRPr lang="en-US" dirty="0" smtClean="0"/>
          </a:p>
          <a:p>
            <a:pPr lvl="1"/>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18</a:t>
            </a:fld>
            <a:endParaRPr lang="en-US" dirty="0"/>
          </a:p>
        </p:txBody>
      </p:sp>
      <p:sp>
        <p:nvSpPr>
          <p:cNvPr id="9" name="Titre 1"/>
          <p:cNvSpPr>
            <a:spLocks noGrp="1"/>
          </p:cNvSpPr>
          <p:nvPr>
            <p:ph type="title"/>
          </p:nvPr>
        </p:nvSpPr>
        <p:spPr>
          <a:xfrm>
            <a:off x="646111" y="452718"/>
            <a:ext cx="9404723" cy="844454"/>
          </a:xfrm>
        </p:spPr>
        <p:txBody>
          <a:bodyPr/>
          <a:lstStyle/>
          <a:p>
            <a:r>
              <a:rPr lang="en-US" dirty="0" smtClean="0"/>
              <a:t>Normalization</a:t>
            </a:r>
            <a:endParaRPr lang="en-US" dirty="0"/>
          </a:p>
        </p:txBody>
      </p:sp>
      <p:sp>
        <p:nvSpPr>
          <p:cNvPr id="5" name="ZoneTexte 4"/>
          <p:cNvSpPr txBox="1"/>
          <p:nvPr/>
        </p:nvSpPr>
        <p:spPr>
          <a:xfrm>
            <a:off x="415359" y="1297172"/>
            <a:ext cx="11283156" cy="5170646"/>
          </a:xfrm>
          <a:prstGeom prst="rect">
            <a:avLst/>
          </a:prstGeom>
          <a:solidFill>
            <a:schemeClr val="tx2"/>
          </a:solidFill>
        </p:spPr>
        <p:txBody>
          <a:bodyPr wrap="square" rtlCol="0">
            <a:spAutoFit/>
          </a:bodyPr>
          <a:lstStyle/>
          <a:p>
            <a:r>
              <a:rPr lang="fr-FR" sz="1500" i="1" dirty="0">
                <a:solidFill>
                  <a:srgbClr val="60A0B0"/>
                </a:solidFill>
                <a:latin typeface="Courier"/>
              </a:rPr>
              <a:t>#### Normalisation by </a:t>
            </a:r>
            <a:r>
              <a:rPr lang="fr-FR" sz="1500" i="1" dirty="0" err="1">
                <a:solidFill>
                  <a:srgbClr val="60A0B0"/>
                </a:solidFill>
                <a:latin typeface="Courier"/>
              </a:rPr>
              <a:t>transcripts</a:t>
            </a:r>
            <a:r>
              <a:rPr lang="fr-FR" sz="1500" i="1" dirty="0">
                <a:solidFill>
                  <a:srgbClr val="60A0B0"/>
                </a:solidFill>
                <a:latin typeface="Courier"/>
              </a:rPr>
              <a:t> : use </a:t>
            </a:r>
            <a:r>
              <a:rPr lang="fr-FR" sz="1500" i="1" dirty="0" err="1">
                <a:solidFill>
                  <a:srgbClr val="60A0B0"/>
                </a:solidFill>
                <a:latin typeface="Courier"/>
              </a:rPr>
              <a:t>geometric</a:t>
            </a:r>
            <a:r>
              <a:rPr lang="fr-FR" sz="1500" i="1" dirty="0">
                <a:solidFill>
                  <a:srgbClr val="60A0B0"/>
                </a:solidFill>
                <a:latin typeface="Courier"/>
              </a:rPr>
              <a:t> </a:t>
            </a:r>
            <a:r>
              <a:rPr lang="fr-FR" sz="1500" i="1" dirty="0" err="1">
                <a:solidFill>
                  <a:srgbClr val="60A0B0"/>
                </a:solidFill>
                <a:latin typeface="Courier"/>
              </a:rPr>
              <a:t>mean</a:t>
            </a:r>
            <a:r>
              <a:rPr lang="fr-FR" sz="1500" i="1" dirty="0">
                <a:solidFill>
                  <a:srgbClr val="60A0B0"/>
                </a:solidFill>
                <a:latin typeface="Courier"/>
              </a:rPr>
              <a:t> ----</a:t>
            </a:r>
            <a:r>
              <a:rPr lang="fr-FR" sz="1500" dirty="0">
                <a:solidFill>
                  <a:prstClr val="black"/>
                </a:solidFill>
                <a:latin typeface="Courier"/>
              </a:rPr>
              <a:t/>
            </a:r>
            <a:br>
              <a:rPr lang="fr-FR" sz="1500" dirty="0">
                <a:solidFill>
                  <a:prstClr val="black"/>
                </a:solidFill>
                <a:latin typeface="Courier"/>
              </a:rPr>
            </a:br>
            <a:r>
              <a:rPr lang="fr-FR" sz="1500" dirty="0" err="1">
                <a:solidFill>
                  <a:prstClr val="black"/>
                </a:solidFill>
                <a:latin typeface="Courier"/>
              </a:rPr>
              <a:t>tab_norm_iso</a:t>
            </a:r>
            <a:r>
              <a:rPr lang="fr-FR" sz="1500" dirty="0">
                <a:solidFill>
                  <a:prstClr val="black"/>
                </a:solidFill>
                <a:latin typeface="Courier"/>
              </a:rPr>
              <a:t> &lt;-</a:t>
            </a:r>
            <a:r>
              <a:rPr lang="fr-FR" sz="1500" dirty="0">
                <a:solidFill>
                  <a:srgbClr val="4070A0"/>
                </a:solidFill>
                <a:latin typeface="Courier"/>
              </a:rPr>
              <a:t> </a:t>
            </a:r>
            <a:r>
              <a:rPr lang="fr-FR" sz="1500" dirty="0" err="1">
                <a:solidFill>
                  <a:prstClr val="black"/>
                </a:solidFill>
                <a:latin typeface="Courier"/>
              </a:rPr>
              <a:t>count_iso</a:t>
            </a:r>
            <a:r>
              <a:rPr lang="fr-FR" sz="1500" dirty="0">
                <a:solidFill>
                  <a:prstClr val="black"/>
                </a:solidFill>
                <a:latin typeface="Courier"/>
              </a:rPr>
              <a:t>[</a:t>
            </a:r>
            <a:r>
              <a:rPr lang="fr-FR" sz="1500" b="1" dirty="0" err="1">
                <a:solidFill>
                  <a:srgbClr val="007020"/>
                </a:solidFill>
                <a:latin typeface="Courier"/>
              </a:rPr>
              <a:t>grep</a:t>
            </a:r>
            <a:r>
              <a:rPr lang="fr-FR" sz="1500" dirty="0">
                <a:solidFill>
                  <a:prstClr val="black"/>
                </a:solidFill>
                <a:latin typeface="Courier"/>
              </a:rPr>
              <a:t>(</a:t>
            </a:r>
            <a:r>
              <a:rPr lang="fr-FR" sz="1500" dirty="0">
                <a:solidFill>
                  <a:srgbClr val="4070A0"/>
                </a:solidFill>
                <a:latin typeface="Courier"/>
              </a:rPr>
              <a:t>"_HPRT1$"</a:t>
            </a:r>
            <a:r>
              <a:rPr lang="fr-FR" sz="1500" dirty="0">
                <a:solidFill>
                  <a:prstClr val="black"/>
                </a:solidFill>
                <a:latin typeface="Courier"/>
              </a:rPr>
              <a:t>, </a:t>
            </a:r>
            <a:r>
              <a:rPr lang="fr-FR" sz="1500" b="1" dirty="0" err="1">
                <a:solidFill>
                  <a:srgbClr val="007020"/>
                </a:solidFill>
                <a:latin typeface="Courier"/>
              </a:rPr>
              <a:t>rownames</a:t>
            </a:r>
            <a:r>
              <a:rPr lang="fr-FR" sz="1500" dirty="0">
                <a:solidFill>
                  <a:prstClr val="black"/>
                </a:solidFill>
                <a:latin typeface="Courier"/>
              </a:rPr>
              <a:t>(</a:t>
            </a:r>
            <a:r>
              <a:rPr lang="fr-FR" sz="1500" dirty="0" err="1">
                <a:solidFill>
                  <a:prstClr val="black"/>
                </a:solidFill>
                <a:latin typeface="Courier"/>
              </a:rPr>
              <a:t>count_iso</a:t>
            </a:r>
            <a:r>
              <a:rPr lang="fr-FR" sz="1500" dirty="0">
                <a:solidFill>
                  <a:prstClr val="black"/>
                </a:solidFill>
                <a:latin typeface="Courier"/>
              </a:rPr>
              <a:t>)), , drop =</a:t>
            </a:r>
            <a:r>
              <a:rPr lang="fr-FR" sz="1500" dirty="0">
                <a:solidFill>
                  <a:srgbClr val="4070A0"/>
                </a:solidFill>
                <a:latin typeface="Courier"/>
              </a:rPr>
              <a:t> </a:t>
            </a:r>
            <a:r>
              <a:rPr lang="fr-FR" sz="1500" dirty="0">
                <a:solidFill>
                  <a:srgbClr val="007020"/>
                </a:solidFill>
                <a:latin typeface="Courier"/>
              </a:rPr>
              <a:t>FALSE</a:t>
            </a:r>
            <a:r>
              <a:rPr lang="fr-FR" sz="1500" dirty="0">
                <a:solidFill>
                  <a:prstClr val="black"/>
                </a:solidFill>
                <a:latin typeface="Courier"/>
              </a:rPr>
              <a:t>] </a:t>
            </a:r>
            <a:r>
              <a:rPr lang="fr-FR" sz="1500" dirty="0">
                <a:solidFill>
                  <a:srgbClr val="666666"/>
                </a:solidFill>
                <a:latin typeface="Courier"/>
              </a:rPr>
              <a:t>%&gt;%</a:t>
            </a:r>
            <a:r>
              <a:rPr lang="fr-FR" sz="1500" dirty="0">
                <a:solidFill>
                  <a:prstClr val="black"/>
                </a:solidFill>
                <a:latin typeface="Courier"/>
              </a:rPr>
              <a:t/>
            </a:r>
            <a:br>
              <a:rPr lang="fr-FR" sz="1500" dirty="0">
                <a:solidFill>
                  <a:prstClr val="black"/>
                </a:solidFill>
                <a:latin typeface="Courier"/>
              </a:rPr>
            </a:br>
            <a:r>
              <a:rPr lang="fr-FR" sz="1500" dirty="0">
                <a:solidFill>
                  <a:srgbClr val="4070A0"/>
                </a:solidFill>
                <a:latin typeface="Courier"/>
              </a:rPr>
              <a:t>  </a:t>
            </a:r>
            <a:r>
              <a:rPr lang="fr-FR" sz="1500" b="1" dirty="0">
                <a:solidFill>
                  <a:srgbClr val="007020"/>
                </a:solidFill>
                <a:latin typeface="Courier"/>
              </a:rPr>
              <a:t>t</a:t>
            </a:r>
            <a:r>
              <a:rPr lang="fr-FR" sz="1500" dirty="0">
                <a:solidFill>
                  <a:prstClr val="black"/>
                </a:solidFill>
                <a:latin typeface="Courier"/>
              </a:rPr>
              <a:t>() </a:t>
            </a:r>
            <a:r>
              <a:rPr lang="fr-FR" sz="1500" dirty="0">
                <a:solidFill>
                  <a:srgbClr val="666666"/>
                </a:solidFill>
                <a:latin typeface="Courier"/>
              </a:rPr>
              <a:t>%&gt;%</a:t>
            </a:r>
            <a:r>
              <a:rPr lang="fr-FR" sz="1500" dirty="0">
                <a:solidFill>
                  <a:prstClr val="black"/>
                </a:solidFill>
                <a:latin typeface="Courier"/>
              </a:rPr>
              <a:t/>
            </a:r>
            <a:br>
              <a:rPr lang="fr-FR" sz="1500" dirty="0">
                <a:solidFill>
                  <a:prstClr val="black"/>
                </a:solidFill>
                <a:latin typeface="Courier"/>
              </a:rPr>
            </a:br>
            <a:r>
              <a:rPr lang="fr-FR" sz="1500" dirty="0">
                <a:solidFill>
                  <a:srgbClr val="4070A0"/>
                </a:solidFill>
                <a:latin typeface="Courier"/>
              </a:rPr>
              <a:t>  </a:t>
            </a:r>
            <a:r>
              <a:rPr lang="fr-FR" sz="1500" b="1" dirty="0" err="1">
                <a:solidFill>
                  <a:srgbClr val="007020"/>
                </a:solidFill>
                <a:latin typeface="Courier"/>
              </a:rPr>
              <a:t>as.data.frame</a:t>
            </a:r>
            <a:r>
              <a:rPr lang="fr-FR" sz="1500" dirty="0">
                <a:solidFill>
                  <a:prstClr val="black"/>
                </a:solidFill>
                <a:latin typeface="Courier"/>
              </a:rPr>
              <a:t>() </a:t>
            </a:r>
            <a:r>
              <a:rPr lang="fr-FR" sz="1500" dirty="0">
                <a:solidFill>
                  <a:srgbClr val="666666"/>
                </a:solidFill>
                <a:latin typeface="Courier"/>
              </a:rPr>
              <a:t>%&gt;%</a:t>
            </a:r>
            <a:r>
              <a:rPr lang="fr-FR" sz="1500" dirty="0">
                <a:solidFill>
                  <a:prstClr val="black"/>
                </a:solidFill>
                <a:latin typeface="Courier"/>
              </a:rPr>
              <a:t/>
            </a:r>
            <a:br>
              <a:rPr lang="fr-FR" sz="1500" dirty="0">
                <a:solidFill>
                  <a:prstClr val="black"/>
                </a:solidFill>
                <a:latin typeface="Courier"/>
              </a:rPr>
            </a:br>
            <a:r>
              <a:rPr lang="fr-FR" sz="1500" dirty="0">
                <a:solidFill>
                  <a:srgbClr val="4070A0"/>
                </a:solidFill>
                <a:latin typeface="Courier"/>
              </a:rPr>
              <a:t>  </a:t>
            </a:r>
            <a:r>
              <a:rPr lang="fr-FR" sz="1500" b="1" dirty="0" err="1">
                <a:solidFill>
                  <a:srgbClr val="007020"/>
                </a:solidFill>
                <a:latin typeface="Courier"/>
              </a:rPr>
              <a:t>rownames_to_column</a:t>
            </a:r>
            <a:r>
              <a:rPr lang="fr-FR" sz="1500" dirty="0">
                <a:solidFill>
                  <a:prstClr val="black"/>
                </a:solidFill>
                <a:latin typeface="Courier"/>
              </a:rPr>
              <a:t>(</a:t>
            </a:r>
            <a:r>
              <a:rPr lang="fr-FR" sz="1500" dirty="0">
                <a:solidFill>
                  <a:srgbClr val="902000"/>
                </a:solidFill>
                <a:latin typeface="Courier"/>
              </a:rPr>
              <a:t>var =</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SampleID</a:t>
            </a:r>
            <a:r>
              <a:rPr lang="fr-FR" sz="1500" dirty="0">
                <a:solidFill>
                  <a:srgbClr val="4070A0"/>
                </a:solidFill>
                <a:latin typeface="Courier"/>
              </a:rPr>
              <a:t>"</a:t>
            </a:r>
            <a:r>
              <a:rPr lang="fr-FR" sz="1500" dirty="0">
                <a:solidFill>
                  <a:prstClr val="black"/>
                </a:solidFill>
                <a:latin typeface="Courier"/>
              </a:rPr>
              <a:t>) </a:t>
            </a:r>
            <a:r>
              <a:rPr lang="fr-FR" sz="1500" dirty="0">
                <a:solidFill>
                  <a:srgbClr val="666666"/>
                </a:solidFill>
                <a:latin typeface="Courier"/>
              </a:rPr>
              <a:t>%&gt;%</a:t>
            </a:r>
            <a:r>
              <a:rPr lang="fr-FR" sz="1500" dirty="0">
                <a:solidFill>
                  <a:prstClr val="black"/>
                </a:solidFill>
                <a:latin typeface="Courier"/>
              </a:rPr>
              <a:t/>
            </a:r>
            <a:br>
              <a:rPr lang="fr-FR" sz="1500" dirty="0">
                <a:solidFill>
                  <a:prstClr val="black"/>
                </a:solidFill>
                <a:latin typeface="Courier"/>
              </a:rPr>
            </a:br>
            <a:r>
              <a:rPr lang="fr-FR" sz="1500" dirty="0">
                <a:solidFill>
                  <a:srgbClr val="4070A0"/>
                </a:solidFill>
                <a:latin typeface="Courier"/>
              </a:rPr>
              <a:t>  </a:t>
            </a:r>
            <a:r>
              <a:rPr lang="fr-FR" sz="1500" b="1" dirty="0">
                <a:solidFill>
                  <a:srgbClr val="007020"/>
                </a:solidFill>
                <a:latin typeface="Courier"/>
              </a:rPr>
              <a:t>select</a:t>
            </a:r>
            <a:r>
              <a:rPr lang="fr-FR" sz="1500" dirty="0">
                <a:solidFill>
                  <a:prstClr val="black"/>
                </a:solidFill>
                <a:latin typeface="Courier"/>
              </a:rPr>
              <a:t>(</a:t>
            </a:r>
            <a:r>
              <a:rPr lang="fr-FR" sz="1500" b="1" dirty="0" err="1">
                <a:solidFill>
                  <a:srgbClr val="007020"/>
                </a:solidFill>
                <a:latin typeface="Courier"/>
              </a:rPr>
              <a:t>names</a:t>
            </a:r>
            <a:r>
              <a:rPr lang="fr-FR" sz="1500" dirty="0">
                <a:solidFill>
                  <a:prstClr val="black"/>
                </a:solidFill>
                <a:latin typeface="Courier"/>
              </a:rPr>
              <a:t>(.)[</a:t>
            </a:r>
            <a:r>
              <a:rPr lang="fr-FR" sz="1500" b="1" dirty="0">
                <a:solidFill>
                  <a:srgbClr val="007020"/>
                </a:solidFill>
                <a:latin typeface="Courier"/>
              </a:rPr>
              <a:t>c</a:t>
            </a:r>
            <a:r>
              <a:rPr lang="fr-FR" sz="1500" dirty="0">
                <a:solidFill>
                  <a:prstClr val="black"/>
                </a:solidFill>
                <a:latin typeface="Courier"/>
              </a:rPr>
              <a:t>(</a:t>
            </a:r>
            <a:br>
              <a:rPr lang="fr-FR" sz="1500" dirty="0">
                <a:solidFill>
                  <a:prstClr val="black"/>
                </a:solidFill>
                <a:latin typeface="Courier"/>
              </a:rPr>
            </a:br>
            <a:r>
              <a:rPr lang="fr-FR" sz="1500" dirty="0">
                <a:solidFill>
                  <a:prstClr val="black"/>
                </a:solidFill>
                <a:latin typeface="Courier"/>
              </a:rPr>
              <a:t>      </a:t>
            </a:r>
            <a:r>
              <a:rPr lang="fr-FR" sz="1500" dirty="0">
                <a:solidFill>
                  <a:srgbClr val="007020"/>
                </a:solidFill>
                <a:latin typeface="Courier"/>
              </a:rPr>
              <a:t>TRUE</a:t>
            </a:r>
            <a:r>
              <a:rPr lang="fr-FR" sz="1500" dirty="0">
                <a:solidFill>
                  <a:prstClr val="black"/>
                </a:solidFill>
                <a:latin typeface="Courier"/>
              </a:rPr>
              <a:t>, </a:t>
            </a:r>
            <a:r>
              <a:rPr lang="fr-FR" sz="1500" i="1" dirty="0">
                <a:solidFill>
                  <a:srgbClr val="60A0B0"/>
                </a:solidFill>
                <a:latin typeface="Courier"/>
              </a:rPr>
              <a:t># </a:t>
            </a:r>
            <a:r>
              <a:rPr lang="fr-FR" sz="1500" i="1" dirty="0" err="1">
                <a:solidFill>
                  <a:srgbClr val="60A0B0"/>
                </a:solidFill>
                <a:latin typeface="Courier"/>
              </a:rPr>
              <a:t>keep</a:t>
            </a:r>
            <a:r>
              <a:rPr lang="fr-FR" sz="1500" i="1" dirty="0">
                <a:solidFill>
                  <a:srgbClr val="60A0B0"/>
                </a:solidFill>
                <a:latin typeface="Courier"/>
              </a:rPr>
              <a:t> </a:t>
            </a:r>
            <a:r>
              <a:rPr lang="fr-FR" sz="1500" i="1" dirty="0" err="1">
                <a:solidFill>
                  <a:srgbClr val="60A0B0"/>
                </a:solidFill>
                <a:latin typeface="Courier"/>
              </a:rPr>
              <a:t>SampleID</a:t>
            </a:r>
            <a:r>
              <a:rPr lang="fr-FR" sz="1500" dirty="0">
                <a:solidFill>
                  <a:prstClr val="black"/>
                </a:solidFill>
                <a:latin typeface="Courier"/>
              </a:rPr>
              <a:t/>
            </a:r>
            <a:br>
              <a:rPr lang="fr-FR" sz="1500" dirty="0">
                <a:solidFill>
                  <a:prstClr val="black"/>
                </a:solidFill>
                <a:latin typeface="Courier"/>
              </a:rPr>
            </a:br>
            <a:r>
              <a:rPr lang="fr-FR" sz="1500" dirty="0">
                <a:solidFill>
                  <a:prstClr val="black"/>
                </a:solidFill>
                <a:latin typeface="Courier"/>
              </a:rPr>
              <a:t>      </a:t>
            </a:r>
            <a:r>
              <a:rPr lang="fr-FR" sz="1500" b="1" dirty="0" err="1">
                <a:solidFill>
                  <a:srgbClr val="007020"/>
                </a:solidFill>
                <a:latin typeface="Courier"/>
              </a:rPr>
              <a:t>colMeans</a:t>
            </a:r>
            <a:r>
              <a:rPr lang="fr-FR" sz="1500" dirty="0">
                <a:solidFill>
                  <a:prstClr val="black"/>
                </a:solidFill>
                <a:latin typeface="Courier"/>
              </a:rPr>
              <a:t>(</a:t>
            </a:r>
            <a:r>
              <a:rPr lang="fr-FR" sz="1500" dirty="0">
                <a:solidFill>
                  <a:srgbClr val="902000"/>
                </a:solidFill>
                <a:latin typeface="Courier"/>
              </a:rPr>
              <a:t>x =</a:t>
            </a:r>
            <a:r>
              <a:rPr lang="fr-FR" sz="1500" dirty="0">
                <a:solidFill>
                  <a:prstClr val="black"/>
                </a:solidFill>
                <a:latin typeface="Courier"/>
              </a:rPr>
              <a:t> .[, </a:t>
            </a:r>
            <a:r>
              <a:rPr lang="fr-FR" sz="1500" dirty="0">
                <a:solidFill>
                  <a:srgbClr val="666666"/>
                </a:solidFill>
                <a:latin typeface="Courier"/>
              </a:rPr>
              <a:t>-</a:t>
            </a:r>
            <a:r>
              <a:rPr lang="fr-FR" sz="1500" b="1" dirty="0">
                <a:solidFill>
                  <a:srgbClr val="007020"/>
                </a:solidFill>
                <a:latin typeface="Courier"/>
              </a:rPr>
              <a:t>c</a:t>
            </a:r>
            <a:r>
              <a:rPr lang="fr-FR" sz="1500" dirty="0">
                <a:solidFill>
                  <a:prstClr val="black"/>
                </a:solidFill>
                <a:latin typeface="Courier"/>
              </a:rPr>
              <a:t>(</a:t>
            </a:r>
            <a:r>
              <a:rPr lang="fr-FR" sz="1500" dirty="0">
                <a:solidFill>
                  <a:srgbClr val="40A070"/>
                </a:solidFill>
                <a:latin typeface="Courier"/>
              </a:rPr>
              <a:t>1</a:t>
            </a:r>
            <a:r>
              <a:rPr lang="fr-FR" sz="1500" dirty="0">
                <a:solidFill>
                  <a:prstClr val="black"/>
                </a:solidFill>
                <a:latin typeface="Courier"/>
              </a:rPr>
              <a:t>)]) </a:t>
            </a:r>
            <a:r>
              <a:rPr lang="fr-FR" sz="1500" dirty="0">
                <a:solidFill>
                  <a:srgbClr val="666666"/>
                </a:solidFill>
                <a:latin typeface="Courier"/>
              </a:rPr>
              <a:t>&gt;</a:t>
            </a:r>
            <a:r>
              <a:rPr lang="fr-FR" sz="1500" dirty="0">
                <a:solidFill>
                  <a:srgbClr val="4070A0"/>
                </a:solidFill>
                <a:latin typeface="Courier"/>
              </a:rPr>
              <a:t> </a:t>
            </a:r>
            <a:r>
              <a:rPr lang="fr-FR" sz="1500" dirty="0">
                <a:solidFill>
                  <a:srgbClr val="40A070"/>
                </a:solidFill>
                <a:latin typeface="Courier"/>
              </a:rPr>
              <a:t>1</a:t>
            </a:r>
            <a:r>
              <a:rPr lang="fr-FR" sz="1500" dirty="0">
                <a:solidFill>
                  <a:prstClr val="black"/>
                </a:solidFill>
                <a:latin typeface="Courier"/>
              </a:rPr>
              <a:t> </a:t>
            </a:r>
            <a:r>
              <a:rPr lang="fr-FR" sz="1500" i="1" dirty="0">
                <a:solidFill>
                  <a:srgbClr val="60A0B0"/>
                </a:solidFill>
                <a:latin typeface="Courier"/>
              </a:rPr>
              <a:t>## to </a:t>
            </a:r>
            <a:r>
              <a:rPr lang="fr-FR" sz="1500" i="1" dirty="0" err="1">
                <a:solidFill>
                  <a:srgbClr val="60A0B0"/>
                </a:solidFill>
                <a:latin typeface="Courier"/>
              </a:rPr>
              <a:t>remove</a:t>
            </a:r>
            <a:r>
              <a:rPr lang="fr-FR" sz="1500" i="1" dirty="0">
                <a:solidFill>
                  <a:srgbClr val="60A0B0"/>
                </a:solidFill>
                <a:latin typeface="Courier"/>
              </a:rPr>
              <a:t> iso </a:t>
            </a:r>
            <a:r>
              <a:rPr lang="fr-FR" sz="1500" i="1" dirty="0" err="1">
                <a:solidFill>
                  <a:srgbClr val="60A0B0"/>
                </a:solidFill>
                <a:latin typeface="Courier"/>
              </a:rPr>
              <a:t>with</a:t>
            </a:r>
            <a:r>
              <a:rPr lang="fr-FR" sz="1500" i="1" dirty="0">
                <a:solidFill>
                  <a:srgbClr val="60A0B0"/>
                </a:solidFill>
                <a:latin typeface="Courier"/>
              </a:rPr>
              <a:t> </a:t>
            </a:r>
            <a:r>
              <a:rPr lang="fr-FR" sz="1500" i="1" dirty="0" err="1">
                <a:solidFill>
                  <a:srgbClr val="60A0B0"/>
                </a:solidFill>
                <a:latin typeface="Courier"/>
              </a:rPr>
              <a:t>low</a:t>
            </a:r>
            <a:r>
              <a:rPr lang="fr-FR" sz="1500" i="1" dirty="0">
                <a:solidFill>
                  <a:srgbClr val="60A0B0"/>
                </a:solidFill>
                <a:latin typeface="Courier"/>
              </a:rPr>
              <a:t> expression</a:t>
            </a:r>
            <a:r>
              <a:rPr lang="fr-FR" sz="1500" dirty="0">
                <a:solidFill>
                  <a:prstClr val="black"/>
                </a:solidFill>
                <a:latin typeface="Courier"/>
              </a:rPr>
              <a:t/>
            </a:r>
            <a:br>
              <a:rPr lang="fr-FR" sz="1500" dirty="0">
                <a:solidFill>
                  <a:prstClr val="black"/>
                </a:solidFill>
                <a:latin typeface="Courier"/>
              </a:rPr>
            </a:br>
            <a:r>
              <a:rPr lang="fr-FR" sz="1500" dirty="0">
                <a:solidFill>
                  <a:prstClr val="black"/>
                </a:solidFill>
                <a:latin typeface="Courier"/>
              </a:rPr>
              <a:t>    )]</a:t>
            </a:r>
            <a:br>
              <a:rPr lang="fr-FR" sz="1500" dirty="0">
                <a:solidFill>
                  <a:prstClr val="black"/>
                </a:solidFill>
                <a:latin typeface="Courier"/>
              </a:rPr>
            </a:br>
            <a:r>
              <a:rPr lang="fr-FR" sz="1500">
                <a:solidFill>
                  <a:prstClr val="black"/>
                </a:solidFill>
                <a:latin typeface="Courier"/>
              </a:rPr>
              <a:t>  </a:t>
            </a:r>
            <a:r>
              <a:rPr lang="fr-FR" sz="1500" smtClean="0">
                <a:solidFill>
                  <a:prstClr val="black"/>
                </a:solidFill>
                <a:latin typeface="Courier"/>
              </a:rPr>
              <a:t>)</a:t>
            </a:r>
          </a:p>
          <a:p>
            <a:endParaRPr lang="fr-FR" sz="1500" dirty="0" smtClean="0">
              <a:solidFill>
                <a:prstClr val="black"/>
              </a:solidFill>
              <a:latin typeface="Courier"/>
            </a:endParaRPr>
          </a:p>
          <a:p>
            <a:r>
              <a:rPr lang="fr-FR" sz="1500" dirty="0" err="1">
                <a:solidFill>
                  <a:prstClr val="black"/>
                </a:solidFill>
                <a:latin typeface="Courier"/>
              </a:rPr>
              <a:t>tab_norm_iso</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geo_fac</a:t>
            </a:r>
            <a:r>
              <a:rPr lang="fr-FR" sz="1500" dirty="0">
                <a:solidFill>
                  <a:srgbClr val="4070A0"/>
                </a:solidFill>
                <a:latin typeface="Courier"/>
              </a:rPr>
              <a:t>"</a:t>
            </a:r>
            <a:r>
              <a:rPr lang="fr-FR" sz="1500" dirty="0">
                <a:solidFill>
                  <a:prstClr val="black"/>
                </a:solidFill>
                <a:latin typeface="Courier"/>
              </a:rPr>
              <a:t>] &lt;-</a:t>
            </a:r>
            <a:r>
              <a:rPr lang="fr-FR" sz="1500" dirty="0">
                <a:solidFill>
                  <a:srgbClr val="4070A0"/>
                </a:solidFill>
                <a:latin typeface="Courier"/>
              </a:rPr>
              <a:t> </a:t>
            </a:r>
            <a:r>
              <a:rPr lang="fr-FR" sz="1500" b="1" dirty="0" err="1">
                <a:solidFill>
                  <a:srgbClr val="007020"/>
                </a:solidFill>
                <a:latin typeface="Courier"/>
              </a:rPr>
              <a:t>apply</a:t>
            </a:r>
            <a:r>
              <a:rPr lang="fr-FR" sz="1500" dirty="0">
                <a:solidFill>
                  <a:prstClr val="black"/>
                </a:solidFill>
                <a:latin typeface="Courier"/>
              </a:rPr>
              <a:t>(</a:t>
            </a:r>
            <a:r>
              <a:rPr lang="fr-FR" sz="1500" dirty="0">
                <a:solidFill>
                  <a:srgbClr val="902000"/>
                </a:solidFill>
                <a:latin typeface="Courier"/>
              </a:rPr>
              <a:t>X =</a:t>
            </a:r>
            <a:r>
              <a:rPr lang="fr-FR" sz="1500" dirty="0">
                <a:solidFill>
                  <a:prstClr val="black"/>
                </a:solidFill>
                <a:latin typeface="Courier"/>
              </a:rPr>
              <a:t> </a:t>
            </a:r>
            <a:r>
              <a:rPr lang="fr-FR" sz="1500" dirty="0" err="1">
                <a:solidFill>
                  <a:prstClr val="black"/>
                </a:solidFill>
                <a:latin typeface="Courier"/>
              </a:rPr>
              <a:t>tab_norm_iso</a:t>
            </a:r>
            <a:r>
              <a:rPr lang="fr-FR" sz="1500" dirty="0">
                <a:solidFill>
                  <a:prstClr val="black"/>
                </a:solidFill>
                <a:latin typeface="Courier"/>
              </a:rPr>
              <a:t>[, </a:t>
            </a:r>
            <a:r>
              <a:rPr lang="fr-FR" sz="1500" dirty="0">
                <a:solidFill>
                  <a:srgbClr val="666666"/>
                </a:solidFill>
                <a:latin typeface="Courier"/>
              </a:rPr>
              <a:t>-</a:t>
            </a:r>
            <a:r>
              <a:rPr lang="fr-FR" sz="1500" b="1" dirty="0">
                <a:solidFill>
                  <a:srgbClr val="007020"/>
                </a:solidFill>
                <a:latin typeface="Courier"/>
              </a:rPr>
              <a:t>c</a:t>
            </a:r>
            <a:r>
              <a:rPr lang="fr-FR" sz="1500" dirty="0">
                <a:solidFill>
                  <a:prstClr val="black"/>
                </a:solidFill>
                <a:latin typeface="Courier"/>
              </a:rPr>
              <a:t>(</a:t>
            </a:r>
            <a:r>
              <a:rPr lang="fr-FR" sz="1500" dirty="0">
                <a:solidFill>
                  <a:srgbClr val="40A070"/>
                </a:solidFill>
                <a:latin typeface="Courier"/>
              </a:rPr>
              <a:t>1</a:t>
            </a:r>
            <a:r>
              <a:rPr lang="fr-FR" sz="1500" dirty="0">
                <a:solidFill>
                  <a:prstClr val="black"/>
                </a:solidFill>
                <a:latin typeface="Courier"/>
              </a:rPr>
              <a:t>)], </a:t>
            </a:r>
            <a:r>
              <a:rPr lang="fr-FR" sz="1500" dirty="0">
                <a:solidFill>
                  <a:srgbClr val="902000"/>
                </a:solidFill>
                <a:latin typeface="Courier"/>
              </a:rPr>
              <a:t>MARGIN =</a:t>
            </a:r>
            <a:r>
              <a:rPr lang="fr-FR" sz="1500" dirty="0">
                <a:solidFill>
                  <a:prstClr val="black"/>
                </a:solidFill>
                <a:latin typeface="Courier"/>
              </a:rPr>
              <a:t> </a:t>
            </a:r>
            <a:r>
              <a:rPr lang="fr-FR" sz="1500" dirty="0">
                <a:solidFill>
                  <a:srgbClr val="40A070"/>
                </a:solidFill>
                <a:latin typeface="Courier"/>
              </a:rPr>
              <a:t>1</a:t>
            </a:r>
            <a:r>
              <a:rPr lang="fr-FR" sz="1500" dirty="0">
                <a:solidFill>
                  <a:prstClr val="black"/>
                </a:solidFill>
                <a:latin typeface="Courier"/>
              </a:rPr>
              <a:t>, </a:t>
            </a:r>
            <a:r>
              <a:rPr lang="fr-FR" sz="1500" dirty="0">
                <a:solidFill>
                  <a:srgbClr val="902000"/>
                </a:solidFill>
                <a:latin typeface="Courier"/>
              </a:rPr>
              <a:t>FUN =</a:t>
            </a:r>
            <a:r>
              <a:rPr lang="fr-FR" sz="1500" dirty="0">
                <a:solidFill>
                  <a:prstClr val="black"/>
                </a:solidFill>
                <a:latin typeface="Courier"/>
              </a:rPr>
              <a:t> </a:t>
            </a:r>
            <a:r>
              <a:rPr lang="fr-FR" sz="1500" b="1" dirty="0" err="1">
                <a:solidFill>
                  <a:srgbClr val="007020"/>
                </a:solidFill>
                <a:latin typeface="Courier"/>
              </a:rPr>
              <a:t>function</a:t>
            </a:r>
            <a:r>
              <a:rPr lang="fr-FR" sz="1500" dirty="0">
                <a:solidFill>
                  <a:prstClr val="black"/>
                </a:solidFill>
                <a:latin typeface="Courier"/>
              </a:rPr>
              <a:t>(x) {</a:t>
            </a:r>
            <a:br>
              <a:rPr lang="fr-FR" sz="1500" dirty="0">
                <a:solidFill>
                  <a:prstClr val="black"/>
                </a:solidFill>
                <a:latin typeface="Courier"/>
              </a:rPr>
            </a:br>
            <a:r>
              <a:rPr lang="fr-FR" sz="1500" dirty="0">
                <a:solidFill>
                  <a:prstClr val="black"/>
                </a:solidFill>
                <a:latin typeface="Courier"/>
              </a:rPr>
              <a:t>  x[x </a:t>
            </a:r>
            <a:r>
              <a:rPr lang="fr-FR" sz="1500" dirty="0">
                <a:solidFill>
                  <a:srgbClr val="666666"/>
                </a:solidFill>
                <a:latin typeface="Courier"/>
              </a:rPr>
              <a:t>&lt;=</a:t>
            </a:r>
            <a:r>
              <a:rPr lang="fr-FR" sz="1500" dirty="0">
                <a:solidFill>
                  <a:srgbClr val="4070A0"/>
                </a:solidFill>
                <a:latin typeface="Courier"/>
              </a:rPr>
              <a:t> </a:t>
            </a:r>
            <a:r>
              <a:rPr lang="fr-FR" sz="1500" dirty="0">
                <a:solidFill>
                  <a:srgbClr val="40A070"/>
                </a:solidFill>
                <a:latin typeface="Courier"/>
              </a:rPr>
              <a:t>0</a:t>
            </a:r>
            <a:r>
              <a:rPr lang="fr-FR" sz="1500" dirty="0">
                <a:solidFill>
                  <a:prstClr val="black"/>
                </a:solidFill>
                <a:latin typeface="Courier"/>
              </a:rPr>
              <a:t>] &lt;-</a:t>
            </a:r>
            <a:r>
              <a:rPr lang="fr-FR" sz="1500" dirty="0">
                <a:solidFill>
                  <a:srgbClr val="4070A0"/>
                </a:solidFill>
                <a:latin typeface="Courier"/>
              </a:rPr>
              <a:t> </a:t>
            </a:r>
            <a:r>
              <a:rPr lang="fr-FR" sz="1500" dirty="0">
                <a:solidFill>
                  <a:srgbClr val="40A070"/>
                </a:solidFill>
                <a:latin typeface="Courier"/>
              </a:rPr>
              <a:t>1</a:t>
            </a:r>
            <a:r>
              <a:rPr lang="fr-FR" sz="1500" dirty="0">
                <a:solidFill>
                  <a:prstClr val="black"/>
                </a:solidFill>
                <a:latin typeface="Courier"/>
              </a:rPr>
              <a:t/>
            </a:r>
            <a:br>
              <a:rPr lang="fr-FR" sz="1500" dirty="0">
                <a:solidFill>
                  <a:prstClr val="black"/>
                </a:solidFill>
                <a:latin typeface="Courier"/>
              </a:rPr>
            </a:br>
            <a:r>
              <a:rPr lang="fr-FR" sz="1500" dirty="0">
                <a:solidFill>
                  <a:prstClr val="black"/>
                </a:solidFill>
                <a:latin typeface="Courier"/>
              </a:rPr>
              <a:t>  </a:t>
            </a:r>
            <a:r>
              <a:rPr lang="fr-FR" sz="1500" b="1" dirty="0">
                <a:solidFill>
                  <a:srgbClr val="007020"/>
                </a:solidFill>
                <a:latin typeface="Courier"/>
              </a:rPr>
              <a:t>return</a:t>
            </a:r>
            <a:r>
              <a:rPr lang="fr-FR" sz="1500" dirty="0">
                <a:solidFill>
                  <a:prstClr val="black"/>
                </a:solidFill>
                <a:latin typeface="Courier"/>
              </a:rPr>
              <a:t>(</a:t>
            </a:r>
            <a:r>
              <a:rPr lang="fr-FR" sz="1500" b="1" dirty="0" err="1">
                <a:solidFill>
                  <a:srgbClr val="007020"/>
                </a:solidFill>
                <a:latin typeface="Courier"/>
              </a:rPr>
              <a:t>exp</a:t>
            </a:r>
            <a:r>
              <a:rPr lang="fr-FR" sz="1500" dirty="0">
                <a:solidFill>
                  <a:prstClr val="black"/>
                </a:solidFill>
                <a:latin typeface="Courier"/>
              </a:rPr>
              <a:t>(</a:t>
            </a:r>
            <a:r>
              <a:rPr lang="fr-FR" sz="1500" b="1" dirty="0" err="1">
                <a:solidFill>
                  <a:srgbClr val="007020"/>
                </a:solidFill>
                <a:latin typeface="Courier"/>
              </a:rPr>
              <a:t>mean</a:t>
            </a:r>
            <a:r>
              <a:rPr lang="fr-FR" sz="1500" dirty="0">
                <a:solidFill>
                  <a:prstClr val="black"/>
                </a:solidFill>
                <a:latin typeface="Courier"/>
              </a:rPr>
              <a:t>(</a:t>
            </a:r>
            <a:r>
              <a:rPr lang="fr-FR" sz="1500" b="1" dirty="0">
                <a:solidFill>
                  <a:srgbClr val="007020"/>
                </a:solidFill>
                <a:latin typeface="Courier"/>
              </a:rPr>
              <a:t>log</a:t>
            </a:r>
            <a:r>
              <a:rPr lang="fr-FR" sz="1500" dirty="0">
                <a:solidFill>
                  <a:prstClr val="black"/>
                </a:solidFill>
                <a:latin typeface="Courier"/>
              </a:rPr>
              <a:t>(x))))</a:t>
            </a:r>
            <a:br>
              <a:rPr lang="fr-FR" sz="1500" dirty="0">
                <a:solidFill>
                  <a:prstClr val="black"/>
                </a:solidFill>
                <a:latin typeface="Courier"/>
              </a:rPr>
            </a:br>
            <a:r>
              <a:rPr lang="fr-FR" sz="1500" dirty="0" smtClean="0">
                <a:solidFill>
                  <a:prstClr val="black"/>
                </a:solidFill>
                <a:latin typeface="Courier"/>
              </a:rPr>
              <a:t>})</a:t>
            </a:r>
          </a:p>
          <a:p>
            <a:r>
              <a:rPr lang="fr-FR" sz="1500" dirty="0">
                <a:solidFill>
                  <a:prstClr val="black"/>
                </a:solidFill>
                <a:latin typeface="Courier"/>
              </a:rPr>
              <a:t/>
            </a:r>
            <a:br>
              <a:rPr lang="fr-FR" sz="1500" dirty="0">
                <a:solidFill>
                  <a:prstClr val="black"/>
                </a:solidFill>
                <a:latin typeface="Courier"/>
              </a:rPr>
            </a:br>
            <a:r>
              <a:rPr lang="fr-FR" sz="1500" dirty="0" err="1">
                <a:solidFill>
                  <a:prstClr val="black"/>
                </a:solidFill>
                <a:latin typeface="Courier"/>
              </a:rPr>
              <a:t>vec_normTr_bySample</a:t>
            </a:r>
            <a:r>
              <a:rPr lang="fr-FR" sz="1500" dirty="0">
                <a:solidFill>
                  <a:prstClr val="black"/>
                </a:solidFill>
                <a:latin typeface="Courier"/>
              </a:rPr>
              <a:t> &lt;-</a:t>
            </a:r>
            <a:r>
              <a:rPr lang="fr-FR" sz="1500" dirty="0">
                <a:solidFill>
                  <a:srgbClr val="4070A0"/>
                </a:solidFill>
                <a:latin typeface="Courier"/>
              </a:rPr>
              <a:t> </a:t>
            </a:r>
            <a:r>
              <a:rPr lang="fr-FR" sz="1500" dirty="0" err="1">
                <a:solidFill>
                  <a:prstClr val="black"/>
                </a:solidFill>
                <a:latin typeface="Courier"/>
              </a:rPr>
              <a:t>tab_norm_iso</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geo_fac</a:t>
            </a:r>
            <a:r>
              <a:rPr lang="fr-FR" sz="1500" dirty="0">
                <a:solidFill>
                  <a:srgbClr val="4070A0"/>
                </a:solidFill>
                <a:latin typeface="Courier"/>
              </a:rPr>
              <a:t>"</a:t>
            </a:r>
            <a:r>
              <a:rPr lang="fr-FR" sz="1500" dirty="0">
                <a:solidFill>
                  <a:prstClr val="black"/>
                </a:solidFill>
                <a:latin typeface="Courier"/>
              </a:rPr>
              <a:t>] </a:t>
            </a:r>
            <a:r>
              <a:rPr lang="fr-FR" sz="1500" i="1" dirty="0">
                <a:solidFill>
                  <a:srgbClr val="60A0B0"/>
                </a:solidFill>
                <a:latin typeface="Courier"/>
              </a:rPr>
              <a:t>## vecteur de </a:t>
            </a:r>
            <a:r>
              <a:rPr lang="fr-FR" sz="1500" i="1" dirty="0" smtClean="0">
                <a:solidFill>
                  <a:srgbClr val="60A0B0"/>
                </a:solidFill>
                <a:latin typeface="Courier"/>
              </a:rPr>
              <a:t>normalisation</a:t>
            </a:r>
          </a:p>
          <a:p>
            <a:r>
              <a:rPr lang="fr-FR" sz="1500" b="1" dirty="0" err="1">
                <a:solidFill>
                  <a:srgbClr val="007020"/>
                </a:solidFill>
                <a:latin typeface="Courier"/>
              </a:rPr>
              <a:t>names</a:t>
            </a:r>
            <a:r>
              <a:rPr lang="fr-FR" sz="1500" dirty="0">
                <a:solidFill>
                  <a:prstClr val="black"/>
                </a:solidFill>
                <a:latin typeface="Courier"/>
              </a:rPr>
              <a:t>(</a:t>
            </a:r>
            <a:r>
              <a:rPr lang="fr-FR" sz="1500" dirty="0" err="1">
                <a:solidFill>
                  <a:prstClr val="black"/>
                </a:solidFill>
                <a:latin typeface="Courier"/>
              </a:rPr>
              <a:t>vec_normTr_bySample</a:t>
            </a:r>
            <a:r>
              <a:rPr lang="fr-FR" sz="1500" dirty="0">
                <a:solidFill>
                  <a:prstClr val="black"/>
                </a:solidFill>
                <a:latin typeface="Courier"/>
              </a:rPr>
              <a:t>) &lt;-</a:t>
            </a:r>
            <a:r>
              <a:rPr lang="fr-FR" sz="1500" dirty="0">
                <a:solidFill>
                  <a:srgbClr val="4070A0"/>
                </a:solidFill>
                <a:latin typeface="Courier"/>
              </a:rPr>
              <a:t> </a:t>
            </a:r>
            <a:r>
              <a:rPr lang="fr-FR" sz="1500" dirty="0" err="1">
                <a:solidFill>
                  <a:prstClr val="black"/>
                </a:solidFill>
                <a:latin typeface="Courier"/>
              </a:rPr>
              <a:t>tab_norm_iso</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SampleID</a:t>
            </a:r>
            <a:r>
              <a:rPr lang="fr-FR" sz="1500" dirty="0">
                <a:solidFill>
                  <a:srgbClr val="4070A0"/>
                </a:solidFill>
                <a:latin typeface="Courier"/>
              </a:rPr>
              <a:t>"</a:t>
            </a:r>
            <a:r>
              <a:rPr lang="fr-FR" sz="1500" dirty="0">
                <a:solidFill>
                  <a:prstClr val="black"/>
                </a:solidFill>
                <a:latin typeface="Courier"/>
              </a:rPr>
              <a:t>] </a:t>
            </a:r>
            <a:r>
              <a:rPr lang="fr-FR" sz="1500" i="1" dirty="0">
                <a:solidFill>
                  <a:srgbClr val="60A0B0"/>
                </a:solidFill>
                <a:latin typeface="Courier"/>
              </a:rPr>
              <a:t>## avec les </a:t>
            </a:r>
            <a:r>
              <a:rPr lang="fr-FR" sz="1500" i="1" dirty="0" err="1">
                <a:solidFill>
                  <a:srgbClr val="60A0B0"/>
                </a:solidFill>
                <a:latin typeface="Courier"/>
              </a:rPr>
              <a:t>memes</a:t>
            </a:r>
            <a:r>
              <a:rPr lang="fr-FR" sz="1500" i="1" dirty="0">
                <a:solidFill>
                  <a:srgbClr val="60A0B0"/>
                </a:solidFill>
                <a:latin typeface="Courier"/>
              </a:rPr>
              <a:t> noms de </a:t>
            </a:r>
            <a:r>
              <a:rPr lang="fr-FR" sz="1500" i="1" dirty="0" err="1" smtClean="0">
                <a:solidFill>
                  <a:srgbClr val="60A0B0"/>
                </a:solidFill>
                <a:latin typeface="Courier"/>
              </a:rPr>
              <a:t>samples</a:t>
            </a:r>
            <a:endParaRPr lang="fr-FR" sz="1500" i="1" dirty="0" smtClean="0">
              <a:solidFill>
                <a:srgbClr val="60A0B0"/>
              </a:solidFill>
              <a:latin typeface="Courier"/>
            </a:endParaRPr>
          </a:p>
          <a:p>
            <a:r>
              <a:rPr lang="fr-FR" sz="1500" dirty="0" err="1">
                <a:solidFill>
                  <a:prstClr val="black"/>
                </a:solidFill>
                <a:latin typeface="Courier"/>
              </a:rPr>
              <a:t>count_iso_norm</a:t>
            </a:r>
            <a:r>
              <a:rPr lang="fr-FR" sz="1500" dirty="0">
                <a:solidFill>
                  <a:prstClr val="black"/>
                </a:solidFill>
                <a:latin typeface="Courier"/>
              </a:rPr>
              <a:t> &lt;-</a:t>
            </a:r>
            <a:r>
              <a:rPr lang="fr-FR" sz="1500" dirty="0">
                <a:solidFill>
                  <a:srgbClr val="4070A0"/>
                </a:solidFill>
                <a:latin typeface="Courier"/>
              </a:rPr>
              <a:t> </a:t>
            </a:r>
            <a:r>
              <a:rPr lang="fr-FR" sz="1500" b="1" dirty="0" err="1">
                <a:solidFill>
                  <a:srgbClr val="007020"/>
                </a:solidFill>
                <a:latin typeface="Courier"/>
              </a:rPr>
              <a:t>sweep</a:t>
            </a:r>
            <a:r>
              <a:rPr lang="fr-FR" sz="1500" dirty="0">
                <a:solidFill>
                  <a:prstClr val="black"/>
                </a:solidFill>
                <a:latin typeface="Courier"/>
              </a:rPr>
              <a:t>(</a:t>
            </a:r>
            <a:r>
              <a:rPr lang="fr-FR" sz="1500" dirty="0">
                <a:solidFill>
                  <a:srgbClr val="902000"/>
                </a:solidFill>
                <a:latin typeface="Courier"/>
              </a:rPr>
              <a:t>x =</a:t>
            </a:r>
            <a:r>
              <a:rPr lang="fr-FR" sz="1500" dirty="0">
                <a:solidFill>
                  <a:prstClr val="black"/>
                </a:solidFill>
                <a:latin typeface="Courier"/>
              </a:rPr>
              <a:t> </a:t>
            </a:r>
            <a:r>
              <a:rPr lang="fr-FR" sz="1500" dirty="0" err="1">
                <a:solidFill>
                  <a:prstClr val="black"/>
                </a:solidFill>
                <a:latin typeface="Courier"/>
              </a:rPr>
              <a:t>count_iso</a:t>
            </a:r>
            <a:r>
              <a:rPr lang="fr-FR" sz="1500" dirty="0">
                <a:solidFill>
                  <a:prstClr val="black"/>
                </a:solidFill>
                <a:latin typeface="Courier"/>
              </a:rPr>
              <a:t>, </a:t>
            </a:r>
            <a:r>
              <a:rPr lang="fr-FR" sz="1500" dirty="0">
                <a:solidFill>
                  <a:srgbClr val="902000"/>
                </a:solidFill>
                <a:latin typeface="Courier"/>
              </a:rPr>
              <a:t>MARGIN =</a:t>
            </a:r>
            <a:r>
              <a:rPr lang="fr-FR" sz="1500" dirty="0">
                <a:solidFill>
                  <a:prstClr val="black"/>
                </a:solidFill>
                <a:latin typeface="Courier"/>
              </a:rPr>
              <a:t> </a:t>
            </a:r>
            <a:r>
              <a:rPr lang="fr-FR" sz="1500" dirty="0">
                <a:solidFill>
                  <a:srgbClr val="40A070"/>
                </a:solidFill>
                <a:latin typeface="Courier"/>
              </a:rPr>
              <a:t>2</a:t>
            </a:r>
            <a:r>
              <a:rPr lang="fr-FR" sz="1500" dirty="0">
                <a:solidFill>
                  <a:prstClr val="black"/>
                </a:solidFill>
                <a:latin typeface="Courier"/>
              </a:rPr>
              <a:t>, </a:t>
            </a:r>
            <a:r>
              <a:rPr lang="fr-FR" sz="1500" dirty="0">
                <a:solidFill>
                  <a:srgbClr val="902000"/>
                </a:solidFill>
                <a:latin typeface="Courier"/>
              </a:rPr>
              <a:t>STATS =</a:t>
            </a:r>
            <a:r>
              <a:rPr lang="fr-FR" sz="1500" dirty="0">
                <a:solidFill>
                  <a:prstClr val="black"/>
                </a:solidFill>
                <a:latin typeface="Courier"/>
              </a:rPr>
              <a:t> </a:t>
            </a:r>
            <a:r>
              <a:rPr lang="fr-FR" sz="1500" dirty="0" err="1">
                <a:solidFill>
                  <a:prstClr val="black"/>
                </a:solidFill>
                <a:latin typeface="Courier"/>
              </a:rPr>
              <a:t>vec_normTr_bySample</a:t>
            </a:r>
            <a:r>
              <a:rPr lang="fr-FR" sz="1500" dirty="0">
                <a:solidFill>
                  <a:prstClr val="black"/>
                </a:solidFill>
                <a:latin typeface="Courier"/>
              </a:rPr>
              <a:t>, </a:t>
            </a:r>
            <a:r>
              <a:rPr lang="fr-FR" sz="1500" dirty="0">
                <a:solidFill>
                  <a:srgbClr val="902000"/>
                </a:solidFill>
                <a:latin typeface="Courier"/>
              </a:rPr>
              <a:t>FUN =</a:t>
            </a:r>
            <a:r>
              <a:rPr lang="fr-FR" sz="1500" dirty="0">
                <a:solidFill>
                  <a:prstClr val="black"/>
                </a:solidFill>
                <a:latin typeface="Courier"/>
              </a:rPr>
              <a:t> </a:t>
            </a:r>
            <a:r>
              <a:rPr lang="fr-FR" sz="1500" dirty="0">
                <a:solidFill>
                  <a:srgbClr val="4070A0"/>
                </a:solidFill>
                <a:latin typeface="Courier"/>
              </a:rPr>
              <a:t>"/"</a:t>
            </a:r>
            <a:r>
              <a:rPr lang="fr-FR" sz="1500" dirty="0">
                <a:solidFill>
                  <a:prstClr val="black"/>
                </a:solidFill>
                <a:latin typeface="Courier"/>
              </a:rPr>
              <a:t>) </a:t>
            </a:r>
            <a:endParaRPr lang="fr-FR" sz="1500" dirty="0" smtClean="0">
              <a:solidFill>
                <a:prstClr val="black"/>
              </a:solidFill>
              <a:latin typeface="Courier"/>
            </a:endParaRPr>
          </a:p>
          <a:p>
            <a:endParaRPr lang="fr-FR" sz="1500" dirty="0" smtClean="0">
              <a:solidFill>
                <a:prstClr val="black"/>
              </a:solidFill>
              <a:latin typeface="Courier"/>
            </a:endParaRPr>
          </a:p>
          <a:p>
            <a:r>
              <a:rPr lang="fr-FR" sz="1500" i="1" dirty="0">
                <a:solidFill>
                  <a:srgbClr val="60A0B0"/>
                </a:solidFill>
                <a:latin typeface="Courier"/>
              </a:rPr>
              <a:t>## </a:t>
            </a:r>
            <a:r>
              <a:rPr lang="fr-FR" sz="1500" i="1" dirty="0" err="1">
                <a:solidFill>
                  <a:srgbClr val="60A0B0"/>
                </a:solidFill>
                <a:latin typeface="Courier"/>
              </a:rPr>
              <a:t>ready</a:t>
            </a:r>
            <a:r>
              <a:rPr lang="fr-FR" sz="1500" i="1" dirty="0">
                <a:solidFill>
                  <a:srgbClr val="60A0B0"/>
                </a:solidFill>
                <a:latin typeface="Courier"/>
              </a:rPr>
              <a:t> to </a:t>
            </a:r>
            <a:r>
              <a:rPr lang="fr-FR" sz="1500" i="1" dirty="0" err="1">
                <a:solidFill>
                  <a:srgbClr val="60A0B0"/>
                </a:solidFill>
                <a:latin typeface="Courier"/>
              </a:rPr>
              <a:t>be</a:t>
            </a:r>
            <a:r>
              <a:rPr lang="fr-FR" sz="1500" i="1" dirty="0">
                <a:solidFill>
                  <a:srgbClr val="60A0B0"/>
                </a:solidFill>
                <a:latin typeface="Courier"/>
              </a:rPr>
              <a:t> </a:t>
            </a:r>
            <a:r>
              <a:rPr lang="fr-FR" sz="1500" i="1" dirty="0" err="1">
                <a:solidFill>
                  <a:srgbClr val="60A0B0"/>
                </a:solidFill>
                <a:latin typeface="Courier"/>
              </a:rPr>
              <a:t>analysed</a:t>
            </a:r>
            <a:r>
              <a:rPr lang="fr-FR" sz="1500" i="1" dirty="0">
                <a:solidFill>
                  <a:srgbClr val="60A0B0"/>
                </a:solidFill>
                <a:latin typeface="Courier"/>
              </a:rPr>
              <a:t> </a:t>
            </a:r>
            <a:r>
              <a:rPr lang="fr-FR" sz="1500" dirty="0">
                <a:solidFill>
                  <a:prstClr val="black"/>
                </a:solidFill>
                <a:latin typeface="Courier"/>
              </a:rPr>
              <a:t/>
            </a:r>
            <a:br>
              <a:rPr lang="fr-FR" sz="1500" dirty="0">
                <a:solidFill>
                  <a:prstClr val="black"/>
                </a:solidFill>
                <a:latin typeface="Courier"/>
              </a:rPr>
            </a:br>
            <a:r>
              <a:rPr lang="fr-FR" sz="1500" i="1" dirty="0">
                <a:solidFill>
                  <a:srgbClr val="60A0B0"/>
                </a:solidFill>
                <a:latin typeface="Courier"/>
              </a:rPr>
              <a:t># </a:t>
            </a:r>
            <a:r>
              <a:rPr lang="fr-FR" sz="1500" i="1" dirty="0" err="1">
                <a:solidFill>
                  <a:srgbClr val="60A0B0"/>
                </a:solidFill>
                <a:latin typeface="Courier"/>
              </a:rPr>
              <a:t>count_iso_norm</a:t>
            </a:r>
            <a:r>
              <a:rPr lang="fr-FR" sz="1500" i="1" dirty="0">
                <a:solidFill>
                  <a:srgbClr val="60A0B0"/>
                </a:solidFill>
                <a:latin typeface="Courier"/>
              </a:rPr>
              <a:t> &lt;- </a:t>
            </a:r>
            <a:r>
              <a:rPr lang="fr-FR" sz="1500" i="1" dirty="0" err="1">
                <a:solidFill>
                  <a:srgbClr val="60A0B0"/>
                </a:solidFill>
                <a:latin typeface="Courier"/>
              </a:rPr>
              <a:t>count_iso_norm</a:t>
            </a:r>
            <a:r>
              <a:rPr lang="fr-FR" sz="1500" i="1" dirty="0">
                <a:solidFill>
                  <a:srgbClr val="60A0B0"/>
                </a:solidFill>
                <a:latin typeface="Courier"/>
              </a:rPr>
              <a:t>[-</a:t>
            </a:r>
            <a:r>
              <a:rPr lang="fr-FR" sz="1500" i="1" dirty="0" err="1">
                <a:solidFill>
                  <a:srgbClr val="60A0B0"/>
                </a:solidFill>
                <a:latin typeface="Courier"/>
              </a:rPr>
              <a:t>grep</a:t>
            </a:r>
            <a:r>
              <a:rPr lang="fr-FR" sz="1500" i="1" dirty="0">
                <a:solidFill>
                  <a:srgbClr val="60A0B0"/>
                </a:solidFill>
                <a:latin typeface="Courier"/>
              </a:rPr>
              <a:t>("_HPRT1$",rownames(</a:t>
            </a:r>
            <a:r>
              <a:rPr lang="fr-FR" sz="1500" i="1" dirty="0" err="1">
                <a:solidFill>
                  <a:srgbClr val="60A0B0"/>
                </a:solidFill>
                <a:latin typeface="Courier"/>
              </a:rPr>
              <a:t>count_iso_norm</a:t>
            </a:r>
            <a:r>
              <a:rPr lang="fr-FR" sz="1500" i="1" dirty="0">
                <a:solidFill>
                  <a:srgbClr val="60A0B0"/>
                </a:solidFill>
                <a:latin typeface="Courier"/>
              </a:rPr>
              <a:t>)), ] </a:t>
            </a:r>
          </a:p>
        </p:txBody>
      </p:sp>
    </p:spTree>
    <p:extLst>
      <p:ext uri="{BB962C8B-B14F-4D97-AF65-F5344CB8AC3E}">
        <p14:creationId xmlns:p14="http://schemas.microsoft.com/office/powerpoint/2010/main" val="4145616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65719"/>
          </a:xfrm>
        </p:spPr>
        <p:txBody>
          <a:bodyPr/>
          <a:lstStyle/>
          <a:p>
            <a:r>
              <a:rPr lang="en-US" dirty="0" smtClean="0"/>
              <a:t>RNA sequencing</a:t>
            </a:r>
            <a:endParaRPr lang="en-US" dirty="0"/>
          </a:p>
        </p:txBody>
      </p:sp>
      <p:sp>
        <p:nvSpPr>
          <p:cNvPr id="7" name="Espace réservé du numéro de diapositive 6"/>
          <p:cNvSpPr>
            <a:spLocks noGrp="1"/>
          </p:cNvSpPr>
          <p:nvPr>
            <p:ph type="sldNum" sz="quarter" idx="12"/>
          </p:nvPr>
        </p:nvSpPr>
        <p:spPr/>
        <p:txBody>
          <a:bodyPr/>
          <a:lstStyle/>
          <a:p>
            <a:fld id="{D57F1E4F-1CFF-5643-939E-02111984F565}" type="slidenum">
              <a:rPr lang="en-US" smtClean="0"/>
              <a:t>1</a:t>
            </a:fld>
            <a:endParaRPr lang="en-US" dirty="0"/>
          </a:p>
        </p:txBody>
      </p:sp>
      <p:sp>
        <p:nvSpPr>
          <p:cNvPr id="11" name="Espace réservé du contenu 10"/>
          <p:cNvSpPr>
            <a:spLocks noGrp="1"/>
          </p:cNvSpPr>
          <p:nvPr>
            <p:ph idx="1"/>
          </p:nvPr>
        </p:nvSpPr>
        <p:spPr>
          <a:xfrm>
            <a:off x="314325" y="1461247"/>
            <a:ext cx="4841875" cy="4564800"/>
          </a:xfrm>
        </p:spPr>
        <p:txBody>
          <a:bodyPr>
            <a:normAutofit/>
          </a:bodyPr>
          <a:lstStyle/>
          <a:p>
            <a:r>
              <a:rPr lang="en-US" dirty="0" smtClean="0"/>
              <a:t>RNA-</a:t>
            </a:r>
            <a:r>
              <a:rPr lang="en-US" dirty="0" err="1" smtClean="0"/>
              <a:t>Seq</a:t>
            </a:r>
            <a:r>
              <a:rPr lang="en-US" dirty="0" smtClean="0"/>
              <a:t>: </a:t>
            </a:r>
          </a:p>
          <a:p>
            <a:pPr marL="0" indent="0">
              <a:buNone/>
            </a:pPr>
            <a:r>
              <a:rPr lang="en-US" dirty="0" smtClean="0"/>
              <a:t>Identify and quantify of RNA in a biological sample at given moment</a:t>
            </a:r>
          </a:p>
          <a:p>
            <a:endParaRPr lang="en-US" dirty="0" smtClean="0"/>
          </a:p>
          <a:p>
            <a:r>
              <a:rPr lang="en-US" dirty="0" smtClean="0"/>
              <a:t>Results (</a:t>
            </a:r>
            <a:r>
              <a:rPr lang="en-US" dirty="0" err="1" smtClean="0"/>
              <a:t>bioInfo</a:t>
            </a:r>
            <a:r>
              <a:rPr lang="en-US" dirty="0" smtClean="0"/>
              <a:t>)</a:t>
            </a:r>
          </a:p>
          <a:p>
            <a:pPr marL="0" indent="0">
              <a:buNone/>
            </a:pPr>
            <a:r>
              <a:rPr lang="en-US" i="1" dirty="0" smtClean="0"/>
              <a:t>RSEM : “a software package for estimating gene and isoform expression levels from RNA-</a:t>
            </a:r>
            <a:r>
              <a:rPr lang="en-US" i="1" dirty="0" err="1" smtClean="0"/>
              <a:t>Seq</a:t>
            </a:r>
            <a:r>
              <a:rPr lang="en-US" i="1" dirty="0" smtClean="0"/>
              <a:t> data”.</a:t>
            </a:r>
          </a:p>
          <a:p>
            <a:pPr lvl="1">
              <a:buFont typeface="Symbol" panose="05050102010706020507" pitchFamily="18" charset="2"/>
              <a:buChar char="Þ"/>
            </a:pPr>
            <a:r>
              <a:rPr lang="en-US" dirty="0" smtClean="0"/>
              <a:t>Gene and isoform (transcript) quantification files</a:t>
            </a:r>
          </a:p>
        </p:txBody>
      </p:sp>
      <p:grpSp>
        <p:nvGrpSpPr>
          <p:cNvPr id="4" name="Groupe 3"/>
          <p:cNvGrpSpPr/>
          <p:nvPr/>
        </p:nvGrpSpPr>
        <p:grpSpPr>
          <a:xfrm>
            <a:off x="5830921" y="1120859"/>
            <a:ext cx="5900974" cy="5673752"/>
            <a:chOff x="5058849" y="929887"/>
            <a:chExt cx="5900974" cy="5673752"/>
          </a:xfrm>
        </p:grpSpPr>
        <p:sp>
          <p:nvSpPr>
            <p:cNvPr id="5" name="ZoneTexte 4"/>
            <p:cNvSpPr txBox="1"/>
            <p:nvPr/>
          </p:nvSpPr>
          <p:spPr>
            <a:xfrm>
              <a:off x="5058849" y="6326640"/>
              <a:ext cx="5900974" cy="276999"/>
            </a:xfrm>
            <a:prstGeom prst="rect">
              <a:avLst/>
            </a:prstGeom>
            <a:noFill/>
          </p:spPr>
          <p:txBody>
            <a:bodyPr wrap="none" rtlCol="0">
              <a:spAutoFit/>
            </a:bodyPr>
            <a:lstStyle/>
            <a:p>
              <a:pPr algn="r"/>
              <a:r>
                <a:rPr lang="en-US" sz="1200" i="1" dirty="0" smtClean="0">
                  <a:hlinkClick r:id="rId3"/>
                </a:rPr>
                <a:t>(Source Wang, Gerstein and Snyder, </a:t>
              </a:r>
              <a:r>
                <a:rPr lang="en-US" sz="1200" i="1" dirty="0" smtClean="0">
                  <a:hlinkClick r:id="rId4"/>
                </a:rPr>
                <a:t>Nat Rev Genet. 2009 Jan; 10(1): 57–63. </a:t>
              </a:r>
              <a:r>
                <a:rPr lang="en-US" sz="1200" i="1" dirty="0" smtClean="0">
                  <a:hlinkClick r:id="rId3"/>
                </a:rPr>
                <a:t>)</a:t>
              </a:r>
              <a:endParaRPr lang="en-US" sz="1200" i="1" dirty="0"/>
            </a:p>
          </p:txBody>
        </p:sp>
        <p:pic>
          <p:nvPicPr>
            <p:cNvPr id="3" name="Image 2"/>
            <p:cNvPicPr>
              <a:picLocks noChangeAspect="1"/>
            </p:cNvPicPr>
            <p:nvPr/>
          </p:nvPicPr>
          <p:blipFill>
            <a:blip r:embed="rId5"/>
            <a:stretch>
              <a:fillRect/>
            </a:stretch>
          </p:blipFill>
          <p:spPr>
            <a:xfrm>
              <a:off x="5388056" y="929887"/>
              <a:ext cx="5242560" cy="5396753"/>
            </a:xfrm>
            <a:prstGeom prst="rect">
              <a:avLst/>
            </a:prstGeom>
          </p:spPr>
        </p:pic>
      </p:grpSp>
    </p:spTree>
    <p:extLst>
      <p:ext uri="{BB962C8B-B14F-4D97-AF65-F5344CB8AC3E}">
        <p14:creationId xmlns:p14="http://schemas.microsoft.com/office/powerpoint/2010/main" val="3860542069"/>
      </p:ext>
    </p:extLst>
  </p:cSld>
  <p:clrMapOvr>
    <a:masterClrMapping/>
  </p:clrMapOvr>
  <mc:AlternateContent xmlns:mc="http://schemas.openxmlformats.org/markup-compatibility/2006" xmlns:p14="http://schemas.microsoft.com/office/powerpoint/2010/main">
    <mc:Choice Requires="p14">
      <p:transition spd="slow" p14:dur="2000" advTm="115616"/>
    </mc:Choice>
    <mc:Fallback xmlns="">
      <p:transition spd="slow" advTm="11561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6111" y="1392518"/>
            <a:ext cx="10447269" cy="5200193"/>
          </a:xfrm>
        </p:spPr>
        <p:txBody>
          <a:bodyPr/>
          <a:lstStyle/>
          <a:p>
            <a:pPr marL="457200" lvl="1" indent="0">
              <a:buNone/>
            </a:pPr>
            <a:endParaRPr lang="en-US" dirty="0" smtClean="0"/>
          </a:p>
          <a:p>
            <a:pPr lvl="1"/>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19</a:t>
            </a:fld>
            <a:endParaRPr lang="en-US" dirty="0"/>
          </a:p>
        </p:txBody>
      </p:sp>
      <p:pic>
        <p:nvPicPr>
          <p:cNvPr id="8" name="Image 7"/>
          <p:cNvPicPr>
            <a:picLocks noChangeAspect="1"/>
          </p:cNvPicPr>
          <p:nvPr/>
        </p:nvPicPr>
        <p:blipFill>
          <a:blip r:embed="rId3"/>
          <a:stretch>
            <a:fillRect/>
          </a:stretch>
        </p:blipFill>
        <p:spPr>
          <a:xfrm>
            <a:off x="5666545" y="1392518"/>
            <a:ext cx="6127752" cy="4119282"/>
          </a:xfrm>
          <a:prstGeom prst="rect">
            <a:avLst/>
          </a:prstGeom>
        </p:spPr>
      </p:pic>
      <p:pic>
        <p:nvPicPr>
          <p:cNvPr id="6" name="Image 5"/>
          <p:cNvPicPr>
            <a:picLocks noChangeAspect="1"/>
          </p:cNvPicPr>
          <p:nvPr/>
        </p:nvPicPr>
        <p:blipFill>
          <a:blip r:embed="rId4"/>
          <a:stretch>
            <a:fillRect/>
          </a:stretch>
        </p:blipFill>
        <p:spPr>
          <a:xfrm>
            <a:off x="646111" y="1392518"/>
            <a:ext cx="4903422" cy="2696882"/>
          </a:xfrm>
          <a:prstGeom prst="rect">
            <a:avLst/>
          </a:prstGeom>
        </p:spPr>
      </p:pic>
      <p:sp>
        <p:nvSpPr>
          <p:cNvPr id="7" name="Titre 1"/>
          <p:cNvSpPr>
            <a:spLocks noGrp="1"/>
          </p:cNvSpPr>
          <p:nvPr>
            <p:ph type="title"/>
          </p:nvPr>
        </p:nvSpPr>
        <p:spPr>
          <a:xfrm>
            <a:off x="646111" y="452718"/>
            <a:ext cx="9404723" cy="844454"/>
          </a:xfrm>
        </p:spPr>
        <p:txBody>
          <a:bodyPr/>
          <a:lstStyle/>
          <a:p>
            <a:r>
              <a:rPr lang="en-US" dirty="0" smtClean="0"/>
              <a:t>Normalization</a:t>
            </a:r>
            <a:endParaRPr lang="en-US" dirty="0"/>
          </a:p>
        </p:txBody>
      </p:sp>
    </p:spTree>
    <p:extLst>
      <p:ext uri="{BB962C8B-B14F-4D97-AF65-F5344CB8AC3E}">
        <p14:creationId xmlns:p14="http://schemas.microsoft.com/office/powerpoint/2010/main" val="1206668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Normalization</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646111" y="1392518"/>
                <a:ext cx="10447269" cy="5200193"/>
              </a:xfrm>
            </p:spPr>
            <p:txBody>
              <a:bodyPr>
                <a:normAutofit/>
              </a:bodyPr>
              <a:lstStyle/>
              <a:p>
                <a:r>
                  <a:rPr lang="en-US" sz="1800" dirty="0" smtClean="0">
                    <a:latin typeface="+mn-lt"/>
                  </a:rPr>
                  <a:t>Aim :  </a:t>
                </a:r>
                <a14:m>
                  <m:oMath xmlns:m="http://schemas.openxmlformats.org/officeDocument/2006/math">
                    <m:r>
                      <a:rPr lang="en-US" sz="1800">
                        <a:latin typeface="Cambria Math" panose="02040503050406030204" pitchFamily="18" charset="0"/>
                      </a:rPr>
                      <m:t>↓</m:t>
                    </m:r>
                  </m:oMath>
                </a14:m>
                <a:r>
                  <a:rPr lang="en-US" sz="1800" dirty="0">
                    <a:latin typeface="+mn-lt"/>
                  </a:rPr>
                  <a:t> technical bias / remove non biological variation</a:t>
                </a:r>
              </a:p>
              <a:p>
                <a:r>
                  <a:rPr lang="en-US" sz="1800" dirty="0">
                    <a:latin typeface="+mn-lt"/>
                  </a:rPr>
                  <a:t>With house keeping genes:</a:t>
                </a:r>
              </a:p>
              <a:p>
                <a:pPr lvl="1"/>
                <a:r>
                  <a:rPr lang="en-US" dirty="0">
                    <a:latin typeface="+mn-lt"/>
                  </a:rPr>
                  <a:t> </a:t>
                </a:r>
                <a:r>
                  <a:rPr lang="en-US" dirty="0" smtClean="0">
                    <a:latin typeface="+mn-lt"/>
                  </a:rPr>
                  <a:t>Those genes should have steady level of expression across all samples, </a:t>
                </a:r>
                <a:br>
                  <a:rPr lang="en-US" dirty="0" smtClean="0">
                    <a:latin typeface="+mn-lt"/>
                  </a:rPr>
                </a:br>
                <a:r>
                  <a:rPr lang="en-US" dirty="0" smtClean="0">
                    <a:latin typeface="+mn-lt"/>
                  </a:rPr>
                  <a:t>So we can use them to calibrate our counting data</a:t>
                </a:r>
                <a:r>
                  <a:rPr lang="en-US" dirty="0">
                    <a:latin typeface="+mn-lt"/>
                  </a:rPr>
                  <a:t/>
                </a:r>
                <a:br>
                  <a:rPr lang="en-US" dirty="0">
                    <a:latin typeface="+mn-lt"/>
                  </a:rPr>
                </a:br>
                <a:endParaRPr lang="en-US" dirty="0" smtClean="0">
                  <a:latin typeface="+mn-lt"/>
                </a:endParaRPr>
              </a:p>
              <a:p>
                <a:r>
                  <a:rPr lang="en-US" sz="1800" dirty="0" smtClean="0">
                    <a:latin typeface="+mn-lt"/>
                  </a:rPr>
                  <a:t>Without </a:t>
                </a:r>
                <a:r>
                  <a:rPr lang="en-US" sz="1800" dirty="0">
                    <a:latin typeface="+mn-lt"/>
                  </a:rPr>
                  <a:t>house keeping </a:t>
                </a:r>
                <a:r>
                  <a:rPr lang="en-US" sz="1800" dirty="0" smtClean="0">
                    <a:latin typeface="+mn-lt"/>
                  </a:rPr>
                  <a:t>genes, e.g.:</a:t>
                </a:r>
              </a:p>
              <a:p>
                <a:pPr lvl="1"/>
                <a:r>
                  <a:rPr lang="en-US" dirty="0" smtClean="0">
                    <a:latin typeface="+mn-lt"/>
                  </a:rPr>
                  <a:t>Quantile normalization</a:t>
                </a:r>
                <a:endParaRPr lang="en-US" dirty="0">
                  <a:latin typeface="+mn-lt"/>
                </a:endParaRPr>
              </a:p>
              <a:p>
                <a:pPr lvl="1"/>
                <a:r>
                  <a:rPr lang="en-US" dirty="0" smtClean="0">
                    <a:latin typeface="+mn-lt"/>
                  </a:rPr>
                  <a:t>Median of ratio(implemented in {DESeq2}, based on a </a:t>
                </a:r>
                <a:r>
                  <a:rPr lang="en-US" dirty="0">
                    <a:latin typeface="+mn-lt"/>
                  </a:rPr>
                  <a:t>sample-specific normalization factor </a:t>
                </a:r>
                <a:r>
                  <a:rPr lang="en-US" dirty="0" smtClean="0">
                    <a:latin typeface="+mn-lt"/>
                  </a:rPr>
                  <a:t>and </a:t>
                </a:r>
                <a:r>
                  <a:rPr lang="en-US" dirty="0">
                    <a:latin typeface="+mn-lt"/>
                  </a:rPr>
                  <a:t>estimated by the median of the ratios of RSEM counts</a:t>
                </a:r>
                <a:r>
                  <a:rPr lang="en-US" dirty="0" smtClean="0">
                    <a:latin typeface="+mn-lt"/>
                  </a:rPr>
                  <a:t>.</a:t>
                </a:r>
              </a:p>
              <a:p>
                <a:pPr lvl="1"/>
                <a:r>
                  <a:rPr lang="en-US" dirty="0" smtClean="0">
                    <a:latin typeface="+mn-lt"/>
                  </a:rPr>
                  <a:t>Trimmed Mean of M value (TMM</a:t>
                </a:r>
                <a:r>
                  <a:rPr lang="en-US" dirty="0">
                    <a:latin typeface="+mn-lt"/>
                  </a:rPr>
                  <a:t>, </a:t>
                </a:r>
                <a:r>
                  <a:rPr lang="en-US" dirty="0" smtClean="0">
                    <a:latin typeface="+mn-lt"/>
                  </a:rPr>
                  <a:t>implemented in {</a:t>
                </a:r>
                <a:r>
                  <a:rPr lang="en-US" dirty="0" err="1" smtClean="0">
                    <a:latin typeface="+mn-lt"/>
                  </a:rPr>
                  <a:t>edgeR</a:t>
                </a:r>
                <a:r>
                  <a:rPr lang="en-US" dirty="0" smtClean="0">
                    <a:latin typeface="+mn-lt"/>
                  </a:rPr>
                  <a:t>})</a:t>
                </a:r>
              </a:p>
              <a:p>
                <a:pPr lvl="1"/>
                <a:r>
                  <a:rPr lang="en-US" dirty="0" smtClean="0">
                    <a:latin typeface="+mn-lt"/>
                  </a:rPr>
                  <a:t>Counts TPM</a:t>
                </a:r>
                <a:endParaRPr lang="en-US" dirty="0">
                  <a:latin typeface="+mn-lt"/>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646111" y="1392518"/>
                <a:ext cx="10447269" cy="5200193"/>
              </a:xfrm>
              <a:blipFill>
                <a:blip r:embed="rId3"/>
                <a:stretch>
                  <a:fillRect l="-175" t="-586"/>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243335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Differential expression analysis</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646112" y="1392518"/>
                <a:ext cx="10376930" cy="5263115"/>
              </a:xfrm>
            </p:spPr>
            <p:txBody>
              <a:bodyPr>
                <a:normAutofit/>
              </a:bodyPr>
              <a:lstStyle/>
              <a:p>
                <a:r>
                  <a:rPr lang="en-US" sz="1800" dirty="0" smtClean="0"/>
                  <a:t>Aim: </a:t>
                </a:r>
                <a:r>
                  <a:rPr lang="en-US" sz="1800" dirty="0"/>
                  <a:t>Identify </a:t>
                </a:r>
                <a:r>
                  <a:rPr lang="en-US" sz="1800" dirty="0" smtClean="0"/>
                  <a:t>over/under-expressed </a:t>
                </a:r>
                <a:r>
                  <a:rPr lang="en-US" sz="1800" dirty="0"/>
                  <a:t>genes or transcripts </a:t>
                </a:r>
                <a:endParaRPr lang="en-US" sz="1800" dirty="0" smtClean="0"/>
              </a:p>
              <a:p>
                <a:pPr marL="0" indent="0">
                  <a:buNone/>
                </a:pPr>
                <a:endParaRPr lang="en-US" sz="1800" dirty="0" smtClean="0"/>
              </a:p>
              <a:p>
                <a:r>
                  <a:rPr lang="en-US" sz="1800" dirty="0" smtClean="0"/>
                  <a:t>Model in DESeq2: generalized linear model (GLM)</a:t>
                </a:r>
              </a:p>
              <a:p>
                <a:pPr lvl="1"/>
                <a:r>
                  <a:rPr lang="en-US" dirty="0" smtClean="0"/>
                  <a:t>Statistic test</a:t>
                </a:r>
              </a:p>
              <a:p>
                <a:pPr lvl="2"/>
                <a:r>
                  <a:rPr lang="en-US" dirty="0" smtClean="0"/>
                  <a:t>Null hypothesis (H0): the gene expression level between two (or more) conditions are equal</a:t>
                </a:r>
              </a:p>
              <a:p>
                <a:pPr lvl="2"/>
                <a:r>
                  <a:rPr lang="en-US" dirty="0" smtClean="0"/>
                  <a:t>p-value: probability of getting the same value of the test if the null hypothesis was true </a:t>
                </a:r>
              </a:p>
              <a:p>
                <a:pPr lvl="2"/>
                <a:endParaRPr lang="en-US" sz="1100" dirty="0" smtClean="0">
                  <a:latin typeface="Arial" panose="020B0604020202020204" pitchFamily="34" charset="0"/>
                </a:endParaRPr>
              </a:p>
              <a:p>
                <a:r>
                  <a:rPr lang="en-US" sz="1800" dirty="0" smtClean="0"/>
                  <a:t>Fold change (FC)</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𝐹𝐶</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𝑚𝑒𝑎𝑛</m:t>
                          </m:r>
                          <m:d>
                            <m:dPr>
                              <m:ctrlPr>
                                <a:rPr lang="en-US" i="1">
                                  <a:latin typeface="Cambria Math" panose="02040503050406030204" pitchFamily="18" charset="0"/>
                                </a:rPr>
                              </m:ctrlPr>
                            </m:dPr>
                            <m:e>
                              <m:r>
                                <a:rPr lang="en-US" i="1">
                                  <a:latin typeface="Cambria Math" panose="02040503050406030204" pitchFamily="18" charset="0"/>
                                </a:rPr>
                                <m:t>𝑐𝑜𝑛𝑑</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𝑚𝑒𝑎𝑛</m:t>
                          </m:r>
                          <m:r>
                            <a:rPr lang="en-US" i="1">
                              <a:latin typeface="Cambria Math" panose="02040503050406030204" pitchFamily="18" charset="0"/>
                            </a:rPr>
                            <m:t>(</m:t>
                          </m:r>
                          <m:r>
                            <a:rPr lang="en-US" i="1">
                              <a:latin typeface="Cambria Math" panose="02040503050406030204" pitchFamily="18" charset="0"/>
                            </a:rPr>
                            <m:t>𝑐𝑜𝑛𝑑</m:t>
                          </m:r>
                          <m:r>
                            <a:rPr lang="en-US" i="1">
                              <a:latin typeface="Cambria Math" panose="02040503050406030204" pitchFamily="18" charset="0"/>
                            </a:rPr>
                            <m:t>2)</m:t>
                          </m:r>
                        </m:num>
                        <m:den>
                          <m:r>
                            <a:rPr lang="en-US" i="1">
                              <a:latin typeface="Cambria Math" panose="02040503050406030204" pitchFamily="18" charset="0"/>
                            </a:rPr>
                            <m:t>𝑚𝑖𝑛</m:t>
                          </m:r>
                          <m:r>
                            <a:rPr lang="en-US" i="1">
                              <a:latin typeface="Cambria Math" panose="02040503050406030204" pitchFamily="18" charset="0"/>
                            </a:rPr>
                            <m:t>⁡(</m:t>
                          </m:r>
                          <m:r>
                            <a:rPr lang="en-US" i="1">
                              <a:latin typeface="Cambria Math" panose="02040503050406030204" pitchFamily="18" charset="0"/>
                            </a:rPr>
                            <m:t>𝑚𝑒𝑎𝑛</m:t>
                          </m:r>
                          <m:d>
                            <m:dPr>
                              <m:ctrlPr>
                                <a:rPr lang="en-US" i="1">
                                  <a:latin typeface="Cambria Math" panose="02040503050406030204" pitchFamily="18" charset="0"/>
                                </a:rPr>
                              </m:ctrlPr>
                            </m:dPr>
                            <m:e>
                              <m:r>
                                <a:rPr lang="en-US" i="1">
                                  <a:latin typeface="Cambria Math" panose="02040503050406030204" pitchFamily="18" charset="0"/>
                                </a:rPr>
                                <m:t>𝑐𝑜𝑛𝑑</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𝑚𝑒𝑎𝑛</m:t>
                          </m:r>
                          <m:d>
                            <m:dPr>
                              <m:ctrlPr>
                                <a:rPr lang="en-US" i="1">
                                  <a:latin typeface="Cambria Math" panose="02040503050406030204" pitchFamily="18" charset="0"/>
                                </a:rPr>
                              </m:ctrlPr>
                            </m:dPr>
                            <m:e>
                              <m:r>
                                <a:rPr lang="en-US" i="1">
                                  <a:latin typeface="Cambria Math" panose="02040503050406030204" pitchFamily="18" charset="0"/>
                                </a:rPr>
                                <m:t>𝑐𝑜𝑛𝑑</m:t>
                              </m:r>
                              <m:r>
                                <a:rPr lang="en-US" i="1">
                                  <a:latin typeface="Cambria Math" panose="02040503050406030204" pitchFamily="18" charset="0"/>
                                </a:rPr>
                                <m:t>2</m:t>
                              </m:r>
                            </m:e>
                          </m:d>
                          <m:r>
                            <a:rPr lang="en-US" i="1">
                              <a:latin typeface="Cambria Math" panose="02040503050406030204" pitchFamily="18" charset="0"/>
                            </a:rPr>
                            <m:t>)</m:t>
                          </m:r>
                        </m:den>
                      </m:f>
                    </m:oMath>
                  </m:oMathPara>
                </a14:m>
                <a:endParaRPr lang="en-US" dirty="0" smtClean="0"/>
              </a:p>
              <a:p>
                <a:pPr marL="1371600" lvl="3" indent="0">
                  <a:buNone/>
                </a:pPr>
                <a:r>
                  <a:rPr lang="en-US" dirty="0" smtClean="0"/>
                  <a:t>Log2(FC) &gt; 0: over-expressed</a:t>
                </a:r>
              </a:p>
              <a:p>
                <a:pPr marL="1371600" lvl="3" indent="0">
                  <a:buNone/>
                </a:pPr>
                <a:r>
                  <a:rPr lang="en-US" dirty="0"/>
                  <a:t>Log2(FC) </a:t>
                </a:r>
                <a:r>
                  <a:rPr lang="en-US" dirty="0" smtClean="0"/>
                  <a:t>= 0: no change</a:t>
                </a:r>
              </a:p>
              <a:p>
                <a:pPr marL="1371600" lvl="3" indent="0">
                  <a:buNone/>
                </a:pPr>
                <a:r>
                  <a:rPr lang="en-US" dirty="0"/>
                  <a:t>Log2(FC) </a:t>
                </a:r>
                <a:r>
                  <a:rPr lang="en-US" dirty="0" smtClean="0"/>
                  <a:t>&lt; 0: under-expressed</a:t>
                </a:r>
              </a:p>
              <a:p>
                <a:pPr marL="0" indent="0">
                  <a:buNone/>
                </a:pPr>
                <a:endParaRPr lang="en-US" dirty="0" smtClean="0"/>
              </a:p>
              <a:p>
                <a:pPr marL="457200" lvl="1" indent="0">
                  <a:buNone/>
                </a:pPr>
                <a:endParaRPr lang="en-US" b="1"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646112" y="1392518"/>
                <a:ext cx="10376930" cy="5263115"/>
              </a:xfrm>
              <a:blipFill rotWithShape="0">
                <a:blip r:embed="rId3"/>
                <a:stretch>
                  <a:fillRect l="-176" t="-579"/>
                </a:stretch>
              </a:blipFill>
            </p:spPr>
            <p:txBody>
              <a:bodyPr/>
              <a:lstStyle/>
              <a:p>
                <a:r>
                  <a:rPr lang="en-US">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137312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42853" y="1981285"/>
            <a:ext cx="5147563" cy="3093154"/>
          </a:xfrm>
          <a:prstGeom prst="rect">
            <a:avLst/>
          </a:prstGeom>
          <a:solidFill>
            <a:schemeClr val="tx2"/>
          </a:solidFill>
        </p:spPr>
        <p:txBody>
          <a:bodyPr wrap="none" rtlCol="0">
            <a:spAutoFit/>
          </a:bodyPr>
          <a:lstStyle/>
          <a:p>
            <a:r>
              <a:rPr lang="fr-FR" sz="1500" i="1" dirty="0">
                <a:solidFill>
                  <a:srgbClr val="60A0B0"/>
                </a:solidFill>
                <a:latin typeface="Courier"/>
              </a:rPr>
              <a:t>## </a:t>
            </a:r>
            <a:r>
              <a:rPr lang="fr-FR" sz="1500" i="1" dirty="0" err="1">
                <a:solidFill>
                  <a:srgbClr val="60A0B0"/>
                </a:solidFill>
                <a:latin typeface="Courier"/>
              </a:rPr>
              <a:t>differential</a:t>
            </a:r>
            <a:r>
              <a:rPr lang="fr-FR" sz="1500" i="1" dirty="0">
                <a:solidFill>
                  <a:srgbClr val="60A0B0"/>
                </a:solidFill>
                <a:latin typeface="Courier"/>
              </a:rPr>
              <a:t> expression </a:t>
            </a:r>
            <a:r>
              <a:rPr lang="fr-FR" sz="1500" i="1" dirty="0" err="1" smtClean="0">
                <a:solidFill>
                  <a:srgbClr val="60A0B0"/>
                </a:solidFill>
                <a:latin typeface="Courier"/>
              </a:rPr>
              <a:t>analysis</a:t>
            </a:r>
            <a:endParaRPr lang="fr-FR" sz="1500" i="1" dirty="0" smtClean="0">
              <a:solidFill>
                <a:srgbClr val="60A0B0"/>
              </a:solidFill>
              <a:latin typeface="Courier"/>
            </a:endParaRPr>
          </a:p>
          <a:p>
            <a:r>
              <a:rPr lang="fr-FR" sz="1500" dirty="0" err="1">
                <a:solidFill>
                  <a:prstClr val="black"/>
                </a:solidFill>
                <a:latin typeface="Courier"/>
              </a:rPr>
              <a:t>dds</a:t>
            </a:r>
            <a:r>
              <a:rPr lang="fr-FR" sz="1500" dirty="0">
                <a:solidFill>
                  <a:prstClr val="black"/>
                </a:solidFill>
                <a:latin typeface="Courier"/>
              </a:rPr>
              <a:t> &lt;-</a:t>
            </a:r>
            <a:r>
              <a:rPr lang="fr-FR" sz="1500" dirty="0">
                <a:solidFill>
                  <a:srgbClr val="4070A0"/>
                </a:solidFill>
                <a:latin typeface="Courier"/>
              </a:rPr>
              <a:t> </a:t>
            </a:r>
            <a:r>
              <a:rPr lang="fr-FR" sz="1500" dirty="0">
                <a:solidFill>
                  <a:prstClr val="black"/>
                </a:solidFill>
                <a:latin typeface="Courier"/>
              </a:rPr>
              <a:t>DESeq2</a:t>
            </a:r>
            <a:r>
              <a:rPr lang="fr-FR" sz="1500" dirty="0">
                <a:solidFill>
                  <a:srgbClr val="666666"/>
                </a:solidFill>
                <a:latin typeface="Courier"/>
              </a:rPr>
              <a:t>::</a:t>
            </a:r>
            <a:r>
              <a:rPr lang="fr-FR" sz="1500" b="1" dirty="0" err="1">
                <a:solidFill>
                  <a:srgbClr val="007020"/>
                </a:solidFill>
                <a:latin typeface="Courier"/>
              </a:rPr>
              <a:t>DESeq</a:t>
            </a:r>
            <a:r>
              <a:rPr lang="fr-FR" sz="1500" dirty="0">
                <a:solidFill>
                  <a:prstClr val="black"/>
                </a:solidFill>
                <a:latin typeface="Courier"/>
              </a:rPr>
              <a:t>(</a:t>
            </a:r>
            <a:r>
              <a:rPr lang="fr-FR" sz="1500" dirty="0" err="1">
                <a:solidFill>
                  <a:srgbClr val="902000"/>
                </a:solidFill>
                <a:latin typeface="Courier"/>
              </a:rPr>
              <a:t>object</a:t>
            </a:r>
            <a:r>
              <a:rPr lang="fr-FR" sz="1500" dirty="0">
                <a:solidFill>
                  <a:srgbClr val="902000"/>
                </a:solidFill>
                <a:latin typeface="Courier"/>
              </a:rPr>
              <a:t> =</a:t>
            </a:r>
            <a:r>
              <a:rPr lang="fr-FR" sz="1500" dirty="0">
                <a:solidFill>
                  <a:prstClr val="black"/>
                </a:solidFill>
                <a:latin typeface="Courier"/>
              </a:rPr>
              <a:t> </a:t>
            </a:r>
            <a:r>
              <a:rPr lang="fr-FR" sz="1500" dirty="0" err="1">
                <a:solidFill>
                  <a:prstClr val="black"/>
                </a:solidFill>
                <a:latin typeface="Courier"/>
              </a:rPr>
              <a:t>dds</a:t>
            </a:r>
            <a:r>
              <a:rPr lang="fr-FR" sz="1500" dirty="0" smtClean="0">
                <a:solidFill>
                  <a:prstClr val="black"/>
                </a:solidFill>
                <a:latin typeface="Courier"/>
              </a:rPr>
              <a:t>)</a:t>
            </a:r>
          </a:p>
          <a:p>
            <a:endParaRPr lang="fr-FR" sz="1500" dirty="0">
              <a:solidFill>
                <a:prstClr val="black"/>
              </a:solidFill>
              <a:latin typeface="Courier"/>
            </a:endParaRPr>
          </a:p>
          <a:p>
            <a:r>
              <a:rPr lang="fr-FR" sz="1500" i="1" dirty="0" smtClean="0">
                <a:solidFill>
                  <a:srgbClr val="60A0B0"/>
                </a:solidFill>
                <a:latin typeface="Courier"/>
              </a:rPr>
              <a:t>### </a:t>
            </a:r>
            <a:r>
              <a:rPr lang="fr-FR" sz="1500" i="1" dirty="0" err="1" smtClean="0">
                <a:solidFill>
                  <a:srgbClr val="60A0B0"/>
                </a:solidFill>
                <a:latin typeface="Courier"/>
              </a:rPr>
              <a:t>extract</a:t>
            </a:r>
            <a:r>
              <a:rPr lang="fr-FR" sz="1500" i="1" dirty="0" smtClean="0">
                <a:solidFill>
                  <a:srgbClr val="60A0B0"/>
                </a:solidFill>
                <a:latin typeface="Courier"/>
              </a:rPr>
              <a:t> </a:t>
            </a:r>
            <a:r>
              <a:rPr lang="fr-FR" sz="1500" i="1" dirty="0" err="1" smtClean="0">
                <a:solidFill>
                  <a:srgbClr val="60A0B0"/>
                </a:solidFill>
                <a:latin typeface="Courier"/>
              </a:rPr>
              <a:t>results</a:t>
            </a:r>
            <a:r>
              <a:rPr lang="fr-FR" sz="1500" dirty="0" smtClean="0">
                <a:solidFill>
                  <a:prstClr val="black"/>
                </a:solidFill>
                <a:latin typeface="Courier"/>
              </a:rPr>
              <a:t/>
            </a:r>
            <a:br>
              <a:rPr lang="fr-FR" sz="1500" dirty="0" smtClean="0">
                <a:solidFill>
                  <a:prstClr val="black"/>
                </a:solidFill>
                <a:latin typeface="Courier"/>
              </a:rPr>
            </a:br>
            <a:r>
              <a:rPr lang="fr-FR" sz="1500" dirty="0" err="1" smtClean="0">
                <a:solidFill>
                  <a:prstClr val="black"/>
                </a:solidFill>
                <a:latin typeface="Courier"/>
              </a:rPr>
              <a:t>res</a:t>
            </a:r>
            <a:r>
              <a:rPr lang="fr-FR" sz="1500" dirty="0" smtClean="0">
                <a:solidFill>
                  <a:prstClr val="black"/>
                </a:solidFill>
                <a:latin typeface="Courier"/>
              </a:rPr>
              <a:t> &lt;-</a:t>
            </a:r>
            <a:r>
              <a:rPr lang="fr-FR" sz="1500" dirty="0" smtClean="0">
                <a:solidFill>
                  <a:srgbClr val="4070A0"/>
                </a:solidFill>
                <a:latin typeface="Courier"/>
              </a:rPr>
              <a:t> </a:t>
            </a:r>
            <a:r>
              <a:rPr lang="fr-FR" sz="1500" dirty="0" smtClean="0">
                <a:solidFill>
                  <a:prstClr val="black"/>
                </a:solidFill>
                <a:latin typeface="Courier"/>
              </a:rPr>
              <a:t>DESeq2</a:t>
            </a:r>
            <a:r>
              <a:rPr lang="fr-FR" sz="1500" dirty="0" smtClean="0">
                <a:solidFill>
                  <a:srgbClr val="666666"/>
                </a:solidFill>
                <a:latin typeface="Courier"/>
              </a:rPr>
              <a:t>::</a:t>
            </a:r>
            <a:r>
              <a:rPr lang="fr-FR" sz="1500" b="1" dirty="0" err="1" smtClean="0">
                <a:solidFill>
                  <a:srgbClr val="007020"/>
                </a:solidFill>
                <a:latin typeface="Courier"/>
              </a:rPr>
              <a:t>results</a:t>
            </a:r>
            <a:r>
              <a:rPr lang="fr-FR" sz="1500" dirty="0" smtClean="0">
                <a:solidFill>
                  <a:prstClr val="black"/>
                </a:solidFill>
                <a:latin typeface="Courier"/>
              </a:rPr>
              <a:t>(</a:t>
            </a:r>
          </a:p>
          <a:p>
            <a:r>
              <a:rPr lang="fr-FR" sz="1500" dirty="0" smtClean="0">
                <a:solidFill>
                  <a:srgbClr val="902000"/>
                </a:solidFill>
                <a:latin typeface="Courier"/>
              </a:rPr>
              <a:t>  </a:t>
            </a:r>
            <a:r>
              <a:rPr lang="fr-FR" sz="1500" dirty="0" err="1" smtClean="0">
                <a:solidFill>
                  <a:srgbClr val="902000"/>
                </a:solidFill>
                <a:latin typeface="Courier"/>
              </a:rPr>
              <a:t>object</a:t>
            </a:r>
            <a:r>
              <a:rPr lang="fr-FR" sz="1500" dirty="0" smtClean="0">
                <a:solidFill>
                  <a:srgbClr val="902000"/>
                </a:solidFill>
                <a:latin typeface="Courier"/>
              </a:rPr>
              <a:t> </a:t>
            </a:r>
            <a:r>
              <a:rPr lang="fr-FR" sz="1500" dirty="0">
                <a:solidFill>
                  <a:srgbClr val="902000"/>
                </a:solidFill>
                <a:latin typeface="Courier"/>
              </a:rPr>
              <a:t>=</a:t>
            </a:r>
            <a:r>
              <a:rPr lang="fr-FR" sz="1500" dirty="0">
                <a:solidFill>
                  <a:prstClr val="black"/>
                </a:solidFill>
                <a:latin typeface="Courier"/>
              </a:rPr>
              <a:t> </a:t>
            </a:r>
            <a:r>
              <a:rPr lang="fr-FR" sz="1500" dirty="0" err="1">
                <a:solidFill>
                  <a:prstClr val="black"/>
                </a:solidFill>
                <a:latin typeface="Courier"/>
              </a:rPr>
              <a:t>dds</a:t>
            </a:r>
            <a:r>
              <a:rPr lang="fr-FR" sz="1500" dirty="0">
                <a:solidFill>
                  <a:prstClr val="black"/>
                </a:solidFill>
                <a:latin typeface="Courier"/>
              </a:rPr>
              <a:t>, </a:t>
            </a:r>
            <a:br>
              <a:rPr lang="fr-FR" sz="1500" dirty="0">
                <a:solidFill>
                  <a:prstClr val="black"/>
                </a:solidFill>
                <a:latin typeface="Courier"/>
              </a:rPr>
            </a:br>
            <a:r>
              <a:rPr lang="fr-FR" sz="1500" dirty="0" smtClean="0">
                <a:solidFill>
                  <a:prstClr val="black"/>
                </a:solidFill>
                <a:latin typeface="Courier"/>
              </a:rPr>
              <a:t>  </a:t>
            </a:r>
            <a:r>
              <a:rPr lang="fr-FR" sz="1500" dirty="0" err="1" smtClean="0">
                <a:solidFill>
                  <a:srgbClr val="902000"/>
                </a:solidFill>
                <a:latin typeface="Courier"/>
              </a:rPr>
              <a:t>pAdjustMethod</a:t>
            </a:r>
            <a:r>
              <a:rPr lang="fr-FR" sz="1500" dirty="0" smtClean="0">
                <a:solidFill>
                  <a:srgbClr val="902000"/>
                </a:solidFill>
                <a:latin typeface="Courier"/>
              </a:rPr>
              <a:t> </a:t>
            </a:r>
            <a:r>
              <a:rPr lang="fr-FR" sz="1500" dirty="0">
                <a:solidFill>
                  <a:srgbClr val="902000"/>
                </a:solidFill>
                <a:latin typeface="Courier"/>
              </a:rPr>
              <a:t>=</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fdr</a:t>
            </a:r>
            <a:r>
              <a:rPr lang="fr-FR" sz="1500" dirty="0">
                <a:solidFill>
                  <a:srgbClr val="4070A0"/>
                </a:solidFill>
                <a:latin typeface="Courier"/>
              </a:rPr>
              <a:t>"</a:t>
            </a:r>
            <a:r>
              <a:rPr lang="fr-FR" sz="1500" dirty="0">
                <a:solidFill>
                  <a:prstClr val="black"/>
                </a:solidFill>
                <a:latin typeface="Courier"/>
              </a:rPr>
              <a:t>,</a:t>
            </a:r>
            <a:br>
              <a:rPr lang="fr-FR" sz="1500" dirty="0">
                <a:solidFill>
                  <a:prstClr val="black"/>
                </a:solidFill>
                <a:latin typeface="Courier"/>
              </a:rPr>
            </a:br>
            <a:r>
              <a:rPr lang="fr-FR" sz="1500" dirty="0" smtClean="0">
                <a:solidFill>
                  <a:prstClr val="black"/>
                </a:solidFill>
                <a:latin typeface="Courier"/>
              </a:rPr>
              <a:t>  </a:t>
            </a:r>
            <a:r>
              <a:rPr lang="fr-FR" sz="1500" dirty="0" err="1" smtClean="0">
                <a:solidFill>
                  <a:srgbClr val="902000"/>
                </a:solidFill>
                <a:latin typeface="Courier"/>
              </a:rPr>
              <a:t>contrast</a:t>
            </a:r>
            <a:r>
              <a:rPr lang="fr-FR" sz="1500" dirty="0" smtClean="0">
                <a:solidFill>
                  <a:srgbClr val="902000"/>
                </a:solidFill>
                <a:latin typeface="Courier"/>
              </a:rPr>
              <a:t> </a:t>
            </a:r>
            <a:r>
              <a:rPr lang="fr-FR" sz="1500" dirty="0">
                <a:solidFill>
                  <a:srgbClr val="902000"/>
                </a:solidFill>
                <a:latin typeface="Courier"/>
              </a:rPr>
              <a:t>=</a:t>
            </a:r>
            <a:r>
              <a:rPr lang="fr-FR" sz="1500" dirty="0">
                <a:solidFill>
                  <a:prstClr val="black"/>
                </a:solidFill>
                <a:latin typeface="Courier"/>
              </a:rPr>
              <a:t> </a:t>
            </a:r>
            <a:r>
              <a:rPr lang="fr-FR" sz="1500" b="1" dirty="0">
                <a:solidFill>
                  <a:srgbClr val="007020"/>
                </a:solidFill>
                <a:latin typeface="Courier"/>
              </a:rPr>
              <a:t>c</a:t>
            </a:r>
            <a:r>
              <a:rPr lang="fr-FR" sz="1500" dirty="0">
                <a:solidFill>
                  <a:prstClr val="black"/>
                </a:solidFill>
                <a:latin typeface="Courier"/>
              </a:rPr>
              <a:t>(</a:t>
            </a:r>
            <a:r>
              <a:rPr lang="fr-FR" sz="1500" dirty="0">
                <a:solidFill>
                  <a:srgbClr val="4070A0"/>
                </a:solidFill>
                <a:latin typeface="Courier"/>
              </a:rPr>
              <a:t>"concentration"</a:t>
            </a:r>
            <a:r>
              <a:rPr lang="fr-FR" sz="1500" dirty="0">
                <a:solidFill>
                  <a:prstClr val="black"/>
                </a:solidFill>
                <a:latin typeface="Courier"/>
              </a:rPr>
              <a:t>, </a:t>
            </a:r>
            <a:r>
              <a:rPr lang="fr-FR" sz="1500" dirty="0">
                <a:solidFill>
                  <a:srgbClr val="4070A0"/>
                </a:solidFill>
                <a:latin typeface="Courier"/>
              </a:rPr>
              <a:t>"2"</a:t>
            </a:r>
            <a:r>
              <a:rPr lang="fr-FR" sz="1500" dirty="0">
                <a:solidFill>
                  <a:prstClr val="black"/>
                </a:solidFill>
                <a:latin typeface="Courier"/>
              </a:rPr>
              <a:t>, </a:t>
            </a:r>
            <a:r>
              <a:rPr lang="fr-FR" sz="1500" dirty="0">
                <a:solidFill>
                  <a:srgbClr val="4070A0"/>
                </a:solidFill>
                <a:latin typeface="Courier"/>
              </a:rPr>
              <a:t>"5"</a:t>
            </a:r>
            <a:r>
              <a:rPr lang="fr-FR" sz="1500" dirty="0">
                <a:solidFill>
                  <a:prstClr val="black"/>
                </a:solidFill>
                <a:latin typeface="Courier"/>
              </a:rPr>
              <a:t>), </a:t>
            </a:r>
            <a:br>
              <a:rPr lang="fr-FR" sz="1500" dirty="0">
                <a:solidFill>
                  <a:prstClr val="black"/>
                </a:solidFill>
                <a:latin typeface="Courier"/>
              </a:rPr>
            </a:br>
            <a:r>
              <a:rPr lang="fr-FR" sz="1500" dirty="0" smtClean="0">
                <a:solidFill>
                  <a:prstClr val="black"/>
                </a:solidFill>
                <a:latin typeface="Courier"/>
              </a:rPr>
              <a:t>  </a:t>
            </a:r>
            <a:r>
              <a:rPr lang="fr-FR" sz="1500" dirty="0" err="1" smtClean="0">
                <a:solidFill>
                  <a:srgbClr val="902000"/>
                </a:solidFill>
                <a:latin typeface="Courier"/>
              </a:rPr>
              <a:t>lfcThreshold</a:t>
            </a:r>
            <a:r>
              <a:rPr lang="fr-FR" sz="1500" dirty="0" smtClean="0">
                <a:solidFill>
                  <a:srgbClr val="902000"/>
                </a:solidFill>
                <a:latin typeface="Courier"/>
              </a:rPr>
              <a:t> </a:t>
            </a:r>
            <a:r>
              <a:rPr lang="fr-FR" sz="1500" dirty="0">
                <a:solidFill>
                  <a:srgbClr val="902000"/>
                </a:solidFill>
                <a:latin typeface="Courier"/>
              </a:rPr>
              <a:t>=</a:t>
            </a:r>
            <a:r>
              <a:rPr lang="fr-FR" sz="1500" dirty="0">
                <a:solidFill>
                  <a:prstClr val="black"/>
                </a:solidFill>
                <a:latin typeface="Courier"/>
              </a:rPr>
              <a:t> </a:t>
            </a:r>
            <a:r>
              <a:rPr lang="fr-FR" sz="1500" dirty="0">
                <a:solidFill>
                  <a:srgbClr val="40A070"/>
                </a:solidFill>
                <a:latin typeface="Courier"/>
              </a:rPr>
              <a:t>0</a:t>
            </a:r>
            <a:r>
              <a:rPr lang="fr-FR" sz="1500" dirty="0">
                <a:solidFill>
                  <a:prstClr val="black"/>
                </a:solidFill>
                <a:latin typeface="Courier"/>
              </a:rPr>
              <a:t>,</a:t>
            </a:r>
            <a:br>
              <a:rPr lang="fr-FR" sz="1500" dirty="0">
                <a:solidFill>
                  <a:prstClr val="black"/>
                </a:solidFill>
                <a:latin typeface="Courier"/>
              </a:rPr>
            </a:br>
            <a:r>
              <a:rPr lang="fr-FR" sz="1500" dirty="0" smtClean="0">
                <a:solidFill>
                  <a:prstClr val="black"/>
                </a:solidFill>
                <a:latin typeface="Courier"/>
              </a:rPr>
              <a:t>  </a:t>
            </a:r>
            <a:r>
              <a:rPr lang="fr-FR" sz="1500" dirty="0" err="1" smtClean="0">
                <a:solidFill>
                  <a:srgbClr val="902000"/>
                </a:solidFill>
                <a:latin typeface="Courier"/>
              </a:rPr>
              <a:t>cooksCutoff</a:t>
            </a:r>
            <a:r>
              <a:rPr lang="fr-FR" sz="1500" dirty="0" smtClean="0">
                <a:solidFill>
                  <a:srgbClr val="902000"/>
                </a:solidFill>
                <a:latin typeface="Courier"/>
              </a:rPr>
              <a:t> </a:t>
            </a:r>
            <a:r>
              <a:rPr lang="fr-FR" sz="1500" dirty="0">
                <a:solidFill>
                  <a:srgbClr val="902000"/>
                </a:solidFill>
                <a:latin typeface="Courier"/>
              </a:rPr>
              <a:t>=</a:t>
            </a:r>
            <a:r>
              <a:rPr lang="fr-FR" sz="1500" dirty="0">
                <a:solidFill>
                  <a:prstClr val="black"/>
                </a:solidFill>
                <a:latin typeface="Courier"/>
              </a:rPr>
              <a:t> </a:t>
            </a:r>
            <a:r>
              <a:rPr lang="fr-FR" sz="1500" dirty="0">
                <a:solidFill>
                  <a:srgbClr val="40A070"/>
                </a:solidFill>
                <a:latin typeface="Courier"/>
              </a:rPr>
              <a:t>0.99</a:t>
            </a:r>
            <a:r>
              <a:rPr lang="fr-FR" sz="1500" dirty="0">
                <a:solidFill>
                  <a:prstClr val="black"/>
                </a:solidFill>
                <a:latin typeface="Courier"/>
              </a:rPr>
              <a:t>,</a:t>
            </a:r>
            <a:r>
              <a:rPr lang="fr-FR" sz="1500" dirty="0" smtClean="0">
                <a:solidFill>
                  <a:prstClr val="black"/>
                </a:solidFill>
                <a:latin typeface="Courier"/>
              </a:rPr>
              <a:t/>
            </a:r>
            <a:br>
              <a:rPr lang="fr-FR" sz="1500" dirty="0" smtClean="0">
                <a:solidFill>
                  <a:prstClr val="black"/>
                </a:solidFill>
                <a:latin typeface="Courier"/>
              </a:rPr>
            </a:br>
            <a:r>
              <a:rPr lang="fr-FR" sz="1500" dirty="0" smtClean="0">
                <a:solidFill>
                  <a:prstClr val="black"/>
                </a:solidFill>
                <a:latin typeface="Courier"/>
              </a:rPr>
              <a:t>  </a:t>
            </a:r>
            <a:r>
              <a:rPr lang="fr-FR" sz="1500" dirty="0" err="1" smtClean="0">
                <a:solidFill>
                  <a:srgbClr val="902000"/>
                </a:solidFill>
                <a:latin typeface="Courier"/>
              </a:rPr>
              <a:t>independentFiltering</a:t>
            </a:r>
            <a:r>
              <a:rPr lang="fr-FR" sz="1500" dirty="0" smtClean="0">
                <a:solidFill>
                  <a:srgbClr val="902000"/>
                </a:solidFill>
                <a:latin typeface="Courier"/>
              </a:rPr>
              <a:t> </a:t>
            </a:r>
            <a:r>
              <a:rPr lang="fr-FR" sz="1500" dirty="0">
                <a:solidFill>
                  <a:srgbClr val="902000"/>
                </a:solidFill>
                <a:latin typeface="Courier"/>
              </a:rPr>
              <a:t>=</a:t>
            </a:r>
            <a:r>
              <a:rPr lang="fr-FR" sz="1500" dirty="0">
                <a:solidFill>
                  <a:prstClr val="black"/>
                </a:solidFill>
                <a:latin typeface="Courier"/>
              </a:rPr>
              <a:t> </a:t>
            </a:r>
            <a:r>
              <a:rPr lang="fr-FR" sz="1500" dirty="0">
                <a:solidFill>
                  <a:srgbClr val="007020"/>
                </a:solidFill>
                <a:latin typeface="Courier"/>
              </a:rPr>
              <a:t>FALSE,</a:t>
            </a:r>
          </a:p>
          <a:p>
            <a:r>
              <a:rPr lang="fr-FR" sz="1500" dirty="0" smtClean="0">
                <a:solidFill>
                  <a:srgbClr val="007020"/>
                </a:solidFill>
                <a:latin typeface="Courier"/>
              </a:rPr>
              <a:t>  ...</a:t>
            </a:r>
            <a:r>
              <a:rPr lang="fr-FR" sz="1500" dirty="0">
                <a:solidFill>
                  <a:prstClr val="black"/>
                </a:solidFill>
                <a:latin typeface="Courier"/>
              </a:rPr>
              <a:t/>
            </a:r>
            <a:br>
              <a:rPr lang="fr-FR" sz="1500" dirty="0">
                <a:solidFill>
                  <a:prstClr val="black"/>
                </a:solidFill>
                <a:latin typeface="Courier"/>
              </a:rPr>
            </a:br>
            <a:r>
              <a:rPr lang="fr-FR" sz="1500" dirty="0">
                <a:solidFill>
                  <a:prstClr val="black"/>
                </a:solidFill>
                <a:latin typeface="Courier"/>
              </a:rPr>
              <a:t>)</a:t>
            </a:r>
            <a:endParaRPr lang="en-US" sz="1500" dirty="0"/>
          </a:p>
        </p:txBody>
      </p:sp>
      <p:sp>
        <p:nvSpPr>
          <p:cNvPr id="2" name="Titre 1"/>
          <p:cNvSpPr>
            <a:spLocks noGrp="1"/>
          </p:cNvSpPr>
          <p:nvPr>
            <p:ph type="title"/>
          </p:nvPr>
        </p:nvSpPr>
        <p:spPr>
          <a:xfrm>
            <a:off x="646111" y="452718"/>
            <a:ext cx="9404723" cy="844454"/>
          </a:xfrm>
        </p:spPr>
        <p:txBody>
          <a:bodyPr/>
          <a:lstStyle/>
          <a:p>
            <a:r>
              <a:rPr lang="en-US" dirty="0" smtClean="0"/>
              <a:t>Differential expression analysis</a:t>
            </a:r>
            <a:endParaRPr lang="en-US" dirty="0"/>
          </a:p>
        </p:txBody>
      </p:sp>
      <p:sp>
        <p:nvSpPr>
          <p:cNvPr id="3" name="Espace réservé du contenu 2"/>
          <p:cNvSpPr>
            <a:spLocks noGrp="1"/>
          </p:cNvSpPr>
          <p:nvPr>
            <p:ph idx="1"/>
          </p:nvPr>
        </p:nvSpPr>
        <p:spPr>
          <a:xfrm>
            <a:off x="646112" y="1392518"/>
            <a:ext cx="10376930" cy="5263115"/>
          </a:xfrm>
        </p:spPr>
        <p:txBody>
          <a:bodyPr>
            <a:normAutofit/>
          </a:bodyPr>
          <a:lstStyle/>
          <a:p>
            <a:r>
              <a:rPr lang="en-US" sz="1800" dirty="0" smtClean="0"/>
              <a:t>Run DESeq2::</a:t>
            </a:r>
            <a:r>
              <a:rPr lang="en-US" sz="1800" dirty="0" err="1" smtClean="0"/>
              <a:t>DESeq</a:t>
            </a:r>
            <a:r>
              <a:rPr lang="en-US" sz="1800" dirty="0" smtClean="0"/>
              <a:t>()</a:t>
            </a:r>
          </a:p>
          <a:p>
            <a:endParaRPr lang="en-US" dirty="0"/>
          </a:p>
          <a:p>
            <a:endParaRPr lang="en-US" dirty="0" smtClean="0"/>
          </a:p>
          <a:p>
            <a:endParaRPr lang="en-US" dirty="0"/>
          </a:p>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smtClean="0"/>
          </a:p>
          <a:p>
            <a:pPr marL="457200" lvl="1" indent="0">
              <a:buNone/>
            </a:pPr>
            <a:endParaRPr lang="en-US" b="1" dirty="0" smtClean="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22</a:t>
            </a:fld>
            <a:endParaRPr lang="en-US" dirty="0"/>
          </a:p>
        </p:txBody>
      </p:sp>
      <p:pic>
        <p:nvPicPr>
          <p:cNvPr id="13" name="Image 12"/>
          <p:cNvPicPr>
            <a:picLocks noChangeAspect="1"/>
          </p:cNvPicPr>
          <p:nvPr/>
        </p:nvPicPr>
        <p:blipFill>
          <a:blip r:embed="rId3"/>
          <a:stretch>
            <a:fillRect/>
          </a:stretch>
        </p:blipFill>
        <p:spPr>
          <a:xfrm>
            <a:off x="5348472" y="1297172"/>
            <a:ext cx="6502853" cy="4230549"/>
          </a:xfrm>
          <a:prstGeom prst="rect">
            <a:avLst/>
          </a:prstGeom>
          <a:ln w="9525">
            <a:solidFill>
              <a:schemeClr val="tx1"/>
            </a:solidFill>
          </a:ln>
        </p:spPr>
      </p:pic>
      <p:pic>
        <p:nvPicPr>
          <p:cNvPr id="19" name="Image 18"/>
          <p:cNvPicPr>
            <a:picLocks noChangeAspect="1"/>
          </p:cNvPicPr>
          <p:nvPr/>
        </p:nvPicPr>
        <p:blipFill>
          <a:blip r:embed="rId4"/>
          <a:stretch>
            <a:fillRect/>
          </a:stretch>
        </p:blipFill>
        <p:spPr>
          <a:xfrm>
            <a:off x="5348472" y="5761477"/>
            <a:ext cx="5465784" cy="683223"/>
          </a:xfrm>
          <a:prstGeom prst="rect">
            <a:avLst/>
          </a:prstGeom>
          <a:ln w="9525">
            <a:solidFill>
              <a:schemeClr val="tx1"/>
            </a:solidFill>
          </a:ln>
        </p:spPr>
      </p:pic>
    </p:spTree>
    <p:extLst>
      <p:ext uri="{BB962C8B-B14F-4D97-AF65-F5344CB8AC3E}">
        <p14:creationId xmlns:p14="http://schemas.microsoft.com/office/powerpoint/2010/main" val="4098915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Multiple testing correction </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646111" y="1364997"/>
                <a:ext cx="6786320" cy="4942018"/>
              </a:xfrm>
            </p:spPr>
            <p:txBody>
              <a:bodyPr>
                <a:normAutofit fontScale="77500" lnSpcReduction="20000"/>
              </a:bodyPr>
              <a:lstStyle/>
              <a:p>
                <a:pPr>
                  <a:lnSpc>
                    <a:spcPct val="120000"/>
                  </a:lnSpc>
                </a:pPr>
                <a:r>
                  <a:rPr lang="en-US" dirty="0" smtClean="0"/>
                  <a:t>4 </a:t>
                </a:r>
                <a:r>
                  <a:rPr lang="en-US" dirty="0"/>
                  <a:t>results </a:t>
                </a:r>
                <a:br>
                  <a:rPr lang="en-US" dirty="0"/>
                </a:br>
                <a:r>
                  <a:rPr lang="en-US" dirty="0"/>
                  <a:t>false positive: Type-I </a:t>
                </a:r>
                <a:r>
                  <a:rPr lang="en-US" dirty="0" smtClean="0"/>
                  <a:t>error </a:t>
                </a:r>
                <a14:m>
                  <m:oMath xmlns:m="http://schemas.openxmlformats.org/officeDocument/2006/math">
                    <m:r>
                      <a:rPr lang="en-US" i="1">
                        <a:latin typeface="Cambria Math" panose="02040503050406030204" pitchFamily="18" charset="0"/>
                      </a:rPr>
                      <m:t>𝛼</m:t>
                    </m:r>
                  </m:oMath>
                </a14:m>
                <a:r>
                  <a:rPr lang="en-US" dirty="0"/>
                  <a:t/>
                </a:r>
                <a:br>
                  <a:rPr lang="en-US" dirty="0"/>
                </a:br>
                <a:r>
                  <a:rPr lang="en-US" dirty="0"/>
                  <a:t>false negative: Type-II error </a:t>
                </a:r>
                <a14:m>
                  <m:oMath xmlns:m="http://schemas.openxmlformats.org/officeDocument/2006/math">
                    <m:r>
                      <a:rPr lang="fr-FR" b="0" i="1" smtClean="0">
                        <a:latin typeface="Cambria Math" panose="02040503050406030204" pitchFamily="18" charset="0"/>
                      </a:rPr>
                      <m:t>𝛽</m:t>
                    </m:r>
                  </m:oMath>
                </a14:m>
                <a:r>
                  <a:rPr lang="en-US" dirty="0"/>
                  <a:t/>
                </a:r>
                <a:br>
                  <a:rPr lang="en-US" dirty="0"/>
                </a:br>
                <a:r>
                  <a:rPr lang="en-US" dirty="0"/>
                  <a:t>True positive and True negative.</a:t>
                </a:r>
              </a:p>
              <a:p>
                <a:pPr marL="0" indent="0">
                  <a:buNone/>
                </a:pPr>
                <a:endParaRPr lang="en-US" dirty="0"/>
              </a:p>
              <a:p>
                <a:r>
                  <a:rPr lang="en-US" dirty="0" smtClean="0">
                    <a:latin typeface="+mn-lt"/>
                  </a:rPr>
                  <a:t>By doing n independent tests, reject </a:t>
                </a:r>
                <a14:m>
                  <m:oMath xmlns:m="http://schemas.openxmlformats.org/officeDocument/2006/math">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oMath>
                </a14:m>
                <a:r>
                  <a:rPr lang="en-US" baseline="30000" dirty="0" smtClean="0">
                    <a:latin typeface="+mn-lt"/>
                  </a:rPr>
                  <a:t> </a:t>
                </a:r>
                <a:r>
                  <a:rPr lang="en-US" dirty="0" smtClean="0">
                    <a:latin typeface="+mn-lt"/>
                  </a:rPr>
                  <a:t>when </a:t>
                </a:r>
                <a14:m>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fr-FR" b="0" i="1" smtClean="0">
                        <a:latin typeface="Cambria Math" panose="02040503050406030204" pitchFamily="18" charset="0"/>
                      </a:rPr>
                      <m:t>≤</m:t>
                    </m:r>
                    <m:r>
                      <a:rPr lang="en-US" b="0" i="1" smtClean="0">
                        <a:latin typeface="Cambria Math" panose="02040503050406030204" pitchFamily="18" charset="0"/>
                      </a:rPr>
                      <m:t>𝛼</m:t>
                    </m:r>
                  </m:oMath>
                </a14:m>
                <a:r>
                  <a:rPr lang="en-US" dirty="0" smtClean="0">
                    <a:latin typeface="+mn-lt"/>
                  </a:rPr>
                  <a:t>. </a:t>
                </a:r>
              </a:p>
              <a:p>
                <a:r>
                  <a:rPr lang="en-US" dirty="0" smtClean="0">
                    <a:latin typeface="+mn-lt"/>
                  </a:rPr>
                  <a:t>But if we consider the whole of </a:t>
                </a:r>
                <a:r>
                  <a:rPr lang="en-US" i="1" dirty="0" smtClean="0">
                    <a:latin typeface="+mn-lt"/>
                  </a:rPr>
                  <a:t>n</a:t>
                </a:r>
                <a:r>
                  <a:rPr lang="en-US" dirty="0" smtClean="0">
                    <a:latin typeface="+mn-lt"/>
                  </a:rPr>
                  <a:t> tests, the number of false positive obtain by chance increases with </a:t>
                </a:r>
                <a:r>
                  <a:rPr lang="en-US" i="1" dirty="0" smtClean="0">
                    <a:latin typeface="+mn-lt"/>
                  </a:rPr>
                  <a:t>n</a:t>
                </a:r>
                <a:r>
                  <a:rPr lang="en-US" dirty="0" smtClean="0">
                    <a:latin typeface="+mn-lt"/>
                  </a:rPr>
                  <a:t>. </a:t>
                </a:r>
              </a:p>
              <a:p>
                <a:r>
                  <a:rPr lang="en-US" dirty="0" smtClean="0">
                    <a:latin typeface="+mn-lt"/>
                  </a:rPr>
                  <a:t>To minimize this inflation of false positive, the idea is to choose a threshold more stringent, not based on the Type-I error of each test (usually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dirty="0" smtClean="0">
                    <a:latin typeface="+mn-lt"/>
                  </a:rPr>
                  <a:t>), but </a:t>
                </a:r>
                <a:r>
                  <a:rPr lang="en-US" dirty="0">
                    <a:latin typeface="+mn-lt"/>
                  </a:rPr>
                  <a:t>based on the </a:t>
                </a:r>
                <a:r>
                  <a:rPr lang="en-US" dirty="0" smtClean="0">
                    <a:latin typeface="+mn-lt"/>
                  </a:rPr>
                  <a:t>global amount of errors made over the </a:t>
                </a:r>
                <a:r>
                  <a:rPr lang="en-US" i="1" dirty="0" smtClean="0">
                    <a:latin typeface="+mn-lt"/>
                  </a:rPr>
                  <a:t>n</a:t>
                </a:r>
                <a:r>
                  <a:rPr lang="en-US" dirty="0" smtClean="0">
                    <a:latin typeface="+mn-lt"/>
                  </a:rPr>
                  <a:t> tests. </a:t>
                </a:r>
              </a:p>
              <a:p>
                <a:pPr marL="0" indent="0">
                  <a:buNone/>
                </a:pPr>
                <a:endParaRPr lang="en-US" dirty="0" smtClean="0">
                  <a:latin typeface="+mn-lt"/>
                </a:endParaRPr>
              </a:p>
              <a:p>
                <a:r>
                  <a:rPr lang="en-US" dirty="0" smtClean="0">
                    <a:latin typeface="+mn-lt"/>
                  </a:rPr>
                  <a:t>Examples  </a:t>
                </a:r>
              </a:p>
              <a:p>
                <a:pPr marL="57150" indent="0">
                  <a:lnSpc>
                    <a:spcPct val="120000"/>
                  </a:lnSpc>
                  <a:buNone/>
                </a:pPr>
                <a:r>
                  <a:rPr lang="en-US" b="1" dirty="0"/>
                  <a:t>Bonferroni</a:t>
                </a:r>
                <a:r>
                  <a:rPr lang="en-US" dirty="0"/>
                  <a:t> (</a:t>
                </a:r>
                <a:r>
                  <a:rPr lang="en-US" dirty="0" err="1"/>
                  <a:t>fwer</a:t>
                </a:r>
                <a:r>
                  <a:rPr lang="en-US" dirty="0"/>
                  <a:t> Family Wise Error Rate) :  very stringent. </a:t>
                </a:r>
                <a:br>
                  <a:rPr lang="en-US" dirty="0"/>
                </a:br>
                <a:r>
                  <a:rPr lang="en-US" dirty="0"/>
                  <a:t>Control the fact of wrongly reject at least once the null hypothesis. </a:t>
                </a:r>
                <a:br>
                  <a:rPr lang="en-US" dirty="0"/>
                </a:br>
                <a:r>
                  <a:rPr lang="en-US" b="1" dirty="0" err="1"/>
                  <a:t>Benjamini</a:t>
                </a:r>
                <a:r>
                  <a:rPr lang="en-US" b="1" dirty="0"/>
                  <a:t> Hochberg </a:t>
                </a:r>
                <a:r>
                  <a:rPr lang="en-US" dirty="0"/>
                  <a:t>(</a:t>
                </a:r>
                <a:r>
                  <a:rPr lang="en-US" dirty="0" err="1"/>
                  <a:t>fdr</a:t>
                </a:r>
                <a:r>
                  <a:rPr lang="en-US" dirty="0"/>
                  <a:t> False Discovery Rate) : </a:t>
                </a:r>
                <a:br>
                  <a:rPr lang="en-US" dirty="0"/>
                </a:br>
                <a:r>
                  <a:rPr lang="en-US" dirty="0"/>
                  <a:t>Control the expected proportion of false positive. </a:t>
                </a:r>
              </a:p>
              <a:p>
                <a:pPr marL="57150" indent="0">
                  <a:lnSpc>
                    <a:spcPct val="120000"/>
                  </a:lnSpc>
                  <a:buNone/>
                </a:pPr>
                <a:endParaRPr lang="en-US" dirty="0">
                  <a:latin typeface="+mn-lt"/>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646111" y="1364997"/>
                <a:ext cx="6786320" cy="4942018"/>
              </a:xfrm>
              <a:blipFill rotWithShape="0">
                <a:blip r:embed="rId3"/>
                <a:stretch>
                  <a:fillRect l="-90" t="-370" r="-988" b="-247"/>
                </a:stretch>
              </a:blipFill>
            </p:spPr>
            <p:txBody>
              <a:bodyPr/>
              <a:lstStyle/>
              <a:p>
                <a:r>
                  <a:rPr lang="en-US">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23</a:t>
            </a:fld>
            <a:endParaRPr lang="en-US" dirty="0"/>
          </a:p>
        </p:txBody>
      </p:sp>
      <p:sp>
        <p:nvSpPr>
          <p:cNvPr id="7" name="ZoneTexte 6"/>
          <p:cNvSpPr txBox="1"/>
          <p:nvPr/>
        </p:nvSpPr>
        <p:spPr>
          <a:xfrm>
            <a:off x="482600" y="6553200"/>
            <a:ext cx="11709400" cy="276999"/>
          </a:xfrm>
          <a:prstGeom prst="rect">
            <a:avLst/>
          </a:prstGeom>
          <a:noFill/>
        </p:spPr>
        <p:txBody>
          <a:bodyPr wrap="square" rtlCol="0">
            <a:spAutoFit/>
          </a:bodyPr>
          <a:lstStyle/>
          <a:p>
            <a:pPr algn="r"/>
            <a:r>
              <a:rPr lang="en-US" sz="1200" dirty="0" smtClean="0">
                <a:hlinkClick r:id="rId4"/>
              </a:rPr>
              <a:t>(</a:t>
            </a:r>
            <a:r>
              <a:rPr lang="en-US" sz="1200" u="sng" dirty="0" smtClean="0">
                <a:solidFill>
                  <a:schemeClr val="bg2">
                    <a:lumMod val="60000"/>
                    <a:lumOff val="40000"/>
                  </a:schemeClr>
                </a:solidFill>
                <a:hlinkClick r:id="rId4"/>
              </a:rPr>
              <a:t>Source </a:t>
            </a:r>
            <a:r>
              <a:rPr lang="en-US" sz="1200" u="sng" dirty="0" err="1" smtClean="0">
                <a:solidFill>
                  <a:schemeClr val="bg2">
                    <a:lumMod val="60000"/>
                    <a:lumOff val="40000"/>
                  </a:schemeClr>
                </a:solidFill>
              </a:rPr>
              <a:t>Méthodes</a:t>
            </a:r>
            <a:r>
              <a:rPr lang="en-US" sz="1200" u="sng" dirty="0" smtClean="0">
                <a:solidFill>
                  <a:schemeClr val="bg2">
                    <a:lumMod val="60000"/>
                    <a:lumOff val="40000"/>
                  </a:schemeClr>
                </a:solidFill>
              </a:rPr>
              <a:t> </a:t>
            </a:r>
            <a:r>
              <a:rPr lang="en-US" sz="1200" u="sng" dirty="0" err="1" smtClean="0">
                <a:solidFill>
                  <a:schemeClr val="bg2">
                    <a:lumMod val="60000"/>
                    <a:lumOff val="40000"/>
                  </a:schemeClr>
                </a:solidFill>
              </a:rPr>
              <a:t>statistiques</a:t>
            </a:r>
            <a:r>
              <a:rPr lang="en-US" sz="1200" u="sng" dirty="0" smtClean="0">
                <a:solidFill>
                  <a:schemeClr val="bg2">
                    <a:lumMod val="60000"/>
                    <a:lumOff val="40000"/>
                  </a:schemeClr>
                </a:solidFill>
              </a:rPr>
              <a:t> pour </a:t>
            </a:r>
            <a:r>
              <a:rPr lang="en-US" sz="1200" u="sng" dirty="0" err="1" smtClean="0">
                <a:solidFill>
                  <a:schemeClr val="bg2">
                    <a:lumMod val="60000"/>
                    <a:lumOff val="40000"/>
                  </a:schemeClr>
                </a:solidFill>
              </a:rPr>
              <a:t>l'analyse</a:t>
            </a:r>
            <a:r>
              <a:rPr lang="en-US" sz="1200" u="sng" dirty="0" smtClean="0">
                <a:solidFill>
                  <a:schemeClr val="bg2">
                    <a:lumMod val="60000"/>
                    <a:lumOff val="40000"/>
                  </a:schemeClr>
                </a:solidFill>
              </a:rPr>
              <a:t> des </a:t>
            </a:r>
            <a:r>
              <a:rPr lang="en-US" sz="1200" u="sng" dirty="0" err="1" smtClean="0">
                <a:solidFill>
                  <a:schemeClr val="bg2">
                    <a:lumMod val="60000"/>
                    <a:lumOff val="40000"/>
                  </a:schemeClr>
                </a:solidFill>
              </a:rPr>
              <a:t>données</a:t>
            </a:r>
            <a:r>
              <a:rPr lang="en-US" sz="1200" u="sng" dirty="0" smtClean="0">
                <a:solidFill>
                  <a:schemeClr val="bg2">
                    <a:lumMod val="60000"/>
                    <a:lumOff val="40000"/>
                  </a:schemeClr>
                </a:solidFill>
              </a:rPr>
              <a:t> </a:t>
            </a:r>
            <a:r>
              <a:rPr lang="en-US" sz="1200" u="sng" dirty="0" err="1" smtClean="0">
                <a:solidFill>
                  <a:schemeClr val="bg2">
                    <a:lumMod val="60000"/>
                    <a:lumOff val="40000"/>
                  </a:schemeClr>
                </a:solidFill>
              </a:rPr>
              <a:t>génétiques</a:t>
            </a:r>
            <a:r>
              <a:rPr lang="en-US" sz="1200" u="sng" dirty="0" smtClean="0">
                <a:solidFill>
                  <a:schemeClr val="bg2">
                    <a:lumMod val="60000"/>
                    <a:lumOff val="40000"/>
                  </a:schemeClr>
                </a:solidFill>
              </a:rPr>
              <a:t> </a:t>
            </a:r>
            <a:r>
              <a:rPr lang="en-US" sz="1200" u="sng" dirty="0" err="1" smtClean="0">
                <a:solidFill>
                  <a:schemeClr val="bg2">
                    <a:lumMod val="60000"/>
                    <a:lumOff val="40000"/>
                  </a:schemeClr>
                </a:solidFill>
              </a:rPr>
              <a:t>d'association</a:t>
            </a:r>
            <a:r>
              <a:rPr lang="en-US" sz="1200" u="sng" dirty="0" smtClean="0">
                <a:solidFill>
                  <a:schemeClr val="bg2">
                    <a:lumMod val="60000"/>
                    <a:lumOff val="40000"/>
                  </a:schemeClr>
                </a:solidFill>
              </a:rPr>
              <a:t> à </a:t>
            </a:r>
            <a:r>
              <a:rPr lang="en-US" sz="1200" u="sng" dirty="0" err="1" smtClean="0">
                <a:solidFill>
                  <a:schemeClr val="bg2">
                    <a:lumMod val="60000"/>
                    <a:lumOff val="40000"/>
                  </a:schemeClr>
                </a:solidFill>
              </a:rPr>
              <a:t>grande</a:t>
            </a:r>
            <a:r>
              <a:rPr lang="en-US" sz="1200" u="sng" dirty="0" smtClean="0">
                <a:solidFill>
                  <a:schemeClr val="bg2">
                    <a:lumMod val="60000"/>
                    <a:lumOff val="40000"/>
                  </a:schemeClr>
                </a:solidFill>
              </a:rPr>
              <a:t> </a:t>
            </a:r>
            <a:r>
              <a:rPr lang="en-US" sz="1200" u="sng" dirty="0" err="1" smtClean="0">
                <a:solidFill>
                  <a:schemeClr val="bg2">
                    <a:lumMod val="60000"/>
                    <a:lumOff val="40000"/>
                  </a:schemeClr>
                </a:solidFill>
              </a:rPr>
              <a:t>échelle</a:t>
            </a:r>
            <a:r>
              <a:rPr lang="en-US" sz="1200" u="sng" dirty="0" smtClean="0">
                <a:solidFill>
                  <a:schemeClr val="bg2">
                    <a:lumMod val="60000"/>
                    <a:lumOff val="40000"/>
                  </a:schemeClr>
                </a:solidFill>
              </a:rPr>
              <a:t>, Mickael </a:t>
            </a:r>
            <a:r>
              <a:rPr lang="en-US" sz="1200" u="sng" dirty="0" err="1" smtClean="0">
                <a:solidFill>
                  <a:schemeClr val="bg2">
                    <a:lumMod val="60000"/>
                    <a:lumOff val="40000"/>
                  </a:schemeClr>
                </a:solidFill>
              </a:rPr>
              <a:t>Guedj</a:t>
            </a:r>
            <a:r>
              <a:rPr lang="en-US" sz="1200" u="sng" dirty="0" smtClean="0">
                <a:hlinkClick r:id="rId4"/>
              </a:rPr>
              <a:t>)</a:t>
            </a:r>
            <a:endParaRPr lang="en-US" sz="1200" u="sng" dirty="0"/>
          </a:p>
        </p:txBody>
      </p:sp>
      <p:pic>
        <p:nvPicPr>
          <p:cNvPr id="5" name="Image 4"/>
          <p:cNvPicPr>
            <a:picLocks noChangeAspect="1"/>
          </p:cNvPicPr>
          <p:nvPr/>
        </p:nvPicPr>
        <p:blipFill>
          <a:blip r:embed="rId5"/>
          <a:stretch>
            <a:fillRect/>
          </a:stretch>
        </p:blipFill>
        <p:spPr>
          <a:xfrm>
            <a:off x="7555303" y="4026954"/>
            <a:ext cx="4480600" cy="1847473"/>
          </a:xfrm>
          <a:prstGeom prst="rect">
            <a:avLst/>
          </a:prstGeom>
        </p:spPr>
      </p:pic>
      <p:pic>
        <p:nvPicPr>
          <p:cNvPr id="6" name="Image 5"/>
          <p:cNvPicPr>
            <a:picLocks noChangeAspect="1"/>
          </p:cNvPicPr>
          <p:nvPr/>
        </p:nvPicPr>
        <p:blipFill>
          <a:blip r:embed="rId6"/>
          <a:stretch>
            <a:fillRect/>
          </a:stretch>
        </p:blipFill>
        <p:spPr>
          <a:xfrm>
            <a:off x="7527762" y="1387676"/>
            <a:ext cx="4508141" cy="1960505"/>
          </a:xfrm>
          <a:prstGeom prst="rect">
            <a:avLst/>
          </a:prstGeom>
        </p:spPr>
      </p:pic>
    </p:spTree>
    <p:extLst>
      <p:ext uri="{BB962C8B-B14F-4D97-AF65-F5344CB8AC3E}">
        <p14:creationId xmlns:p14="http://schemas.microsoft.com/office/powerpoint/2010/main" val="2364727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Graph</a:t>
            </a:r>
            <a:endParaRPr lang="en-US" dirty="0"/>
          </a:p>
        </p:txBody>
      </p:sp>
      <p:sp>
        <p:nvSpPr>
          <p:cNvPr id="3" name="Espace réservé du contenu 2"/>
          <p:cNvSpPr>
            <a:spLocks noGrp="1"/>
          </p:cNvSpPr>
          <p:nvPr>
            <p:ph idx="1"/>
          </p:nvPr>
        </p:nvSpPr>
        <p:spPr>
          <a:xfrm>
            <a:off x="646111" y="1392518"/>
            <a:ext cx="4254711" cy="4581506"/>
          </a:xfrm>
        </p:spPr>
        <p:txBody>
          <a:bodyPr>
            <a:normAutofit/>
          </a:bodyPr>
          <a:lstStyle/>
          <a:p>
            <a:pPr marL="57150" indent="0">
              <a:buNone/>
            </a:pPr>
            <a:r>
              <a:rPr lang="en-US" sz="1800" dirty="0"/>
              <a:t>Volcano plot</a:t>
            </a:r>
          </a:p>
          <a:p>
            <a:r>
              <a:rPr lang="en-US" sz="1800" dirty="0" smtClean="0"/>
              <a:t>The Fold Change (FC) or ratio measure the variation of the gene expression between 2 conditions </a:t>
            </a:r>
          </a:p>
          <a:p>
            <a:r>
              <a:rPr lang="en-US" sz="1800" dirty="0" smtClean="0"/>
              <a:t>Values are log2 transformed.</a:t>
            </a:r>
            <a:br>
              <a:rPr lang="en-US" sz="1800" dirty="0" smtClean="0"/>
            </a:br>
            <a:r>
              <a:rPr lang="en-US" sz="1800" dirty="0" smtClean="0"/>
              <a:t>More interpretable. </a:t>
            </a:r>
          </a:p>
          <a:p>
            <a:pPr marL="0" indent="0">
              <a:buNone/>
            </a:pPr>
            <a:endParaRPr lang="en-US" sz="1800" dirty="0" smtClean="0"/>
          </a:p>
          <a:p>
            <a:pPr marL="514350" lvl="1" indent="0">
              <a:buNone/>
            </a:pPr>
            <a:r>
              <a:rPr lang="en-US" sz="1400" dirty="0" smtClean="0"/>
              <a:t>Log2(FC</a:t>
            </a:r>
            <a:r>
              <a:rPr lang="en-US" sz="1400" dirty="0"/>
              <a:t>) &gt; 0: </a:t>
            </a:r>
            <a:r>
              <a:rPr lang="en-US" sz="1400" dirty="0" smtClean="0"/>
              <a:t>gene over-expressed</a:t>
            </a:r>
            <a:endParaRPr lang="en-US" sz="1400" dirty="0"/>
          </a:p>
          <a:p>
            <a:pPr marL="514350" lvl="1" indent="0">
              <a:buNone/>
            </a:pPr>
            <a:r>
              <a:rPr lang="en-US" sz="1400" dirty="0"/>
              <a:t>Log2(FC) = 0: no change</a:t>
            </a:r>
          </a:p>
          <a:p>
            <a:pPr marL="514350" lvl="1" indent="0">
              <a:buNone/>
            </a:pPr>
            <a:r>
              <a:rPr lang="en-US" sz="1400" dirty="0"/>
              <a:t>Log2(FC) &lt; 0: </a:t>
            </a:r>
            <a:r>
              <a:rPr lang="en-US" sz="1400" dirty="0" smtClean="0"/>
              <a:t>gene under-expressed</a:t>
            </a:r>
            <a:endParaRPr lang="en-US" sz="1400"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Image 4"/>
          <p:cNvPicPr>
            <a:picLocks noChangeAspect="1"/>
          </p:cNvPicPr>
          <p:nvPr/>
        </p:nvPicPr>
        <p:blipFill>
          <a:blip r:embed="rId3"/>
          <a:stretch>
            <a:fillRect/>
          </a:stretch>
        </p:blipFill>
        <p:spPr>
          <a:xfrm>
            <a:off x="4900822" y="1392517"/>
            <a:ext cx="7200361" cy="5371697"/>
          </a:xfrm>
          <a:prstGeom prst="rect">
            <a:avLst/>
          </a:prstGeom>
        </p:spPr>
      </p:pic>
    </p:spTree>
    <p:extLst>
      <p:ext uri="{BB962C8B-B14F-4D97-AF65-F5344CB8AC3E}">
        <p14:creationId xmlns:p14="http://schemas.microsoft.com/office/powerpoint/2010/main" val="1464573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Further analyses …</a:t>
            </a:r>
            <a:endParaRPr lang="en-US" dirty="0"/>
          </a:p>
        </p:txBody>
      </p:sp>
      <p:sp>
        <p:nvSpPr>
          <p:cNvPr id="3" name="Espace réservé du contenu 2"/>
          <p:cNvSpPr>
            <a:spLocks noGrp="1"/>
          </p:cNvSpPr>
          <p:nvPr>
            <p:ph idx="1"/>
          </p:nvPr>
        </p:nvSpPr>
        <p:spPr>
          <a:xfrm>
            <a:off x="875201" y="1392518"/>
            <a:ext cx="9997115" cy="4195481"/>
          </a:xfrm>
        </p:spPr>
        <p:txBody>
          <a:bodyPr/>
          <a:lstStyle/>
          <a:p>
            <a:r>
              <a:rPr lang="en-US" dirty="0" smtClean="0"/>
              <a:t>Correlation between samples</a:t>
            </a:r>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25</a:t>
            </a:fld>
            <a:endParaRPr lang="en-US" dirty="0"/>
          </a:p>
        </p:txBody>
      </p:sp>
      <p:pic>
        <p:nvPicPr>
          <p:cNvPr id="6" name="Image 5"/>
          <p:cNvPicPr>
            <a:picLocks noChangeAspect="1"/>
          </p:cNvPicPr>
          <p:nvPr/>
        </p:nvPicPr>
        <p:blipFill>
          <a:blip r:embed="rId3"/>
          <a:stretch>
            <a:fillRect/>
          </a:stretch>
        </p:blipFill>
        <p:spPr>
          <a:xfrm>
            <a:off x="384314" y="2046924"/>
            <a:ext cx="6414066" cy="4536373"/>
          </a:xfrm>
          <a:prstGeom prst="rect">
            <a:avLst/>
          </a:prstGeom>
        </p:spPr>
      </p:pic>
      <p:pic>
        <p:nvPicPr>
          <p:cNvPr id="7" name="Image 6"/>
          <p:cNvPicPr>
            <a:picLocks noChangeAspect="1"/>
          </p:cNvPicPr>
          <p:nvPr/>
        </p:nvPicPr>
        <p:blipFill>
          <a:blip r:embed="rId4"/>
          <a:stretch>
            <a:fillRect/>
          </a:stretch>
        </p:blipFill>
        <p:spPr>
          <a:xfrm>
            <a:off x="7157347" y="1984400"/>
            <a:ext cx="4822617" cy="3265709"/>
          </a:xfrm>
          <a:prstGeom prst="rect">
            <a:avLst/>
          </a:prstGeom>
        </p:spPr>
      </p:pic>
    </p:spTree>
    <p:extLst>
      <p:ext uri="{BB962C8B-B14F-4D97-AF65-F5344CB8AC3E}">
        <p14:creationId xmlns:p14="http://schemas.microsoft.com/office/powerpoint/2010/main" val="1033936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Further </a:t>
            </a:r>
            <a:r>
              <a:rPr lang="en-US" smtClean="0"/>
              <a:t>analyses … </a:t>
            </a:r>
            <a:endParaRPr lang="en-US" dirty="0"/>
          </a:p>
        </p:txBody>
      </p:sp>
      <p:sp>
        <p:nvSpPr>
          <p:cNvPr id="3" name="Espace réservé du contenu 2"/>
          <p:cNvSpPr>
            <a:spLocks noGrp="1"/>
          </p:cNvSpPr>
          <p:nvPr>
            <p:ph idx="1"/>
          </p:nvPr>
        </p:nvSpPr>
        <p:spPr>
          <a:xfrm>
            <a:off x="875201" y="1392518"/>
            <a:ext cx="10315538" cy="5018330"/>
          </a:xfrm>
        </p:spPr>
        <p:txBody>
          <a:bodyPr/>
          <a:lstStyle/>
          <a:p>
            <a:r>
              <a:rPr lang="en-US" dirty="0" smtClean="0"/>
              <a:t>PCA </a:t>
            </a:r>
          </a:p>
          <a:p>
            <a:pPr lvl="1"/>
            <a:r>
              <a:rPr lang="en-US" dirty="0" smtClean="0"/>
              <a:t>Reduce dimension and discriminate samples in a orthogonal plane</a:t>
            </a:r>
            <a:r>
              <a:rPr lang="en-US" b="1" dirty="0" smtClean="0"/>
              <a:t/>
            </a:r>
            <a:br>
              <a:rPr lang="en-US" b="1" dirty="0" smtClean="0"/>
            </a:br>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Image 4"/>
          <p:cNvPicPr>
            <a:picLocks noChangeAspect="1"/>
          </p:cNvPicPr>
          <p:nvPr/>
        </p:nvPicPr>
        <p:blipFill>
          <a:blip r:embed="rId3"/>
          <a:stretch>
            <a:fillRect/>
          </a:stretch>
        </p:blipFill>
        <p:spPr>
          <a:xfrm>
            <a:off x="1053608" y="2319041"/>
            <a:ext cx="5643722" cy="4461086"/>
          </a:xfrm>
          <a:prstGeom prst="rect">
            <a:avLst/>
          </a:prstGeom>
        </p:spPr>
      </p:pic>
      <p:pic>
        <p:nvPicPr>
          <p:cNvPr id="6" name="Image 5"/>
          <p:cNvPicPr>
            <a:picLocks noChangeAspect="1"/>
          </p:cNvPicPr>
          <p:nvPr/>
        </p:nvPicPr>
        <p:blipFill>
          <a:blip r:embed="rId4"/>
          <a:stretch>
            <a:fillRect/>
          </a:stretch>
        </p:blipFill>
        <p:spPr>
          <a:xfrm>
            <a:off x="6875736" y="2319041"/>
            <a:ext cx="5157237" cy="4091807"/>
          </a:xfrm>
          <a:prstGeom prst="rect">
            <a:avLst/>
          </a:prstGeom>
        </p:spPr>
      </p:pic>
    </p:spTree>
    <p:extLst>
      <p:ext uri="{BB962C8B-B14F-4D97-AF65-F5344CB8AC3E}">
        <p14:creationId xmlns:p14="http://schemas.microsoft.com/office/powerpoint/2010/main" val="494960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Further analyses …</a:t>
            </a:r>
            <a:endParaRPr lang="en-US" dirty="0"/>
          </a:p>
        </p:txBody>
      </p:sp>
      <p:sp>
        <p:nvSpPr>
          <p:cNvPr id="3" name="Espace réservé du contenu 2"/>
          <p:cNvSpPr>
            <a:spLocks noGrp="1"/>
          </p:cNvSpPr>
          <p:nvPr>
            <p:ph idx="1"/>
          </p:nvPr>
        </p:nvSpPr>
        <p:spPr>
          <a:xfrm>
            <a:off x="646112" y="1392518"/>
            <a:ext cx="4919802" cy="5465482"/>
          </a:xfrm>
        </p:spPr>
        <p:txBody>
          <a:bodyPr>
            <a:normAutofit/>
          </a:bodyPr>
          <a:lstStyle/>
          <a:p>
            <a:r>
              <a:rPr lang="en-US" dirty="0" smtClean="0"/>
              <a:t>To identify in vivo biomarker</a:t>
            </a:r>
          </a:p>
          <a:p>
            <a:pPr marL="0" indent="0">
              <a:buNone/>
            </a:pPr>
            <a:r>
              <a:rPr lang="en-US" dirty="0" smtClean="0"/>
              <a:t>The spearman correlation is computed between in vivo measures and RNA-</a:t>
            </a:r>
            <a:r>
              <a:rPr lang="en-US" dirty="0" err="1" smtClean="0"/>
              <a:t>seq</a:t>
            </a:r>
            <a:r>
              <a:rPr lang="en-US" dirty="0" smtClean="0"/>
              <a:t> data.</a:t>
            </a:r>
            <a:br>
              <a:rPr lang="en-US" dirty="0" smtClean="0"/>
            </a:br>
            <a:r>
              <a:rPr lang="en-US" dirty="0" smtClean="0"/>
              <a:t>The goal is to explain variation in the biomarkers that can be attributed to variation in gene expression.</a:t>
            </a:r>
          </a:p>
          <a:p>
            <a:pPr>
              <a:buFontTx/>
              <a:buChar char="-"/>
            </a:pPr>
            <a:endParaRPr lang="en-US" dirty="0" smtClean="0"/>
          </a:p>
          <a:p>
            <a:pPr marL="0" indent="0">
              <a:buNone/>
            </a:pPr>
            <a:r>
              <a:rPr lang="en-US" dirty="0" smtClean="0"/>
              <a:t>regression analyses are use to quantify the strength of this relationship.</a:t>
            </a:r>
            <a:br>
              <a:rPr lang="en-US" dirty="0" smtClean="0"/>
            </a:br>
            <a:endParaRPr lang="en-US" b="1" dirty="0"/>
          </a:p>
          <a:p>
            <a:pPr marL="0" indent="0">
              <a:buNone/>
            </a:pPr>
            <a:r>
              <a:rPr lang="en-US" b="1" dirty="0" smtClean="0"/>
              <a:t>PCA on genes significantly correlated with in vivo biomarkers</a:t>
            </a:r>
            <a:endParaRPr lang="en-US" b="1"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27</a:t>
            </a:fld>
            <a:endParaRPr lang="en-US" dirty="0"/>
          </a:p>
        </p:txBody>
      </p:sp>
      <p:pic>
        <p:nvPicPr>
          <p:cNvPr id="5" name="Image 4"/>
          <p:cNvPicPr>
            <a:picLocks noChangeAspect="1"/>
          </p:cNvPicPr>
          <p:nvPr/>
        </p:nvPicPr>
        <p:blipFill>
          <a:blip r:embed="rId3"/>
          <a:stretch>
            <a:fillRect/>
          </a:stretch>
        </p:blipFill>
        <p:spPr>
          <a:xfrm>
            <a:off x="5670492" y="1392518"/>
            <a:ext cx="6402238" cy="5081142"/>
          </a:xfrm>
          <a:prstGeom prst="rect">
            <a:avLst/>
          </a:prstGeom>
        </p:spPr>
      </p:pic>
    </p:spTree>
    <p:extLst>
      <p:ext uri="{BB962C8B-B14F-4D97-AF65-F5344CB8AC3E}">
        <p14:creationId xmlns:p14="http://schemas.microsoft.com/office/powerpoint/2010/main" val="33750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Further analyses …</a:t>
            </a:r>
            <a:endParaRPr lang="en-US" dirty="0"/>
          </a:p>
        </p:txBody>
      </p:sp>
      <p:sp>
        <p:nvSpPr>
          <p:cNvPr id="3" name="Espace réservé du contenu 2"/>
          <p:cNvSpPr>
            <a:spLocks noGrp="1"/>
          </p:cNvSpPr>
          <p:nvPr>
            <p:ph idx="1"/>
          </p:nvPr>
        </p:nvSpPr>
        <p:spPr>
          <a:xfrm>
            <a:off x="875200" y="1392518"/>
            <a:ext cx="4518435" cy="4195481"/>
          </a:xfrm>
        </p:spPr>
        <p:txBody>
          <a:bodyPr>
            <a:normAutofit/>
          </a:bodyPr>
          <a:lstStyle/>
          <a:p>
            <a:r>
              <a:rPr lang="en-US" dirty="0" smtClean="0"/>
              <a:t>Kinetics</a:t>
            </a:r>
          </a:p>
          <a:p>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28</a:t>
            </a:fld>
            <a:endParaRPr lang="en-US" dirty="0"/>
          </a:p>
        </p:txBody>
      </p:sp>
      <p:pic>
        <p:nvPicPr>
          <p:cNvPr id="5" name="Image 4"/>
          <p:cNvPicPr>
            <a:picLocks noChangeAspect="1"/>
          </p:cNvPicPr>
          <p:nvPr/>
        </p:nvPicPr>
        <p:blipFill>
          <a:blip r:embed="rId3"/>
          <a:stretch>
            <a:fillRect/>
          </a:stretch>
        </p:blipFill>
        <p:spPr>
          <a:xfrm>
            <a:off x="7055233" y="2403465"/>
            <a:ext cx="4899699" cy="4318268"/>
          </a:xfrm>
          <a:prstGeom prst="rect">
            <a:avLst/>
          </a:prstGeom>
        </p:spPr>
      </p:pic>
      <p:pic>
        <p:nvPicPr>
          <p:cNvPr id="6" name="Image 5"/>
          <p:cNvPicPr>
            <a:picLocks noChangeAspect="1"/>
          </p:cNvPicPr>
          <p:nvPr/>
        </p:nvPicPr>
        <p:blipFill>
          <a:blip r:embed="rId4"/>
          <a:stretch>
            <a:fillRect/>
          </a:stretch>
        </p:blipFill>
        <p:spPr>
          <a:xfrm>
            <a:off x="646111" y="3616550"/>
            <a:ext cx="5810250" cy="2724150"/>
          </a:xfrm>
          <a:prstGeom prst="rect">
            <a:avLst/>
          </a:prstGeom>
        </p:spPr>
      </p:pic>
      <mc:AlternateContent xmlns:mc="http://schemas.openxmlformats.org/markup-compatibility/2006" xmlns:a14="http://schemas.microsoft.com/office/drawing/2010/main">
        <mc:Choice Requires="a14">
          <p:sp>
            <p:nvSpPr>
              <p:cNvPr id="9" name="ZoneTexte 8"/>
              <p:cNvSpPr txBox="1"/>
              <p:nvPr/>
            </p:nvSpPr>
            <p:spPr>
              <a:xfrm>
                <a:off x="525786" y="2737880"/>
                <a:ext cx="6050900"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𝑒𝑥𝑝𝑟𝑒𝑠𝑠𝑖𝑜𝑛</m:t>
                      </m:r>
                      <m:r>
                        <a:rPr lang="fr-FR" sz="1400" b="0" i="1" smtClean="0">
                          <a:latin typeface="Cambria Math" panose="02040503050406030204" pitchFamily="18" charset="0"/>
                        </a:rPr>
                        <m:t>  </m:t>
                      </m:r>
                      <m:r>
                        <a:rPr lang="fr-FR" sz="1400" b="0" i="1" smtClean="0">
                          <a:latin typeface="Cambria Math" panose="02040503050406030204" pitchFamily="18" charset="0"/>
                        </a:rPr>
                        <m:t>𝑓𝑢𝑛𝑐𝑡𝑖𝑜𝑛</m:t>
                      </m:r>
                      <m:r>
                        <a:rPr lang="fr-FR" sz="1400" b="0" i="1" smtClean="0">
                          <a:latin typeface="Cambria Math" panose="02040503050406030204" pitchFamily="18" charset="0"/>
                        </a:rPr>
                        <m:t> </m:t>
                      </m:r>
                      <m:r>
                        <a:rPr lang="fr-FR" sz="1400" b="0" i="1" smtClean="0">
                          <a:latin typeface="Cambria Math" panose="02040503050406030204" pitchFamily="18" charset="0"/>
                        </a:rPr>
                        <m:t>𝑜𝑓</m:t>
                      </m:r>
                      <m:r>
                        <a:rPr lang="fr-FR" sz="1400" b="0" i="1" smtClean="0">
                          <a:latin typeface="Cambria Math" panose="02040503050406030204" pitchFamily="18" charset="0"/>
                        </a:rPr>
                        <m:t> </m:t>
                      </m:r>
                    </m:oMath>
                  </m:oMathPara>
                </a14:m>
                <a:endParaRPr lang="fr-FR" sz="1400" b="0" i="1" dirty="0" smtClean="0">
                  <a:latin typeface="Cambria Math" panose="02040503050406030204" pitchFamily="18" charset="0"/>
                </a:endParaRPr>
              </a:p>
              <a:p>
                <a:pPr algn="ctr"/>
                <a14:m>
                  <m:oMath xmlns:m="http://schemas.openxmlformats.org/officeDocument/2006/math">
                    <m:r>
                      <a:rPr lang="fr-FR" sz="1400" b="0" i="1" smtClean="0">
                        <a:latin typeface="Cambria Math" panose="02040503050406030204" pitchFamily="18" charset="0"/>
                      </a:rPr>
                      <m:t> </m:t>
                    </m:r>
                  </m:oMath>
                </a14:m>
                <a:r>
                  <a:rPr lang="fr-FR" sz="1400" b="0" i="1" dirty="0" smtClean="0">
                    <a:latin typeface="Cambria Math" panose="02040503050406030204" pitchFamily="18" charset="0"/>
                  </a:rPr>
                  <a:t>group + </a:t>
                </a:r>
                <a14:m>
                  <m:oMath xmlns:m="http://schemas.openxmlformats.org/officeDocument/2006/math">
                    <m:r>
                      <a:rPr lang="en-US" sz="1400" i="1">
                        <a:latin typeface="Cambria Math" panose="02040503050406030204" pitchFamily="18" charset="0"/>
                      </a:rPr>
                      <m:t>𝑚𝑒𝑎𝑠𝑢𝑟𝑒</m:t>
                    </m:r>
                    <m:r>
                      <a:rPr lang="fr-FR" sz="1400" b="0" i="1" smtClean="0">
                        <a:latin typeface="Cambria Math" panose="02040503050406030204" pitchFamily="18" charset="0"/>
                      </a:rPr>
                      <m:t>+</m:t>
                    </m:r>
                    <m:r>
                      <a:rPr lang="en-US" sz="1400" i="1">
                        <a:latin typeface="Cambria Math" panose="02040503050406030204" pitchFamily="18" charset="0"/>
                      </a:rPr>
                      <m:t>𝑚𝑒𝑎𝑠𝑢𝑟</m:t>
                    </m:r>
                    <m:sSup>
                      <m:sSupPr>
                        <m:ctrlPr>
                          <a:rPr lang="fr-FR" sz="1400" b="0" i="1" smtClean="0">
                            <a:latin typeface="Cambria Math" panose="02040503050406030204" pitchFamily="18" charset="0"/>
                          </a:rPr>
                        </m:ctrlPr>
                      </m:sSupPr>
                      <m:e>
                        <m:r>
                          <a:rPr lang="en-US" sz="1400" i="1">
                            <a:latin typeface="Cambria Math" panose="02040503050406030204" pitchFamily="18" charset="0"/>
                          </a:rPr>
                          <m:t>𝑒</m:t>
                        </m:r>
                      </m:e>
                      <m:sup>
                        <m:r>
                          <a:rPr lang="fr-FR" sz="1400" b="0" i="1" smtClean="0">
                            <a:latin typeface="Cambria Math" panose="02040503050406030204" pitchFamily="18" charset="0"/>
                          </a:rPr>
                          <m:t>2</m:t>
                        </m:r>
                      </m:sup>
                    </m:sSup>
                    <m:r>
                      <a:rPr lang="fr-FR" sz="1400" b="0" i="1" smtClean="0">
                        <a:latin typeface="Cambria Math" panose="02040503050406030204" pitchFamily="18" charset="0"/>
                      </a:rPr>
                      <m:t>+ </m:t>
                    </m:r>
                    <m:r>
                      <a:rPr lang="en-US" sz="1400" i="1">
                        <a:latin typeface="Cambria Math" panose="02040503050406030204" pitchFamily="18" charset="0"/>
                      </a:rPr>
                      <m:t>𝑚𝑒𝑎𝑠𝑢𝑟</m:t>
                    </m:r>
                    <m:sSup>
                      <m:sSupPr>
                        <m:ctrlPr>
                          <a:rPr lang="fr-FR" sz="1400" b="0" i="1" smtClean="0">
                            <a:latin typeface="Cambria Math" panose="02040503050406030204" pitchFamily="18" charset="0"/>
                          </a:rPr>
                        </m:ctrlPr>
                      </m:sSupPr>
                      <m:e>
                        <m:r>
                          <a:rPr lang="en-US" sz="1400" i="1">
                            <a:latin typeface="Cambria Math" panose="02040503050406030204" pitchFamily="18" charset="0"/>
                          </a:rPr>
                          <m:t>𝑒</m:t>
                        </m:r>
                      </m:e>
                      <m:sup>
                        <m:r>
                          <a:rPr lang="fr-FR" sz="1400" b="0" i="1" smtClean="0">
                            <a:latin typeface="Cambria Math" panose="02040503050406030204" pitchFamily="18" charset="0"/>
                          </a:rPr>
                          <m:t>3</m:t>
                        </m:r>
                      </m:sup>
                    </m:sSup>
                    <m:r>
                      <a:rPr lang="fr-FR" sz="1400" b="0" i="1" smtClean="0">
                        <a:latin typeface="Cambria Math" panose="02040503050406030204" pitchFamily="18" charset="0"/>
                      </a:rPr>
                      <m:t> </m:t>
                    </m:r>
                    <m:r>
                      <a:rPr lang="fr-FR" sz="1400" b="0" i="1" smtClean="0">
                        <a:latin typeface="Cambria Math" panose="02040503050406030204" pitchFamily="18" charset="0"/>
                      </a:rPr>
                      <m:t>𝑎𝑛𝑑</m:t>
                    </m:r>
                  </m:oMath>
                </a14:m>
                <a:r>
                  <a:rPr lang="fr-FR" sz="1400" i="1" dirty="0" smtClean="0">
                    <a:latin typeface="Cambria Math" panose="02040503050406030204" pitchFamily="18" charset="0"/>
                  </a:rPr>
                  <a:t/>
                </a:r>
                <a:br>
                  <a:rPr lang="fr-FR" sz="1400" i="1" dirty="0" smtClean="0">
                    <a:latin typeface="Cambria Math" panose="02040503050406030204" pitchFamily="18" charset="0"/>
                  </a:rPr>
                </a:br>
                <a:r>
                  <a:rPr lang="fr-FR" sz="1400" i="1" dirty="0" smtClean="0">
                    <a:latin typeface="Cambria Math" panose="02040503050406030204" pitchFamily="18" charset="0"/>
                  </a:rPr>
                  <a:t>interaction (</a:t>
                </a:r>
                <a14:m>
                  <m:oMath xmlns:m="http://schemas.openxmlformats.org/officeDocument/2006/math">
                    <m:r>
                      <a:rPr lang="en-US" sz="1400" i="1">
                        <a:latin typeface="Cambria Math" panose="02040503050406030204" pitchFamily="18" charset="0"/>
                      </a:rPr>
                      <m:t>𝑚𝑒𝑎𝑠𝑢𝑟𝑒</m:t>
                    </m:r>
                    <m:r>
                      <a:rPr lang="fr-FR" sz="1400" i="1">
                        <a:latin typeface="Cambria Math" panose="02040503050406030204" pitchFamily="18" charset="0"/>
                      </a:rPr>
                      <m:t>+</m:t>
                    </m:r>
                    <m:r>
                      <a:rPr lang="en-US" sz="1400" i="1">
                        <a:latin typeface="Cambria Math" panose="02040503050406030204" pitchFamily="18" charset="0"/>
                      </a:rPr>
                      <m:t>𝑚𝑒𝑎𝑠𝑢𝑟</m:t>
                    </m:r>
                    <m:sSup>
                      <m:sSupPr>
                        <m:ctrlPr>
                          <a:rPr lang="fr-FR" sz="1400" i="1">
                            <a:latin typeface="Cambria Math" panose="02040503050406030204" pitchFamily="18" charset="0"/>
                          </a:rPr>
                        </m:ctrlPr>
                      </m:sSupPr>
                      <m:e>
                        <m:r>
                          <a:rPr lang="en-US" sz="1400" i="1">
                            <a:latin typeface="Cambria Math" panose="02040503050406030204" pitchFamily="18" charset="0"/>
                          </a:rPr>
                          <m:t>𝑒</m:t>
                        </m:r>
                      </m:e>
                      <m:sup>
                        <m:r>
                          <a:rPr lang="fr-FR" sz="1400" i="1">
                            <a:latin typeface="Cambria Math" panose="02040503050406030204" pitchFamily="18" charset="0"/>
                          </a:rPr>
                          <m:t>2</m:t>
                        </m:r>
                      </m:sup>
                    </m:sSup>
                    <m:r>
                      <a:rPr lang="fr-FR" sz="1400" i="1">
                        <a:latin typeface="Cambria Math" panose="02040503050406030204" pitchFamily="18" charset="0"/>
                      </a:rPr>
                      <m:t>+ </m:t>
                    </m:r>
                    <m:r>
                      <a:rPr lang="en-US" sz="1400" i="1">
                        <a:latin typeface="Cambria Math" panose="02040503050406030204" pitchFamily="18" charset="0"/>
                      </a:rPr>
                      <m:t>𝑚𝑒𝑎𝑠𝑢𝑟</m:t>
                    </m:r>
                    <m:sSup>
                      <m:sSupPr>
                        <m:ctrlPr>
                          <a:rPr lang="fr-FR" sz="1400" i="1">
                            <a:latin typeface="Cambria Math" panose="02040503050406030204" pitchFamily="18" charset="0"/>
                          </a:rPr>
                        </m:ctrlPr>
                      </m:sSupPr>
                      <m:e>
                        <m:r>
                          <a:rPr lang="en-US" sz="1400" i="1">
                            <a:latin typeface="Cambria Math" panose="02040503050406030204" pitchFamily="18" charset="0"/>
                          </a:rPr>
                          <m:t>𝑒</m:t>
                        </m:r>
                      </m:e>
                      <m:sup>
                        <m:r>
                          <a:rPr lang="fr-FR" sz="1400" i="1">
                            <a:latin typeface="Cambria Math" panose="02040503050406030204" pitchFamily="18" charset="0"/>
                          </a:rPr>
                          <m:t>3</m:t>
                        </m:r>
                      </m:sup>
                    </m:sSup>
                  </m:oMath>
                </a14:m>
                <a:r>
                  <a:rPr lang="fr-FR" sz="1400" i="1" dirty="0" smtClean="0">
                    <a:latin typeface="Cambria Math" panose="02040503050406030204" pitchFamily="18" charset="0"/>
                  </a:rPr>
                  <a:t>) </a:t>
                </a:r>
                <a:r>
                  <a:rPr lang="fr-FR" sz="1400" i="1" dirty="0" err="1" smtClean="0">
                    <a:latin typeface="Cambria Math" panose="02040503050406030204" pitchFamily="18" charset="0"/>
                  </a:rPr>
                  <a:t>knowing</a:t>
                </a:r>
                <a:r>
                  <a:rPr lang="fr-FR" sz="1400" i="1" dirty="0" smtClean="0">
                    <a:latin typeface="Cambria Math" panose="02040503050406030204" pitchFamily="18" charset="0"/>
                  </a:rPr>
                  <a:t> group</a:t>
                </a:r>
                <a:endParaRPr lang="fr-FR" sz="1400" i="1" dirty="0">
                  <a:latin typeface="Cambria Math" panose="02040503050406030204" pitchFamily="18" charset="0"/>
                </a:endParaRPr>
              </a:p>
            </p:txBody>
          </p:sp>
        </mc:Choice>
        <mc:Fallback xmlns="">
          <p:sp>
            <p:nvSpPr>
              <p:cNvPr id="9" name="ZoneTexte 8"/>
              <p:cNvSpPr txBox="1">
                <a:spLocks noRot="1" noChangeAspect="1" noMove="1" noResize="1" noEditPoints="1" noAdjustHandles="1" noChangeArrowheads="1" noChangeShapeType="1" noTextEdit="1"/>
              </p:cNvSpPr>
              <p:nvPr/>
            </p:nvSpPr>
            <p:spPr>
              <a:xfrm>
                <a:off x="525786" y="2737880"/>
                <a:ext cx="6050900" cy="646331"/>
              </a:xfrm>
              <a:prstGeom prst="rect">
                <a:avLst/>
              </a:prstGeom>
              <a:blipFill>
                <a:blip r:embed="rId5"/>
                <a:stretch>
                  <a:fillRect b="-15094"/>
                </a:stretch>
              </a:blipFill>
            </p:spPr>
            <p:txBody>
              <a:bodyPr/>
              <a:lstStyle/>
              <a:p>
                <a:r>
                  <a:rPr lang="fr-FR">
                    <a:noFill/>
                  </a:rPr>
                  <a:t> </a:t>
                </a:r>
              </a:p>
            </p:txBody>
          </p:sp>
        </mc:Fallback>
      </mc:AlternateContent>
      <p:sp>
        <p:nvSpPr>
          <p:cNvPr id="7" name="Rectangle 6"/>
          <p:cNvSpPr/>
          <p:nvPr/>
        </p:nvSpPr>
        <p:spPr>
          <a:xfrm>
            <a:off x="1685462" y="1909912"/>
            <a:ext cx="8982538" cy="369332"/>
          </a:xfrm>
          <a:prstGeom prst="rect">
            <a:avLst/>
          </a:prstGeom>
          <a:solidFill>
            <a:schemeClr val="tx2"/>
          </a:solidFill>
          <a:ln>
            <a:solidFill>
              <a:schemeClr val="bg1"/>
            </a:solidFill>
          </a:ln>
        </p:spPr>
        <p:txBody>
          <a:bodyPr wrap="square">
            <a:spAutoFit/>
          </a:bodyPr>
          <a:lstStyle/>
          <a:p>
            <a:r>
              <a:rPr lang="fr-FR" b="1" dirty="0" smtClean="0">
                <a:solidFill>
                  <a:srgbClr val="007020"/>
                </a:solidFill>
                <a:latin typeface="Courier"/>
              </a:rPr>
              <a:t>lm</a:t>
            </a:r>
            <a:r>
              <a:rPr lang="fr-FR" dirty="0" smtClean="0">
                <a:solidFill>
                  <a:prstClr val="black"/>
                </a:solidFill>
                <a:latin typeface="Courier"/>
              </a:rPr>
              <a:t>(expression ~ group + </a:t>
            </a:r>
            <a:r>
              <a:rPr lang="fr-FR" b="1" dirty="0" smtClean="0">
                <a:solidFill>
                  <a:srgbClr val="007020"/>
                </a:solidFill>
                <a:latin typeface="Courier"/>
              </a:rPr>
              <a:t>poly</a:t>
            </a:r>
            <a:r>
              <a:rPr lang="fr-FR" dirty="0" smtClean="0">
                <a:solidFill>
                  <a:prstClr val="black"/>
                </a:solidFill>
                <a:latin typeface="Courier"/>
              </a:rPr>
              <a:t>(measure,3) + </a:t>
            </a:r>
            <a:r>
              <a:rPr lang="fr-FR" b="1" dirty="0" smtClean="0">
                <a:solidFill>
                  <a:srgbClr val="007020"/>
                </a:solidFill>
                <a:latin typeface="Courier"/>
              </a:rPr>
              <a:t>poly</a:t>
            </a:r>
            <a:r>
              <a:rPr lang="fr-FR" dirty="0" smtClean="0">
                <a:solidFill>
                  <a:prstClr val="black"/>
                </a:solidFill>
                <a:latin typeface="Courier"/>
              </a:rPr>
              <a:t>(measure,3):group) </a:t>
            </a:r>
            <a:endParaRPr lang="fr-FR" dirty="0"/>
          </a:p>
        </p:txBody>
      </p:sp>
    </p:spTree>
    <p:extLst>
      <p:ext uri="{BB962C8B-B14F-4D97-AF65-F5344CB8AC3E}">
        <p14:creationId xmlns:p14="http://schemas.microsoft.com/office/powerpoint/2010/main" val="1999602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65719"/>
          </a:xfrm>
        </p:spPr>
        <p:txBody>
          <a:bodyPr/>
          <a:lstStyle/>
          <a:p>
            <a:r>
              <a:rPr lang="en-US" dirty="0" smtClean="0"/>
              <a:t>RSEM file</a:t>
            </a:r>
            <a:endParaRPr lang="en-US" dirty="0"/>
          </a:p>
        </p:txBody>
      </p:sp>
      <p:sp>
        <p:nvSpPr>
          <p:cNvPr id="7" name="Espace réservé du numéro de diapositive 6"/>
          <p:cNvSpPr>
            <a:spLocks noGrp="1"/>
          </p:cNvSpPr>
          <p:nvPr>
            <p:ph type="sldNum" sz="quarter" idx="12"/>
          </p:nvPr>
        </p:nvSpPr>
        <p:spPr/>
        <p:txBody>
          <a:bodyPr/>
          <a:lstStyle/>
          <a:p>
            <a:fld id="{D57F1E4F-1CFF-5643-939E-02111984F565}" type="slidenum">
              <a:rPr lang="en-US" smtClean="0"/>
              <a:t>2</a:t>
            </a:fld>
            <a:endParaRPr lang="en-US"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204927828"/>
              </p:ext>
            </p:extLst>
          </p:nvPr>
        </p:nvGraphicFramePr>
        <p:xfrm>
          <a:off x="646111" y="1900595"/>
          <a:ext cx="10395746" cy="4015262"/>
        </p:xfrm>
        <a:graphic>
          <a:graphicData uri="http://schemas.openxmlformats.org/drawingml/2006/table">
            <a:tbl>
              <a:tblPr>
                <a:tableStyleId>{775DCB02-9BB8-47FD-8907-85C794F793BA}</a:tableStyleId>
              </a:tblPr>
              <a:tblGrid>
                <a:gridCol w="1918855">
                  <a:extLst>
                    <a:ext uri="{9D8B030D-6E8A-4147-A177-3AD203B41FA5}">
                      <a16:colId xmlns:a16="http://schemas.microsoft.com/office/drawing/2014/main" val="20000"/>
                    </a:ext>
                  </a:extLst>
                </a:gridCol>
                <a:gridCol w="1976275">
                  <a:extLst>
                    <a:ext uri="{9D8B030D-6E8A-4147-A177-3AD203B41FA5}">
                      <a16:colId xmlns:a16="http://schemas.microsoft.com/office/drawing/2014/main" val="20001"/>
                    </a:ext>
                  </a:extLst>
                </a:gridCol>
                <a:gridCol w="732937">
                  <a:extLst>
                    <a:ext uri="{9D8B030D-6E8A-4147-A177-3AD203B41FA5}">
                      <a16:colId xmlns:a16="http://schemas.microsoft.com/office/drawing/2014/main" val="20002"/>
                    </a:ext>
                  </a:extLst>
                </a:gridCol>
                <a:gridCol w="1892846">
                  <a:extLst>
                    <a:ext uri="{9D8B030D-6E8A-4147-A177-3AD203B41FA5}">
                      <a16:colId xmlns:a16="http://schemas.microsoft.com/office/drawing/2014/main" val="20003"/>
                    </a:ext>
                  </a:extLst>
                </a:gridCol>
                <a:gridCol w="1781977">
                  <a:extLst>
                    <a:ext uri="{9D8B030D-6E8A-4147-A177-3AD203B41FA5}">
                      <a16:colId xmlns:a16="http://schemas.microsoft.com/office/drawing/2014/main" val="20004"/>
                    </a:ext>
                  </a:extLst>
                </a:gridCol>
                <a:gridCol w="649508">
                  <a:extLst>
                    <a:ext uri="{9D8B030D-6E8A-4147-A177-3AD203B41FA5}">
                      <a16:colId xmlns:a16="http://schemas.microsoft.com/office/drawing/2014/main" val="20005"/>
                    </a:ext>
                  </a:extLst>
                </a:gridCol>
                <a:gridCol w="710572">
                  <a:extLst>
                    <a:ext uri="{9D8B030D-6E8A-4147-A177-3AD203B41FA5}">
                      <a16:colId xmlns:a16="http://schemas.microsoft.com/office/drawing/2014/main" val="20006"/>
                    </a:ext>
                  </a:extLst>
                </a:gridCol>
                <a:gridCol w="732776">
                  <a:extLst>
                    <a:ext uri="{9D8B030D-6E8A-4147-A177-3AD203B41FA5}">
                      <a16:colId xmlns:a16="http://schemas.microsoft.com/office/drawing/2014/main" val="20007"/>
                    </a:ext>
                  </a:extLst>
                </a:gridCol>
              </a:tblGrid>
              <a:tr h="475774">
                <a:tc>
                  <a:txBody>
                    <a:bodyPr/>
                    <a:lstStyle/>
                    <a:p>
                      <a:pPr algn="ctr" fontAlgn="b"/>
                      <a:r>
                        <a:rPr lang="fr-FR" sz="1600" u="none" strike="noStrike" dirty="0">
                          <a:effectLst/>
                        </a:rPr>
                        <a:t>transcript_id</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gene_id</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length</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effective_length</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expected_count</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TPM</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FPKM</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IsoPct</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442436">
                <a:tc>
                  <a:txBody>
                    <a:bodyPr/>
                    <a:lstStyle/>
                    <a:p>
                      <a:pPr algn="ctr" fontAlgn="b"/>
                      <a:r>
                        <a:rPr lang="fr-FR" sz="1600" u="none" strike="noStrike" dirty="0">
                          <a:effectLst/>
                        </a:rPr>
                        <a:t>ENST00000373020</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ENSG00000000003</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2206</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2047.38</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1545.26</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26.63</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18.45</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95.95</a:t>
                      </a:r>
                      <a:endParaRPr lang="fr-FR"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442436">
                <a:tc>
                  <a:txBody>
                    <a:bodyPr/>
                    <a:lstStyle/>
                    <a:p>
                      <a:pPr algn="ctr" fontAlgn="b"/>
                      <a:r>
                        <a:rPr lang="fr-FR" sz="1600" u="none" strike="noStrike">
                          <a:effectLst/>
                        </a:rPr>
                        <a:t>ENST00000494424</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ENSG00000000003</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820</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661.38</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0.00</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0.00</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0.00</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0.00</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442436">
                <a:tc>
                  <a:txBody>
                    <a:bodyPr/>
                    <a:lstStyle/>
                    <a:p>
                      <a:pPr algn="ctr" fontAlgn="b"/>
                      <a:r>
                        <a:rPr lang="fr-FR" sz="1600" u="none" strike="noStrike">
                          <a:effectLst/>
                        </a:rPr>
                        <a:t>ENST00000496771</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ENSG00000000003</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1025</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866.38</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1.95</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0.08</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0.05</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0.29</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442436">
                <a:tc>
                  <a:txBody>
                    <a:bodyPr/>
                    <a:lstStyle/>
                    <a:p>
                      <a:pPr algn="ctr" fontAlgn="b"/>
                      <a:r>
                        <a:rPr lang="fr-FR" sz="1600" u="none" strike="noStrike">
                          <a:effectLst/>
                        </a:rPr>
                        <a:t>ENST00000612152</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ENSG00000000003</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3796</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3637.38</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107.79</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1.05</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0.72</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3.77</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442436">
                <a:tc>
                  <a:txBody>
                    <a:bodyPr/>
                    <a:lstStyle/>
                    <a:p>
                      <a:pPr algn="ctr" fontAlgn="b"/>
                      <a:r>
                        <a:rPr lang="fr-FR" sz="1600" u="none" strike="noStrike">
                          <a:effectLst/>
                        </a:rPr>
                        <a:t>ENST00000614008</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ENSG00000000003</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900</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741.38</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0.00</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0.00</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0.00</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0.00</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442436">
                <a:tc>
                  <a:txBody>
                    <a:bodyPr/>
                    <a:lstStyle/>
                    <a:p>
                      <a:pPr algn="ctr" fontAlgn="b"/>
                      <a:r>
                        <a:rPr lang="fr-FR" sz="1600" u="none" strike="noStrike">
                          <a:effectLst/>
                        </a:rPr>
                        <a:t>ENST00000373031</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ENSG00000000005</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1339</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1180.38</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1.56</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0.05</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0.03</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25.90</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442436">
                <a:tc>
                  <a:txBody>
                    <a:bodyPr/>
                    <a:lstStyle/>
                    <a:p>
                      <a:pPr algn="ctr" fontAlgn="b"/>
                      <a:r>
                        <a:rPr lang="fr-FR" sz="1600" u="none" strike="noStrike">
                          <a:effectLst/>
                        </a:rPr>
                        <a:t>ENST00000485971</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ENSG00000000005</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542</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383.45</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1.44</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0.13</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a:effectLst/>
                        </a:rPr>
                        <a:t>0.09</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u="none" strike="noStrike" dirty="0">
                          <a:effectLst/>
                        </a:rPr>
                        <a:t>74.10</a:t>
                      </a:r>
                      <a:endParaRPr lang="fr-FR"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442436">
                <a:tc>
                  <a:txBody>
                    <a:bodyPr/>
                    <a:lstStyle/>
                    <a:p>
                      <a:pPr algn="ctr" fontAlgn="b"/>
                      <a:r>
                        <a:rPr lang="fr-FR" sz="1600" b="0" i="0" u="none" strike="noStrike" dirty="0" smtClean="0">
                          <a:solidFill>
                            <a:srgbClr val="000000"/>
                          </a:solidFill>
                          <a:effectLst/>
                          <a:latin typeface="Calibri" panose="020F0502020204030204" pitchFamily="34" charset="0"/>
                        </a:rPr>
                        <a:t>…</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b="0" i="0" u="none" strike="noStrike" dirty="0" smtClean="0">
                          <a:solidFill>
                            <a:srgbClr val="000000"/>
                          </a:solidFill>
                          <a:effectLst/>
                          <a:latin typeface="Calibri" panose="020F0502020204030204" pitchFamily="34" charset="0"/>
                        </a:rPr>
                        <a:t>…</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b="0" i="0" u="none" strike="noStrike" dirty="0" smtClean="0">
                          <a:solidFill>
                            <a:srgbClr val="000000"/>
                          </a:solidFill>
                          <a:effectLst/>
                          <a:latin typeface="Calibri" panose="020F0502020204030204" pitchFamily="34" charset="0"/>
                        </a:rPr>
                        <a:t>…</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b="0" i="0" u="none" strike="noStrike" dirty="0" smtClean="0">
                          <a:solidFill>
                            <a:srgbClr val="000000"/>
                          </a:solidFill>
                          <a:effectLst/>
                          <a:latin typeface="Calibri" panose="020F0502020204030204" pitchFamily="34" charset="0"/>
                        </a:rPr>
                        <a:t>…</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b="0" i="0" u="none" strike="noStrike" dirty="0" smtClean="0">
                          <a:solidFill>
                            <a:srgbClr val="000000"/>
                          </a:solidFill>
                          <a:effectLst/>
                          <a:latin typeface="Calibri" panose="020F0502020204030204" pitchFamily="34" charset="0"/>
                        </a:rPr>
                        <a:t>…</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b="0" i="0" u="none" strike="noStrike" dirty="0" smtClean="0">
                          <a:solidFill>
                            <a:srgbClr val="000000"/>
                          </a:solidFill>
                          <a:effectLst/>
                          <a:latin typeface="Calibri" panose="020F0502020204030204" pitchFamily="34" charset="0"/>
                        </a:rPr>
                        <a:t>…</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b="0" i="0" u="none" strike="noStrike" dirty="0" smtClean="0">
                          <a:solidFill>
                            <a:srgbClr val="000000"/>
                          </a:solidFill>
                          <a:effectLst/>
                          <a:latin typeface="Calibri" panose="020F0502020204030204" pitchFamily="34" charset="0"/>
                        </a:rPr>
                        <a:t>…</a:t>
                      </a:r>
                      <a:endParaRPr lang="fr-F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fr-FR" sz="1600" b="0" i="0" u="none" strike="noStrike" dirty="0" smtClean="0">
                          <a:solidFill>
                            <a:srgbClr val="000000"/>
                          </a:solidFill>
                          <a:effectLst/>
                          <a:latin typeface="Calibri" panose="020F0502020204030204" pitchFamily="34" charset="0"/>
                        </a:rPr>
                        <a:t>…</a:t>
                      </a:r>
                      <a:endParaRPr lang="fr-FR" sz="1600" u="none" strike="noStrike" dirty="0" smtClean="0">
                        <a:effectLst/>
                      </a:endParaRPr>
                    </a:p>
                  </a:txBody>
                  <a:tcPr marL="9525" marR="9525" marT="9525" marB="0" anchor="ctr"/>
                </a:tc>
                <a:extLst>
                  <a:ext uri="{0D108BD9-81ED-4DB2-BD59-A6C34878D82A}">
                    <a16:rowId xmlns:a16="http://schemas.microsoft.com/office/drawing/2014/main" val="10008"/>
                  </a:ext>
                </a:extLst>
              </a:tr>
            </a:tbl>
          </a:graphicData>
        </a:graphic>
      </p:graphicFrame>
      <p:sp>
        <p:nvSpPr>
          <p:cNvPr id="5" name="Espace réservé du contenu 2"/>
          <p:cNvSpPr txBox="1">
            <a:spLocks/>
          </p:cNvSpPr>
          <p:nvPr/>
        </p:nvSpPr>
        <p:spPr>
          <a:xfrm>
            <a:off x="646111" y="1318437"/>
            <a:ext cx="7812089" cy="512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Example of sample’s isoforms count file</a:t>
            </a:r>
            <a:endParaRPr lang="en-US" sz="1600" dirty="0" smtClean="0"/>
          </a:p>
        </p:txBody>
      </p:sp>
    </p:spTree>
    <p:extLst>
      <p:ext uri="{BB962C8B-B14F-4D97-AF65-F5344CB8AC3E}">
        <p14:creationId xmlns:p14="http://schemas.microsoft.com/office/powerpoint/2010/main" val="4054573176"/>
      </p:ext>
    </p:extLst>
  </p:cSld>
  <p:clrMapOvr>
    <a:masterClrMapping/>
  </p:clrMapOvr>
  <mc:AlternateContent xmlns:mc="http://schemas.openxmlformats.org/markup-compatibility/2006" xmlns:p14="http://schemas.microsoft.com/office/powerpoint/2010/main">
    <mc:Choice Requires="p14">
      <p:transition spd="slow" p14:dur="2000" advTm="115616"/>
    </mc:Choice>
    <mc:Fallback xmlns="">
      <p:transition spd="slow" advTm="11561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Further analyses …</a:t>
            </a:r>
            <a:endParaRPr lang="en-US" b="1" dirty="0"/>
          </a:p>
        </p:txBody>
      </p:sp>
      <p:sp>
        <p:nvSpPr>
          <p:cNvPr id="3" name="Espace réservé du contenu 2"/>
          <p:cNvSpPr>
            <a:spLocks noGrp="1"/>
          </p:cNvSpPr>
          <p:nvPr>
            <p:ph idx="1"/>
          </p:nvPr>
        </p:nvSpPr>
        <p:spPr>
          <a:xfrm>
            <a:off x="875200" y="1392518"/>
            <a:ext cx="9337579" cy="4817782"/>
          </a:xfrm>
        </p:spPr>
        <p:txBody>
          <a:bodyPr>
            <a:normAutofit/>
          </a:bodyPr>
          <a:lstStyle/>
          <a:p>
            <a:r>
              <a:rPr lang="en-US" dirty="0"/>
              <a:t>Classification </a:t>
            </a:r>
            <a:r>
              <a:rPr lang="en-US" dirty="0" smtClean="0"/>
              <a:t>(and Correlation </a:t>
            </a:r>
            <a:r>
              <a:rPr lang="en-US" dirty="0"/>
              <a:t>between </a:t>
            </a:r>
            <a:r>
              <a:rPr lang="en-US" dirty="0" smtClean="0"/>
              <a:t>genes)</a:t>
            </a:r>
          </a:p>
          <a:p>
            <a:pPr lvl="1"/>
            <a:r>
              <a:rPr lang="en-US" dirty="0" smtClean="0"/>
              <a:t>Supervised</a:t>
            </a:r>
          </a:p>
          <a:p>
            <a:pPr lvl="2"/>
            <a:r>
              <a:rPr lang="en-US" dirty="0" smtClean="0"/>
              <a:t>Hierarchical classification (ascending / descending)</a:t>
            </a:r>
          </a:p>
          <a:p>
            <a:pPr lvl="1"/>
            <a:r>
              <a:rPr lang="en-US" dirty="0" smtClean="0"/>
              <a:t>Unsupervised</a:t>
            </a:r>
          </a:p>
          <a:p>
            <a:pPr lvl="2"/>
            <a:r>
              <a:rPr lang="en-US" dirty="0" smtClean="0"/>
              <a:t>K-means =&gt; need to give </a:t>
            </a:r>
            <a:r>
              <a:rPr lang="en-US" i="1" dirty="0" smtClean="0"/>
              <a:t>a priori</a:t>
            </a:r>
            <a:r>
              <a:rPr lang="en-US" dirty="0" smtClean="0"/>
              <a:t> the number of clusters</a:t>
            </a:r>
          </a:p>
          <a:p>
            <a:pPr lvl="2"/>
            <a:r>
              <a:rPr lang="en-US" dirty="0" smtClean="0"/>
              <a:t>t-Distributed Stochastic Neighbor Embedding (t-SNE)	</a:t>
            </a:r>
          </a:p>
          <a:p>
            <a:r>
              <a:rPr lang="en-US" dirty="0" smtClean="0"/>
              <a:t>Enrichment analysis</a:t>
            </a:r>
          </a:p>
          <a:p>
            <a:pPr lvl="1"/>
            <a:r>
              <a:rPr lang="en-US" dirty="0" smtClean="0"/>
              <a:t>Database: </a:t>
            </a:r>
          </a:p>
          <a:p>
            <a:pPr lvl="2"/>
            <a:r>
              <a:rPr lang="en-US" dirty="0" smtClean="0"/>
              <a:t>The Gene Ontology Consortium (GO): hierarchical relationship of genes</a:t>
            </a:r>
          </a:p>
          <a:p>
            <a:pPr lvl="2"/>
            <a:r>
              <a:rPr lang="en-US" dirty="0"/>
              <a:t>Kyoto Encyclopedia of Genes and </a:t>
            </a:r>
            <a:r>
              <a:rPr lang="en-US" dirty="0" smtClean="0"/>
              <a:t>Genomes (KEGG): gene pathway</a:t>
            </a:r>
            <a:endParaRPr lang="en-US" b="1" dirty="0" smtClean="0"/>
          </a:p>
          <a:p>
            <a:pPr lvl="1"/>
            <a:r>
              <a:rPr lang="en-US" dirty="0" smtClean="0"/>
              <a:t>R packages, e.g.: </a:t>
            </a:r>
          </a:p>
          <a:p>
            <a:pPr lvl="2"/>
            <a:r>
              <a:rPr lang="en-US" dirty="0" smtClean="0"/>
              <a:t>{ </a:t>
            </a:r>
            <a:r>
              <a:rPr lang="en-US" dirty="0" err="1" smtClean="0"/>
              <a:t>RDAVIDWebService</a:t>
            </a:r>
            <a:r>
              <a:rPr lang="en-US" dirty="0" smtClean="0"/>
              <a:t> }, { </a:t>
            </a:r>
            <a:r>
              <a:rPr lang="en-US" dirty="0" err="1" smtClean="0"/>
              <a:t>clusterProfiler</a:t>
            </a:r>
            <a:r>
              <a:rPr lang="en-US" dirty="0" smtClean="0"/>
              <a:t> }</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923580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44454"/>
          </a:xfrm>
        </p:spPr>
        <p:txBody>
          <a:bodyPr/>
          <a:lstStyle/>
          <a:p>
            <a:r>
              <a:rPr lang="en-US" dirty="0" smtClean="0"/>
              <a:t>References</a:t>
            </a:r>
            <a:endParaRPr lang="en-US" dirty="0"/>
          </a:p>
        </p:txBody>
      </p:sp>
      <p:sp>
        <p:nvSpPr>
          <p:cNvPr id="3" name="Espace réservé du contenu 2"/>
          <p:cNvSpPr>
            <a:spLocks noGrp="1"/>
          </p:cNvSpPr>
          <p:nvPr>
            <p:ph idx="1"/>
          </p:nvPr>
        </p:nvSpPr>
        <p:spPr>
          <a:xfrm>
            <a:off x="877302" y="1297172"/>
            <a:ext cx="10164506" cy="5331667"/>
          </a:xfrm>
        </p:spPr>
        <p:txBody>
          <a:bodyPr>
            <a:normAutofit/>
          </a:bodyPr>
          <a:lstStyle/>
          <a:p>
            <a:pPr>
              <a:buSzPct val="95000"/>
              <a:buFont typeface="+mj-lt"/>
              <a:buAutoNum type="arabicPeriod"/>
            </a:pPr>
            <a:r>
              <a:rPr lang="fr-FR" sz="1600" dirty="0"/>
              <a:t>WANG, </a:t>
            </a:r>
            <a:r>
              <a:rPr lang="fr-FR" sz="1600" dirty="0" err="1"/>
              <a:t>Zhong</a:t>
            </a:r>
            <a:r>
              <a:rPr lang="fr-FR" sz="1600" dirty="0"/>
              <a:t>, GERSTEIN, Mark, et SNYDER, Michael. RNA-</a:t>
            </a:r>
            <a:r>
              <a:rPr lang="fr-FR" sz="1600" dirty="0" err="1"/>
              <a:t>Seq</a:t>
            </a:r>
            <a:r>
              <a:rPr lang="fr-FR" sz="1600" dirty="0"/>
              <a:t>: a </a:t>
            </a:r>
            <a:r>
              <a:rPr lang="fr-FR" sz="1600" dirty="0" err="1"/>
              <a:t>revolutionary</a:t>
            </a:r>
            <a:r>
              <a:rPr lang="fr-FR" sz="1600" dirty="0"/>
              <a:t> </a:t>
            </a:r>
            <a:r>
              <a:rPr lang="fr-FR" sz="1600" dirty="0" err="1"/>
              <a:t>tool</a:t>
            </a:r>
            <a:r>
              <a:rPr lang="fr-FR" sz="1600" dirty="0"/>
              <a:t> for </a:t>
            </a:r>
            <a:r>
              <a:rPr lang="fr-FR" sz="1600" dirty="0" err="1"/>
              <a:t>transcriptomics</a:t>
            </a:r>
            <a:r>
              <a:rPr lang="fr-FR" sz="1600" dirty="0"/>
              <a:t>. </a:t>
            </a:r>
            <a:r>
              <a:rPr lang="fr-FR" sz="1600" i="1" dirty="0"/>
              <a:t>Nature </a:t>
            </a:r>
            <a:r>
              <a:rPr lang="fr-FR" sz="1600" i="1" dirty="0" err="1"/>
              <a:t>reviews</a:t>
            </a:r>
            <a:r>
              <a:rPr lang="fr-FR" sz="1600" i="1" dirty="0"/>
              <a:t> </a:t>
            </a:r>
            <a:r>
              <a:rPr lang="fr-FR" sz="1600" i="1" dirty="0" err="1"/>
              <a:t>genetics</a:t>
            </a:r>
            <a:r>
              <a:rPr lang="fr-FR" sz="1600" dirty="0"/>
              <a:t>, 2009, vol. 10, no 1, p. 57.</a:t>
            </a:r>
            <a:endParaRPr lang="en-US" sz="1600" dirty="0" smtClean="0"/>
          </a:p>
          <a:p>
            <a:pPr>
              <a:buFont typeface="+mj-lt"/>
              <a:buAutoNum type="arabicPeriod"/>
            </a:pPr>
            <a:r>
              <a:rPr lang="fr-FR" sz="1600" dirty="0"/>
              <a:t>LOVE, Michael I., SONESON, Charlotte, et ROBINSON, Mark D. </a:t>
            </a:r>
            <a:r>
              <a:rPr lang="fr-FR" sz="1600" dirty="0" err="1"/>
              <a:t>Importing</a:t>
            </a:r>
            <a:r>
              <a:rPr lang="fr-FR" sz="1600" dirty="0"/>
              <a:t> transcript </a:t>
            </a:r>
            <a:r>
              <a:rPr lang="fr-FR" sz="1600" dirty="0" err="1"/>
              <a:t>abundance</a:t>
            </a:r>
            <a:r>
              <a:rPr lang="fr-FR" sz="1600" dirty="0"/>
              <a:t> </a:t>
            </a:r>
            <a:r>
              <a:rPr lang="fr-FR" sz="1600" dirty="0" err="1"/>
              <a:t>datasets</a:t>
            </a:r>
            <a:r>
              <a:rPr lang="fr-FR" sz="1600" dirty="0"/>
              <a:t> </a:t>
            </a:r>
            <a:r>
              <a:rPr lang="fr-FR" sz="1600" dirty="0" err="1"/>
              <a:t>with</a:t>
            </a:r>
            <a:r>
              <a:rPr lang="fr-FR" sz="1600" dirty="0"/>
              <a:t> tximport. </a:t>
            </a:r>
            <a:r>
              <a:rPr lang="fr-FR" sz="1600" i="1" dirty="0" err="1"/>
              <a:t>dim</a:t>
            </a:r>
            <a:r>
              <a:rPr lang="fr-FR" sz="1600" i="1" dirty="0"/>
              <a:t> (</a:t>
            </a:r>
            <a:r>
              <a:rPr lang="fr-FR" sz="1600" i="1" dirty="0" err="1"/>
              <a:t>txi</a:t>
            </a:r>
            <a:r>
              <a:rPr lang="fr-FR" sz="1600" i="1" dirty="0"/>
              <a:t>. inf. </a:t>
            </a:r>
            <a:r>
              <a:rPr lang="fr-FR" sz="1600" i="1" dirty="0" err="1"/>
              <a:t>rep</a:t>
            </a:r>
            <a:r>
              <a:rPr lang="fr-FR" sz="1600" i="1" dirty="0"/>
              <a:t> $ </a:t>
            </a:r>
            <a:r>
              <a:rPr lang="fr-FR" sz="1600" i="1" dirty="0" err="1"/>
              <a:t>infReps</a:t>
            </a:r>
            <a:r>
              <a:rPr lang="fr-FR" sz="1600" i="1" dirty="0"/>
              <a:t> $ sample1)</a:t>
            </a:r>
            <a:r>
              <a:rPr lang="fr-FR" sz="1600" dirty="0"/>
              <a:t>, 2017, vol. 1, no 178136, p. 5.</a:t>
            </a:r>
          </a:p>
          <a:p>
            <a:pPr>
              <a:buFont typeface="+mj-lt"/>
              <a:buAutoNum type="arabicPeriod"/>
            </a:pPr>
            <a:r>
              <a:rPr lang="fr-FR" sz="1600" dirty="0"/>
              <a:t>LOVE, Michael, ANDERS, Simon, et HUBER, Wolfgang. </a:t>
            </a:r>
            <a:r>
              <a:rPr lang="fr-FR" sz="1600" dirty="0" err="1"/>
              <a:t>Differential</a:t>
            </a:r>
            <a:r>
              <a:rPr lang="fr-FR" sz="1600" dirty="0"/>
              <a:t> </a:t>
            </a:r>
            <a:r>
              <a:rPr lang="fr-FR" sz="1600" dirty="0" err="1"/>
              <a:t>analysis</a:t>
            </a:r>
            <a:r>
              <a:rPr lang="fr-FR" sz="1600" dirty="0"/>
              <a:t> of count data–the DESeq2 package. </a:t>
            </a:r>
            <a:r>
              <a:rPr lang="fr-FR" sz="1600" i="1" dirty="0" err="1"/>
              <a:t>Genome</a:t>
            </a:r>
            <a:r>
              <a:rPr lang="fr-FR" sz="1600" i="1" dirty="0"/>
              <a:t> </a:t>
            </a:r>
            <a:r>
              <a:rPr lang="fr-FR" sz="1600" i="1" dirty="0" err="1"/>
              <a:t>Biol</a:t>
            </a:r>
            <a:r>
              <a:rPr lang="fr-FR" sz="1600" dirty="0"/>
              <a:t>, 2014, vol. 15, no 550, p. 10.1186</a:t>
            </a:r>
            <a:r>
              <a:rPr lang="fr-FR" sz="1600" dirty="0" smtClean="0"/>
              <a:t>.</a:t>
            </a:r>
          </a:p>
          <a:p>
            <a:pPr>
              <a:buFont typeface="+mj-lt"/>
              <a:buAutoNum type="arabicPeriod"/>
            </a:pPr>
            <a:r>
              <a:rPr lang="fr-FR" sz="1600" dirty="0" smtClean="0"/>
              <a:t>DESeq2 vignette: </a:t>
            </a:r>
            <a:r>
              <a:rPr lang="fr-FR" sz="1600" dirty="0" smtClean="0">
                <a:hlinkClick r:id="rId3"/>
              </a:rPr>
              <a:t>http</a:t>
            </a:r>
            <a:r>
              <a:rPr lang="fr-FR" sz="1600" dirty="0">
                <a:hlinkClick r:id="rId3"/>
              </a:rPr>
              <a:t>://</a:t>
            </a:r>
            <a:r>
              <a:rPr lang="fr-FR" sz="1600" dirty="0" smtClean="0">
                <a:hlinkClick r:id="rId3"/>
              </a:rPr>
              <a:t>www.bioconductor.org/packages/devel/bioc/vignettes/DESeq2/inst/doc/DESeq2.html</a:t>
            </a:r>
            <a:endParaRPr lang="fr-FR" sz="1600" dirty="0"/>
          </a:p>
          <a:p>
            <a:pPr>
              <a:buSzPct val="95000"/>
              <a:buFont typeface="+mj-lt"/>
              <a:buAutoNum type="arabicPeriod"/>
            </a:pPr>
            <a:r>
              <a:rPr lang="fr-FR" sz="1600" dirty="0" smtClean="0"/>
              <a:t>TPM / RPKM / FPKM: </a:t>
            </a:r>
            <a:r>
              <a:rPr lang="fr-FR" sz="1600" dirty="0" smtClean="0">
                <a:hlinkClick r:id="rId4"/>
              </a:rPr>
              <a:t>https</a:t>
            </a:r>
            <a:r>
              <a:rPr lang="fr-FR" sz="1600" dirty="0">
                <a:hlinkClick r:id="rId4"/>
              </a:rPr>
              <a:t>://www.rna-seqblog.com/rpkm-fpkm-and-tpm-clearly-explained</a:t>
            </a:r>
            <a:r>
              <a:rPr lang="fr-FR" sz="1600" dirty="0" smtClean="0">
                <a:hlinkClick r:id="rId4"/>
              </a:rPr>
              <a:t>/</a:t>
            </a:r>
            <a:endParaRPr lang="fr-FR" sz="1600" dirty="0" smtClean="0"/>
          </a:p>
          <a:p>
            <a:pPr>
              <a:buSzPct val="95000"/>
              <a:buFont typeface="+mj-lt"/>
              <a:buAutoNum type="arabicPeriod"/>
            </a:pPr>
            <a:endParaRPr lang="en-US" sz="28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419413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02111984F565}" type="slidenum">
              <a:rPr lang="en-US" smtClean="0"/>
              <a:t>31</a:t>
            </a:fld>
            <a:endParaRPr lang="en-US" dirty="0"/>
          </a:p>
        </p:txBody>
      </p:sp>
      <p:sp>
        <p:nvSpPr>
          <p:cNvPr id="5" name="Titre 4"/>
          <p:cNvSpPr>
            <a:spLocks noGrp="1"/>
          </p:cNvSpPr>
          <p:nvPr>
            <p:ph type="title"/>
          </p:nvPr>
        </p:nvSpPr>
        <p:spPr>
          <a:xfrm>
            <a:off x="1290605" y="2582142"/>
            <a:ext cx="9061935" cy="1400530"/>
          </a:xfrm>
        </p:spPr>
        <p:txBody>
          <a:bodyPr/>
          <a:lstStyle/>
          <a:p>
            <a:pPr algn="ctr"/>
            <a:r>
              <a:rPr lang="fr-FR" dirty="0" err="1" smtClean="0"/>
              <a:t>Thank</a:t>
            </a:r>
            <a:r>
              <a:rPr lang="fr-FR" dirty="0" smtClean="0"/>
              <a:t> </a:t>
            </a:r>
            <a:r>
              <a:rPr lang="fr-FR" dirty="0" err="1" smtClean="0"/>
              <a:t>you</a:t>
            </a:r>
            <a:r>
              <a:rPr lang="fr-FR" dirty="0" smtClean="0"/>
              <a:t>, </a:t>
            </a:r>
            <a:br>
              <a:rPr lang="fr-FR" dirty="0" smtClean="0"/>
            </a:br>
            <a:r>
              <a:rPr lang="fr-FR" dirty="0" err="1" smtClean="0"/>
              <a:t>Any</a:t>
            </a:r>
            <a:r>
              <a:rPr lang="fr-FR" dirty="0" smtClean="0"/>
              <a:t> questions ?</a:t>
            </a:r>
            <a:endParaRPr lang="fr-FR" dirty="0"/>
          </a:p>
        </p:txBody>
      </p:sp>
    </p:spTree>
    <p:extLst>
      <p:ext uri="{BB962C8B-B14F-4D97-AF65-F5344CB8AC3E}">
        <p14:creationId xmlns:p14="http://schemas.microsoft.com/office/powerpoint/2010/main" val="2383228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23189"/>
          </a:xfrm>
        </p:spPr>
        <p:txBody>
          <a:bodyPr/>
          <a:lstStyle/>
          <a:p>
            <a:r>
              <a:rPr lang="en-US" dirty="0"/>
              <a:t>Expression units: </a:t>
            </a:r>
            <a:r>
              <a:rPr lang="en-US" dirty="0" smtClean="0"/>
              <a:t>TPM </a:t>
            </a:r>
            <a:endParaRPr lang="en-US" dirty="0"/>
          </a:p>
        </p:txBody>
      </p:sp>
      <p:sp>
        <p:nvSpPr>
          <p:cNvPr id="3" name="Espace réservé du contenu 2"/>
          <p:cNvSpPr>
            <a:spLocks noGrp="1"/>
          </p:cNvSpPr>
          <p:nvPr>
            <p:ph idx="1"/>
          </p:nvPr>
        </p:nvSpPr>
        <p:spPr>
          <a:xfrm>
            <a:off x="646110" y="1899494"/>
            <a:ext cx="4181585" cy="3389682"/>
          </a:xfrm>
          <a:solidFill>
            <a:schemeClr val="tx2"/>
          </a:solidFill>
        </p:spPr>
        <p:txBody>
          <a:bodyPr>
            <a:normAutofit/>
          </a:bodyPr>
          <a:lstStyle/>
          <a:p>
            <a:pPr marL="0" indent="0">
              <a:buNone/>
            </a:pPr>
            <a:r>
              <a:rPr lang="en-US" sz="1400" dirty="0" smtClean="0">
                <a:solidFill>
                  <a:srgbClr val="00B0F0"/>
                </a:solidFill>
              </a:rPr>
              <a:t>( 1 ) Divide the read counts by the length of each gene in kilobase</a:t>
            </a:r>
            <a:r>
              <a:rPr lang="en-US" sz="1400" dirty="0">
                <a:solidFill>
                  <a:srgbClr val="00B0F0"/>
                </a:solidFill>
              </a:rPr>
              <a:t> </a:t>
            </a:r>
            <a:endParaRPr lang="en-US" sz="1400" dirty="0" smtClean="0">
              <a:solidFill>
                <a:srgbClr val="00B0F0"/>
              </a:solidFill>
            </a:endParaRPr>
          </a:p>
          <a:p>
            <a:pPr marL="0" indent="0">
              <a:buNone/>
            </a:pPr>
            <a:r>
              <a:rPr lang="en-US" sz="1400" dirty="0">
                <a:solidFill>
                  <a:srgbClr val="00B0F0"/>
                </a:solidFill>
              </a:rPr>
              <a:t>	</a:t>
            </a:r>
            <a:r>
              <a:rPr lang="en-US" sz="1400" dirty="0" smtClean="0">
                <a:solidFill>
                  <a:srgbClr val="00B0F0"/>
                </a:solidFill>
              </a:rPr>
              <a:t>=&gt; reads per kilobase (RPK)</a:t>
            </a:r>
          </a:p>
          <a:p>
            <a:pPr marL="0" indent="0">
              <a:buNone/>
            </a:pPr>
            <a:r>
              <a:rPr lang="en-US" sz="1400" dirty="0" smtClean="0">
                <a:solidFill>
                  <a:srgbClr val="00B050"/>
                </a:solidFill>
              </a:rPr>
              <a:t>( 2 ) Count up all the RPK values in a sample and divide this number by 1,000,000 (here 10)</a:t>
            </a:r>
          </a:p>
          <a:p>
            <a:pPr marL="0" indent="0">
              <a:buNone/>
            </a:pPr>
            <a:r>
              <a:rPr lang="en-US" sz="1400" dirty="0">
                <a:solidFill>
                  <a:srgbClr val="00B050"/>
                </a:solidFill>
              </a:rPr>
              <a:t>	</a:t>
            </a:r>
            <a:r>
              <a:rPr lang="en-US" sz="1400" dirty="0" smtClean="0">
                <a:solidFill>
                  <a:srgbClr val="00B050"/>
                </a:solidFill>
              </a:rPr>
              <a:t>=&gt; “per million” scaling factor</a:t>
            </a:r>
          </a:p>
          <a:p>
            <a:pPr marL="0" indent="0">
              <a:buNone/>
            </a:pPr>
            <a:r>
              <a:rPr lang="en-US" sz="1400" dirty="0" smtClean="0">
                <a:solidFill>
                  <a:srgbClr val="FF0000"/>
                </a:solidFill>
              </a:rPr>
              <a:t>( 3 ) Divide the RPK values by the “per million” scaling factor </a:t>
            </a:r>
            <a:r>
              <a:rPr lang="en-US" sz="1400" dirty="0" smtClean="0">
                <a:solidFill>
                  <a:schemeClr val="bg1"/>
                </a:solidFill>
              </a:rPr>
              <a:t/>
            </a:r>
            <a:br>
              <a:rPr lang="en-US" sz="1400" dirty="0" smtClean="0">
                <a:solidFill>
                  <a:schemeClr val="bg1"/>
                </a:solidFill>
              </a:rPr>
            </a:br>
            <a:endParaRPr lang="en-US" sz="1400" dirty="0">
              <a:solidFill>
                <a:schemeClr val="bg1"/>
              </a:solidFill>
            </a:endParaRPr>
          </a:p>
          <a:p>
            <a:pPr marL="0" indent="0">
              <a:buNone/>
            </a:pPr>
            <a:r>
              <a:rPr lang="en-US" sz="1200" dirty="0" smtClean="0">
                <a:solidFill>
                  <a:schemeClr val="bg1"/>
                </a:solidFill>
              </a:rPr>
              <a:t>N.B.: the sum of all TPMs in each sample are the same.</a:t>
            </a:r>
            <a:br>
              <a:rPr lang="en-US" sz="1200" dirty="0" smtClean="0">
                <a:solidFill>
                  <a:schemeClr val="bg1"/>
                </a:solidFill>
              </a:rPr>
            </a:br>
            <a:endParaRPr lang="en-US" sz="1200" dirty="0" smtClean="0"/>
          </a:p>
          <a:p>
            <a:pPr marL="0" indent="0">
              <a:buNone/>
            </a:pPr>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a:t>
            </a:fld>
            <a:endParaRPr lang="en-US" dirty="0"/>
          </a:p>
        </p:txBody>
      </p:sp>
      <p:sp>
        <p:nvSpPr>
          <p:cNvPr id="6" name="Rectangle 5"/>
          <p:cNvSpPr/>
          <p:nvPr/>
        </p:nvSpPr>
        <p:spPr>
          <a:xfrm>
            <a:off x="646110" y="6491260"/>
            <a:ext cx="11117705" cy="292388"/>
          </a:xfrm>
          <a:prstGeom prst="rect">
            <a:avLst/>
          </a:prstGeom>
        </p:spPr>
        <p:txBody>
          <a:bodyPr wrap="square">
            <a:spAutoFit/>
          </a:bodyPr>
          <a:lstStyle/>
          <a:p>
            <a:r>
              <a:rPr lang="en-US" sz="1300" dirty="0" smtClean="0">
                <a:solidFill>
                  <a:schemeClr val="bg2">
                    <a:lumMod val="60000"/>
                    <a:lumOff val="40000"/>
                  </a:schemeClr>
                </a:solidFill>
              </a:rPr>
              <a:t>Source https://www.rna-seqblog.com/rpkm-fpkm-and-tpm-clearly-explained/</a:t>
            </a:r>
            <a:endParaRPr lang="en-US" sz="1300" dirty="0">
              <a:solidFill>
                <a:schemeClr val="bg2">
                  <a:lumMod val="60000"/>
                  <a:lumOff val="40000"/>
                </a:schemeClr>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443768210"/>
              </p:ext>
            </p:extLst>
          </p:nvPr>
        </p:nvGraphicFramePr>
        <p:xfrm>
          <a:off x="5048519" y="1420024"/>
          <a:ext cx="6715296" cy="1828800"/>
        </p:xfrm>
        <a:graphic>
          <a:graphicData uri="http://schemas.openxmlformats.org/drawingml/2006/table">
            <a:tbl>
              <a:tblPr firstRow="1" bandRow="1">
                <a:tableStyleId>{5C22544A-7EE6-4342-B048-85BDC9FD1C3A}</a:tableStyleId>
              </a:tblPr>
              <a:tblGrid>
                <a:gridCol w="1678824">
                  <a:extLst>
                    <a:ext uri="{9D8B030D-6E8A-4147-A177-3AD203B41FA5}">
                      <a16:colId xmlns:a16="http://schemas.microsoft.com/office/drawing/2014/main" val="20000"/>
                    </a:ext>
                  </a:extLst>
                </a:gridCol>
                <a:gridCol w="1678824">
                  <a:extLst>
                    <a:ext uri="{9D8B030D-6E8A-4147-A177-3AD203B41FA5}">
                      <a16:colId xmlns:a16="http://schemas.microsoft.com/office/drawing/2014/main" val="20001"/>
                    </a:ext>
                  </a:extLst>
                </a:gridCol>
                <a:gridCol w="1678824">
                  <a:extLst>
                    <a:ext uri="{9D8B030D-6E8A-4147-A177-3AD203B41FA5}">
                      <a16:colId xmlns:a16="http://schemas.microsoft.com/office/drawing/2014/main" val="20002"/>
                    </a:ext>
                  </a:extLst>
                </a:gridCol>
                <a:gridCol w="1678824">
                  <a:extLst>
                    <a:ext uri="{9D8B030D-6E8A-4147-A177-3AD203B41FA5}">
                      <a16:colId xmlns:a16="http://schemas.microsoft.com/office/drawing/2014/main" val="20003"/>
                    </a:ext>
                  </a:extLst>
                </a:gridCol>
              </a:tblGrid>
              <a:tr h="274292">
                <a:tc>
                  <a:txBody>
                    <a:bodyPr/>
                    <a:lstStyle/>
                    <a:p>
                      <a:pPr algn="ctr"/>
                      <a:r>
                        <a:rPr lang="en-US" sz="1400" dirty="0" smtClean="0"/>
                        <a:t>Gene (length)</a:t>
                      </a:r>
                      <a:endParaRPr lang="en-US" sz="1400" dirty="0"/>
                    </a:p>
                  </a:txBody>
                  <a:tcPr anchor="ctr"/>
                </a:tc>
                <a:tc>
                  <a:txBody>
                    <a:bodyPr/>
                    <a:lstStyle/>
                    <a:p>
                      <a:pPr algn="ctr"/>
                      <a:r>
                        <a:rPr lang="en-US" sz="1400" dirty="0" smtClean="0"/>
                        <a:t>Sample</a:t>
                      </a:r>
                      <a:r>
                        <a:rPr lang="en-US" sz="1400" baseline="0" dirty="0" smtClean="0"/>
                        <a:t>1</a:t>
                      </a:r>
                      <a:endParaRPr lang="en-US" sz="1400" dirty="0"/>
                    </a:p>
                  </a:txBody>
                  <a:tcPr anchor="ctr"/>
                </a:tc>
                <a:tc>
                  <a:txBody>
                    <a:bodyPr/>
                    <a:lstStyle/>
                    <a:p>
                      <a:pPr algn="ctr"/>
                      <a:r>
                        <a:rPr lang="en-US" sz="1400" dirty="0" smtClean="0"/>
                        <a:t>Sample</a:t>
                      </a:r>
                      <a:r>
                        <a:rPr lang="en-US" sz="1400" baseline="0" dirty="0" smtClean="0"/>
                        <a:t>2</a:t>
                      </a:r>
                      <a:endParaRPr lang="en-US" sz="1400" dirty="0"/>
                    </a:p>
                  </a:txBody>
                  <a:tcPr anchor="ctr"/>
                </a:tc>
                <a:tc>
                  <a:txBody>
                    <a:bodyPr/>
                    <a:lstStyle/>
                    <a:p>
                      <a:pPr algn="ctr"/>
                      <a:r>
                        <a:rPr lang="en-US" sz="1400" dirty="0" smtClean="0"/>
                        <a:t>Sample</a:t>
                      </a:r>
                      <a:r>
                        <a:rPr lang="en-US" sz="1400" baseline="0" dirty="0" smtClean="0"/>
                        <a:t>3</a:t>
                      </a:r>
                      <a:endParaRPr lang="en-US" sz="1400" dirty="0"/>
                    </a:p>
                  </a:txBody>
                  <a:tcPr anchor="ctr"/>
                </a:tc>
                <a:extLst>
                  <a:ext uri="{0D108BD9-81ED-4DB2-BD59-A6C34878D82A}">
                    <a16:rowId xmlns:a16="http://schemas.microsoft.com/office/drawing/2014/main" val="10000"/>
                  </a:ext>
                </a:extLst>
              </a:tr>
              <a:tr h="274292">
                <a:tc>
                  <a:txBody>
                    <a:bodyPr/>
                    <a:lstStyle/>
                    <a:p>
                      <a:pPr algn="ctr"/>
                      <a:r>
                        <a:rPr lang="en-US" sz="1400" dirty="0" smtClean="0"/>
                        <a:t>A (2kb)</a:t>
                      </a:r>
                      <a:endParaRPr lang="en-US" sz="1400" dirty="0"/>
                    </a:p>
                  </a:txBody>
                  <a:tcPr anchor="ctr"/>
                </a:tc>
                <a:tc>
                  <a:txBody>
                    <a:bodyPr/>
                    <a:lstStyle/>
                    <a:p>
                      <a:pPr algn="ctr"/>
                      <a:r>
                        <a:rPr lang="en-US" sz="1400" dirty="0" smtClean="0"/>
                        <a:t>100</a:t>
                      </a:r>
                      <a:endParaRPr lang="en-US" sz="1400" dirty="0"/>
                    </a:p>
                  </a:txBody>
                  <a:tcPr anchor="ctr"/>
                </a:tc>
                <a:tc>
                  <a:txBody>
                    <a:bodyPr/>
                    <a:lstStyle/>
                    <a:p>
                      <a:pPr algn="ctr"/>
                      <a:r>
                        <a:rPr lang="en-US" sz="1400" dirty="0" smtClean="0"/>
                        <a:t>12</a:t>
                      </a:r>
                      <a:endParaRPr lang="en-US" sz="1400" dirty="0"/>
                    </a:p>
                  </a:txBody>
                  <a:tcPr anchor="ctr"/>
                </a:tc>
                <a:tc>
                  <a:txBody>
                    <a:bodyPr/>
                    <a:lstStyle/>
                    <a:p>
                      <a:pPr algn="ctr"/>
                      <a:r>
                        <a:rPr lang="en-US" sz="1400" dirty="0" smtClean="0"/>
                        <a:t>300</a:t>
                      </a:r>
                      <a:endParaRPr lang="en-US" sz="1400" dirty="0"/>
                    </a:p>
                  </a:txBody>
                  <a:tcPr anchor="ctr"/>
                </a:tc>
                <a:extLst>
                  <a:ext uri="{0D108BD9-81ED-4DB2-BD59-A6C34878D82A}">
                    <a16:rowId xmlns:a16="http://schemas.microsoft.com/office/drawing/2014/main" val="10001"/>
                  </a:ext>
                </a:extLst>
              </a:tr>
              <a:tr h="274292">
                <a:tc>
                  <a:txBody>
                    <a:bodyPr/>
                    <a:lstStyle/>
                    <a:p>
                      <a:pPr algn="ctr"/>
                      <a:r>
                        <a:rPr lang="en-US" sz="1400" dirty="0" smtClean="0"/>
                        <a:t>B (4kb)</a:t>
                      </a:r>
                      <a:endParaRPr lang="en-US" sz="1400" dirty="0"/>
                    </a:p>
                  </a:txBody>
                  <a:tcPr anchor="ctr"/>
                </a:tc>
                <a:tc>
                  <a:txBody>
                    <a:bodyPr/>
                    <a:lstStyle/>
                    <a:p>
                      <a:pPr algn="ctr"/>
                      <a:r>
                        <a:rPr lang="en-US" sz="1400" dirty="0" smtClean="0"/>
                        <a:t>20</a:t>
                      </a:r>
                      <a:endParaRPr lang="en-US" sz="1400" dirty="0"/>
                    </a:p>
                  </a:txBody>
                  <a:tcPr anchor="ctr"/>
                </a:tc>
                <a:tc>
                  <a:txBody>
                    <a:bodyPr/>
                    <a:lstStyle/>
                    <a:p>
                      <a:pPr algn="ctr"/>
                      <a:r>
                        <a:rPr lang="en-US" sz="1400" dirty="0" smtClean="0"/>
                        <a:t>25</a:t>
                      </a:r>
                      <a:endParaRPr lang="en-US" sz="1400" dirty="0"/>
                    </a:p>
                  </a:txBody>
                  <a:tcPr anchor="ctr"/>
                </a:tc>
                <a:tc>
                  <a:txBody>
                    <a:bodyPr/>
                    <a:lstStyle/>
                    <a:p>
                      <a:pPr algn="ctr"/>
                      <a:r>
                        <a:rPr lang="en-US" sz="1400" dirty="0" smtClean="0"/>
                        <a:t>60</a:t>
                      </a:r>
                      <a:endParaRPr lang="en-US" sz="1400" dirty="0"/>
                    </a:p>
                  </a:txBody>
                  <a:tcPr anchor="ctr"/>
                </a:tc>
                <a:extLst>
                  <a:ext uri="{0D108BD9-81ED-4DB2-BD59-A6C34878D82A}">
                    <a16:rowId xmlns:a16="http://schemas.microsoft.com/office/drawing/2014/main" val="10002"/>
                  </a:ext>
                </a:extLst>
              </a:tr>
              <a:tr h="274292">
                <a:tc>
                  <a:txBody>
                    <a:bodyPr/>
                    <a:lstStyle/>
                    <a:p>
                      <a:pPr algn="ctr"/>
                      <a:r>
                        <a:rPr lang="en-US" sz="1400" dirty="0" smtClean="0"/>
                        <a:t>C</a:t>
                      </a:r>
                      <a:r>
                        <a:rPr lang="en-US" sz="1400" baseline="0" dirty="0" smtClean="0"/>
                        <a:t> (1kb)</a:t>
                      </a:r>
                      <a:endParaRPr lang="en-US" sz="1400" dirty="0"/>
                    </a:p>
                  </a:txBody>
                  <a:tcPr anchor="ctr"/>
                </a:tc>
                <a:tc>
                  <a:txBody>
                    <a:bodyPr/>
                    <a:lstStyle/>
                    <a:p>
                      <a:pPr algn="ctr"/>
                      <a:r>
                        <a:rPr lang="en-US" sz="1400" dirty="0" smtClean="0"/>
                        <a:t>5</a:t>
                      </a:r>
                      <a:endParaRPr lang="en-US" sz="1400" dirty="0"/>
                    </a:p>
                  </a:txBody>
                  <a:tcPr anchor="ctr"/>
                </a:tc>
                <a:tc>
                  <a:txBody>
                    <a:bodyPr/>
                    <a:lstStyle/>
                    <a:p>
                      <a:pPr algn="ctr"/>
                      <a:r>
                        <a:rPr lang="en-US" sz="1400" dirty="0" smtClean="0"/>
                        <a:t>8</a:t>
                      </a:r>
                      <a:endParaRPr lang="en-US" sz="1400" dirty="0"/>
                    </a:p>
                  </a:txBody>
                  <a:tcPr anchor="ctr"/>
                </a:tc>
                <a:tc>
                  <a:txBody>
                    <a:bodyPr/>
                    <a:lstStyle/>
                    <a:p>
                      <a:pPr algn="ctr"/>
                      <a:r>
                        <a:rPr lang="en-US" sz="1400" dirty="0" smtClean="0"/>
                        <a:t>15</a:t>
                      </a:r>
                      <a:endParaRPr lang="en-US" sz="1400" dirty="0"/>
                    </a:p>
                  </a:txBody>
                  <a:tcPr anchor="ctr"/>
                </a:tc>
                <a:extLst>
                  <a:ext uri="{0D108BD9-81ED-4DB2-BD59-A6C34878D82A}">
                    <a16:rowId xmlns:a16="http://schemas.microsoft.com/office/drawing/2014/main" val="10003"/>
                  </a:ext>
                </a:extLst>
              </a:tr>
              <a:tr h="274292">
                <a:tc>
                  <a:txBody>
                    <a:bodyPr/>
                    <a:lstStyle/>
                    <a:p>
                      <a:pPr algn="ctr"/>
                      <a:r>
                        <a:rPr lang="en-US" sz="1400" dirty="0" smtClean="0"/>
                        <a:t>D (10kb)</a:t>
                      </a:r>
                      <a:endParaRPr lang="en-US" sz="1400" dirty="0"/>
                    </a:p>
                  </a:txBody>
                  <a:tcPr anchor="ctr"/>
                </a:tc>
                <a:tc>
                  <a:txBody>
                    <a:bodyPr/>
                    <a:lstStyle/>
                    <a:p>
                      <a:pPr algn="ctr"/>
                      <a:r>
                        <a:rPr lang="en-US" sz="1400" dirty="0" smtClean="0"/>
                        <a:t>0</a:t>
                      </a:r>
                      <a:endParaRPr lang="en-US" sz="1400" dirty="0"/>
                    </a:p>
                  </a:txBody>
                  <a:tcPr anchor="ctr"/>
                </a:tc>
                <a:tc>
                  <a:txBody>
                    <a:bodyPr/>
                    <a:lstStyle/>
                    <a:p>
                      <a:pPr algn="ctr"/>
                      <a:r>
                        <a:rPr lang="en-US" sz="1400" dirty="0" smtClean="0"/>
                        <a:t>0</a:t>
                      </a:r>
                      <a:endParaRPr lang="en-US" sz="1400" dirty="0"/>
                    </a:p>
                  </a:txBody>
                  <a:tcPr anchor="ctr"/>
                </a:tc>
                <a:tc>
                  <a:txBody>
                    <a:bodyPr/>
                    <a:lstStyle/>
                    <a:p>
                      <a:pPr algn="ctr"/>
                      <a:r>
                        <a:rPr lang="en-US" sz="1400" dirty="0" smtClean="0"/>
                        <a:t>1</a:t>
                      </a:r>
                      <a:endParaRPr lang="en-US" sz="1400" dirty="0"/>
                    </a:p>
                  </a:txBody>
                  <a:tcPr anchor="ctr"/>
                </a:tc>
                <a:extLst>
                  <a:ext uri="{0D108BD9-81ED-4DB2-BD59-A6C34878D82A}">
                    <a16:rowId xmlns:a16="http://schemas.microsoft.com/office/drawing/2014/main" val="10004"/>
                  </a:ext>
                </a:extLst>
              </a:tr>
              <a:tr h="274292">
                <a:tc>
                  <a:txBody>
                    <a:bodyPr/>
                    <a:lstStyle/>
                    <a:p>
                      <a:pPr algn="ctr"/>
                      <a:r>
                        <a:rPr lang="en-US" sz="1400" b="1" dirty="0" smtClean="0"/>
                        <a:t>Total</a:t>
                      </a:r>
                      <a:endParaRPr lang="en-US" sz="1400" b="1" dirty="0"/>
                    </a:p>
                  </a:txBody>
                  <a:tcPr anchor="ctr"/>
                </a:tc>
                <a:tc>
                  <a:txBody>
                    <a:bodyPr/>
                    <a:lstStyle/>
                    <a:p>
                      <a:pPr algn="ctr"/>
                      <a:r>
                        <a:rPr lang="en-US" sz="1400" b="1" dirty="0" smtClean="0"/>
                        <a:t>125</a:t>
                      </a:r>
                      <a:endParaRPr lang="en-US" sz="1400" b="1" dirty="0"/>
                    </a:p>
                  </a:txBody>
                  <a:tcPr anchor="ctr"/>
                </a:tc>
                <a:tc>
                  <a:txBody>
                    <a:bodyPr/>
                    <a:lstStyle/>
                    <a:p>
                      <a:pPr algn="ctr"/>
                      <a:r>
                        <a:rPr lang="en-US" sz="1400" b="1" dirty="0" smtClean="0"/>
                        <a:t>45</a:t>
                      </a:r>
                      <a:endParaRPr lang="en-US" sz="1400" b="1" dirty="0"/>
                    </a:p>
                  </a:txBody>
                  <a:tcPr anchor="ctr"/>
                </a:tc>
                <a:tc>
                  <a:txBody>
                    <a:bodyPr/>
                    <a:lstStyle/>
                    <a:p>
                      <a:pPr algn="ctr"/>
                      <a:r>
                        <a:rPr lang="en-US" sz="1400" b="1" dirty="0" smtClean="0"/>
                        <a:t>376</a:t>
                      </a:r>
                      <a:endParaRPr lang="en-US" sz="1400" b="1" dirty="0"/>
                    </a:p>
                  </a:txBody>
                  <a:tcPr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graphicFrame>
            <p:nvGraphicFramePr>
              <p:cNvPr id="8" name="Tableau 7"/>
              <p:cNvGraphicFramePr>
                <a:graphicFrameLocks noGrp="1"/>
              </p:cNvGraphicFramePr>
              <p:nvPr>
                <p:extLst>
                  <p:ext uri="{D42A27DB-BD31-4B8C-83A1-F6EECF244321}">
                    <p14:modId xmlns:p14="http://schemas.microsoft.com/office/powerpoint/2010/main" val="1809882331"/>
                  </p:ext>
                </p:extLst>
              </p:nvPr>
            </p:nvGraphicFramePr>
            <p:xfrm>
              <a:off x="5048519" y="3795097"/>
              <a:ext cx="6945018" cy="2572158"/>
            </p:xfrm>
            <a:graphic>
              <a:graphicData uri="http://schemas.openxmlformats.org/drawingml/2006/table">
                <a:tbl>
                  <a:tblPr firstRow="1" bandRow="1">
                    <a:tableStyleId>{00A15C55-8517-42AA-B614-E9B94910E393}</a:tableStyleId>
                  </a:tblPr>
                  <a:tblGrid>
                    <a:gridCol w="1667193">
                      <a:extLst>
                        <a:ext uri="{9D8B030D-6E8A-4147-A177-3AD203B41FA5}">
                          <a16:colId xmlns:a16="http://schemas.microsoft.com/office/drawing/2014/main" val="20000"/>
                        </a:ext>
                      </a:extLst>
                    </a:gridCol>
                    <a:gridCol w="2377488">
                      <a:extLst>
                        <a:ext uri="{9D8B030D-6E8A-4147-A177-3AD203B41FA5}">
                          <a16:colId xmlns:a16="http://schemas.microsoft.com/office/drawing/2014/main" val="20001"/>
                        </a:ext>
                      </a:extLst>
                    </a:gridCol>
                    <a:gridCol w="1221513">
                      <a:extLst>
                        <a:ext uri="{9D8B030D-6E8A-4147-A177-3AD203B41FA5}">
                          <a16:colId xmlns:a16="http://schemas.microsoft.com/office/drawing/2014/main" val="20002"/>
                        </a:ext>
                      </a:extLst>
                    </a:gridCol>
                    <a:gridCol w="1678824">
                      <a:extLst>
                        <a:ext uri="{9D8B030D-6E8A-4147-A177-3AD203B41FA5}">
                          <a16:colId xmlns:a16="http://schemas.microsoft.com/office/drawing/2014/main" val="20003"/>
                        </a:ext>
                      </a:extLst>
                    </a:gridCol>
                  </a:tblGrid>
                  <a:tr h="369190">
                    <a:tc>
                      <a:txBody>
                        <a:bodyPr/>
                        <a:lstStyle/>
                        <a:p>
                          <a:pPr algn="ctr"/>
                          <a:r>
                            <a:rPr lang="en-US" sz="1400" dirty="0" smtClean="0"/>
                            <a:t>Gene (length)</a:t>
                          </a:r>
                          <a:endParaRPr lang="en-US" sz="1400" dirty="0"/>
                        </a:p>
                      </a:txBody>
                      <a:tcPr anchor="ctr"/>
                    </a:tc>
                    <a:tc>
                      <a:txBody>
                        <a:bodyPr/>
                        <a:lstStyle/>
                        <a:p>
                          <a:pPr algn="ctr"/>
                          <a:r>
                            <a:rPr lang="en-US" sz="1400" dirty="0" smtClean="0"/>
                            <a:t>Sample</a:t>
                          </a:r>
                          <a:r>
                            <a:rPr lang="en-US" sz="1400" baseline="0" dirty="0" smtClean="0"/>
                            <a:t>1</a:t>
                          </a:r>
                          <a:endParaRPr lang="en-US" sz="1400" dirty="0"/>
                        </a:p>
                      </a:txBody>
                      <a:tcPr anchor="ctr"/>
                    </a:tc>
                    <a:tc>
                      <a:txBody>
                        <a:bodyPr/>
                        <a:lstStyle/>
                        <a:p>
                          <a:pPr algn="ctr"/>
                          <a:r>
                            <a:rPr lang="en-US" sz="1400" dirty="0" smtClean="0"/>
                            <a:t>Sample</a:t>
                          </a:r>
                          <a:r>
                            <a:rPr lang="en-US" sz="1400" baseline="0" dirty="0" smtClean="0"/>
                            <a:t>2</a:t>
                          </a:r>
                          <a:endParaRPr lang="en-US" sz="1400" dirty="0"/>
                        </a:p>
                      </a:txBody>
                      <a:tcPr anchor="ctr"/>
                    </a:tc>
                    <a:tc>
                      <a:txBody>
                        <a:bodyPr/>
                        <a:lstStyle/>
                        <a:p>
                          <a:pPr algn="ctr"/>
                          <a:r>
                            <a:rPr lang="en-US" sz="1400" dirty="0" smtClean="0"/>
                            <a:t>Sample</a:t>
                          </a:r>
                          <a:r>
                            <a:rPr lang="en-US" sz="1400" baseline="0" dirty="0" smtClean="0"/>
                            <a:t>3</a:t>
                          </a:r>
                          <a:endParaRPr lang="en-US" sz="1400" dirty="0"/>
                        </a:p>
                      </a:txBody>
                      <a:tcPr anchor="ctr"/>
                    </a:tc>
                    <a:extLst>
                      <a:ext uri="{0D108BD9-81ED-4DB2-BD59-A6C34878D82A}">
                        <a16:rowId xmlns:a16="http://schemas.microsoft.com/office/drawing/2014/main" val="10000"/>
                      </a:ext>
                    </a:extLst>
                  </a:tr>
                  <a:tr h="726208">
                    <a:tc>
                      <a:txBody>
                        <a:bodyPr/>
                        <a:lstStyle/>
                        <a:p>
                          <a:pPr algn="ctr"/>
                          <a:r>
                            <a:rPr lang="en-US" sz="1400" dirty="0" smtClean="0"/>
                            <a:t>A (2kb)</a:t>
                          </a:r>
                          <a:endParaRPr lang="en-US" sz="1400" dirty="0"/>
                        </a:p>
                      </a:txBody>
                      <a:tcPr anchor="ctr"/>
                    </a:tc>
                    <a:tc>
                      <a:txBody>
                        <a:bodyPr/>
                        <a:lstStyle/>
                        <a:p>
                          <a:pPr algn="ctr"/>
                          <a:r>
                            <a:rPr lang="en-US" sz="1400" dirty="0" smtClean="0"/>
                            <a:t>8.33</a:t>
                          </a:r>
                          <a:r>
                            <a:rPr lang="en-US" sz="1400" baseline="0" dirty="0" smtClean="0"/>
                            <a:t> </a:t>
                          </a:r>
                          <a:r>
                            <a:rPr lang="en-US" sz="1200" dirty="0" smtClean="0"/>
                            <a:t>= </a:t>
                          </a:r>
                          <a14:m>
                            <m:oMath xmlns:m="http://schemas.openxmlformats.org/officeDocument/2006/math">
                              <m:f>
                                <m:fPr>
                                  <m:ctrlPr>
                                    <a:rPr lang="fr-FR" sz="1800" b="0" i="1" smtClean="0">
                                      <a:solidFill>
                                        <a:srgbClr val="FF0000"/>
                                      </a:solidFill>
                                      <a:latin typeface="Cambria Math" panose="02040503050406030204" pitchFamily="18" charset="0"/>
                                    </a:rPr>
                                  </m:ctrlPr>
                                </m:fPr>
                                <m:num>
                                  <m:r>
                                    <a:rPr lang="fr-FR" sz="1800" b="0" i="1" smtClean="0">
                                      <a:solidFill>
                                        <a:srgbClr val="FF0000"/>
                                      </a:solidFill>
                                      <a:latin typeface="Cambria Math" panose="02040503050406030204" pitchFamily="18" charset="0"/>
                                    </a:rPr>
                                    <m:t>100</m:t>
                                  </m:r>
                                </m:num>
                                <m:den>
                                  <m:r>
                                    <a:rPr lang="fr-FR" sz="1800" b="0" i="1" smtClean="0">
                                      <a:solidFill>
                                        <a:srgbClr val="FF0000"/>
                                      </a:solidFill>
                                      <a:latin typeface="Cambria Math" panose="02040503050406030204" pitchFamily="18" charset="0"/>
                                    </a:rPr>
                                    <m:t>2</m:t>
                                  </m:r>
                                </m:den>
                              </m:f>
                              <m:r>
                                <a:rPr lang="fr-FR" sz="1800" b="0" i="1" smtClean="0">
                                  <a:solidFill>
                                    <a:srgbClr val="FF0000"/>
                                  </a:solidFill>
                                  <a:latin typeface="Cambria Math" panose="02040503050406030204" pitchFamily="18" charset="0"/>
                                </a:rPr>
                                <m:t>/</m:t>
                              </m:r>
                              <m:f>
                                <m:fPr>
                                  <m:ctrlPr>
                                    <a:rPr lang="en-US" sz="1800" i="1" smtClean="0">
                                      <a:latin typeface="Cambria Math" panose="02040503050406030204" pitchFamily="18" charset="0"/>
                                    </a:rPr>
                                  </m:ctrlPr>
                                </m:fPr>
                                <m:num>
                                  <m:f>
                                    <m:fPr>
                                      <m:ctrlPr>
                                        <a:rPr lang="fr-FR" sz="1800" b="0" i="1" smtClean="0">
                                          <a:solidFill>
                                            <a:schemeClr val="bg2">
                                              <a:lumMod val="60000"/>
                                              <a:lumOff val="40000"/>
                                            </a:schemeClr>
                                          </a:solidFill>
                                          <a:latin typeface="Cambria Math" panose="02040503050406030204" pitchFamily="18" charset="0"/>
                                        </a:rPr>
                                      </m:ctrlPr>
                                    </m:fPr>
                                    <m:num>
                                      <m:r>
                                        <a:rPr lang="fr-FR" sz="1800" b="0" i="1" smtClean="0">
                                          <a:solidFill>
                                            <a:schemeClr val="bg2">
                                              <a:lumMod val="60000"/>
                                              <a:lumOff val="40000"/>
                                            </a:schemeClr>
                                          </a:solidFill>
                                          <a:latin typeface="Cambria Math" panose="02040503050406030204" pitchFamily="18" charset="0"/>
                                        </a:rPr>
                                        <m:t>100</m:t>
                                      </m:r>
                                    </m:num>
                                    <m:den>
                                      <m:r>
                                        <a:rPr lang="fr-FR" sz="1800" b="0" i="1" smtClean="0">
                                          <a:solidFill>
                                            <a:schemeClr val="bg2">
                                              <a:lumMod val="60000"/>
                                              <a:lumOff val="40000"/>
                                            </a:schemeClr>
                                          </a:solidFill>
                                          <a:latin typeface="Cambria Math" panose="02040503050406030204" pitchFamily="18" charset="0"/>
                                        </a:rPr>
                                        <m:t>2</m:t>
                                      </m:r>
                                    </m:den>
                                  </m:f>
                                  <m:r>
                                    <a:rPr lang="fr-FR" sz="1800" b="0" i="1" smtClean="0">
                                      <a:solidFill>
                                        <a:schemeClr val="bg2">
                                          <a:lumMod val="60000"/>
                                          <a:lumOff val="40000"/>
                                        </a:schemeClr>
                                      </a:solidFill>
                                      <a:latin typeface="Cambria Math" panose="02040503050406030204" pitchFamily="18" charset="0"/>
                                    </a:rPr>
                                    <m:t>+</m:t>
                                  </m:r>
                                  <m:f>
                                    <m:fPr>
                                      <m:ctrlPr>
                                        <a:rPr lang="fr-FR" sz="1800" b="0" i="1" smtClean="0">
                                          <a:solidFill>
                                            <a:schemeClr val="bg2">
                                              <a:lumMod val="60000"/>
                                              <a:lumOff val="40000"/>
                                            </a:schemeClr>
                                          </a:solidFill>
                                          <a:latin typeface="Cambria Math" panose="02040503050406030204" pitchFamily="18" charset="0"/>
                                        </a:rPr>
                                      </m:ctrlPr>
                                    </m:fPr>
                                    <m:num>
                                      <m:r>
                                        <a:rPr lang="fr-FR" sz="1800" b="0" i="1" smtClean="0">
                                          <a:solidFill>
                                            <a:schemeClr val="bg2">
                                              <a:lumMod val="60000"/>
                                              <a:lumOff val="40000"/>
                                            </a:schemeClr>
                                          </a:solidFill>
                                          <a:latin typeface="Cambria Math" panose="02040503050406030204" pitchFamily="18" charset="0"/>
                                        </a:rPr>
                                        <m:t>20</m:t>
                                      </m:r>
                                    </m:num>
                                    <m:den>
                                      <m:r>
                                        <a:rPr lang="fr-FR" sz="1800" b="0" i="1" smtClean="0">
                                          <a:solidFill>
                                            <a:schemeClr val="bg2">
                                              <a:lumMod val="60000"/>
                                              <a:lumOff val="40000"/>
                                            </a:schemeClr>
                                          </a:solidFill>
                                          <a:latin typeface="Cambria Math" panose="02040503050406030204" pitchFamily="18" charset="0"/>
                                        </a:rPr>
                                        <m:t>4</m:t>
                                      </m:r>
                                    </m:den>
                                  </m:f>
                                  <m:r>
                                    <a:rPr lang="fr-FR" sz="1800" b="0" i="1" smtClean="0">
                                      <a:solidFill>
                                        <a:schemeClr val="bg2">
                                          <a:lumMod val="60000"/>
                                          <a:lumOff val="40000"/>
                                        </a:schemeClr>
                                      </a:solidFill>
                                      <a:latin typeface="Cambria Math" panose="02040503050406030204" pitchFamily="18" charset="0"/>
                                    </a:rPr>
                                    <m:t>+</m:t>
                                  </m:r>
                                  <m:f>
                                    <m:fPr>
                                      <m:ctrlPr>
                                        <a:rPr lang="fr-FR" sz="1800" b="0" i="1" smtClean="0">
                                          <a:solidFill>
                                            <a:schemeClr val="bg2">
                                              <a:lumMod val="60000"/>
                                              <a:lumOff val="40000"/>
                                            </a:schemeClr>
                                          </a:solidFill>
                                          <a:latin typeface="Cambria Math" panose="02040503050406030204" pitchFamily="18" charset="0"/>
                                        </a:rPr>
                                      </m:ctrlPr>
                                    </m:fPr>
                                    <m:num>
                                      <m:r>
                                        <a:rPr lang="fr-FR" sz="1800" b="0" i="1" smtClean="0">
                                          <a:solidFill>
                                            <a:schemeClr val="bg2">
                                              <a:lumMod val="60000"/>
                                              <a:lumOff val="40000"/>
                                            </a:schemeClr>
                                          </a:solidFill>
                                          <a:latin typeface="Cambria Math" panose="02040503050406030204" pitchFamily="18" charset="0"/>
                                        </a:rPr>
                                        <m:t>5</m:t>
                                      </m:r>
                                    </m:num>
                                    <m:den>
                                      <m:r>
                                        <a:rPr lang="fr-FR" sz="1800" b="0" i="1" smtClean="0">
                                          <a:solidFill>
                                            <a:schemeClr val="bg2">
                                              <a:lumMod val="60000"/>
                                              <a:lumOff val="40000"/>
                                            </a:schemeClr>
                                          </a:solidFill>
                                          <a:latin typeface="Cambria Math" panose="02040503050406030204" pitchFamily="18" charset="0"/>
                                        </a:rPr>
                                        <m:t>1</m:t>
                                      </m:r>
                                    </m:den>
                                  </m:f>
                                  <m:r>
                                    <a:rPr lang="fr-FR" sz="1800" b="0" i="1" smtClean="0">
                                      <a:solidFill>
                                        <a:schemeClr val="bg2">
                                          <a:lumMod val="60000"/>
                                          <a:lumOff val="40000"/>
                                        </a:schemeClr>
                                      </a:solidFill>
                                      <a:latin typeface="Cambria Math" panose="02040503050406030204" pitchFamily="18" charset="0"/>
                                    </a:rPr>
                                    <m:t>+</m:t>
                                  </m:r>
                                  <m:f>
                                    <m:fPr>
                                      <m:ctrlPr>
                                        <a:rPr lang="fr-FR" sz="1800" b="0" i="1" smtClean="0">
                                          <a:solidFill>
                                            <a:schemeClr val="bg2">
                                              <a:lumMod val="60000"/>
                                              <a:lumOff val="40000"/>
                                            </a:schemeClr>
                                          </a:solidFill>
                                          <a:latin typeface="Cambria Math" panose="02040503050406030204" pitchFamily="18" charset="0"/>
                                        </a:rPr>
                                      </m:ctrlPr>
                                    </m:fPr>
                                    <m:num>
                                      <m:r>
                                        <a:rPr lang="fr-FR" sz="1800" b="0" i="1" smtClean="0">
                                          <a:solidFill>
                                            <a:schemeClr val="bg2">
                                              <a:lumMod val="60000"/>
                                              <a:lumOff val="40000"/>
                                            </a:schemeClr>
                                          </a:solidFill>
                                          <a:latin typeface="Cambria Math" panose="02040503050406030204" pitchFamily="18" charset="0"/>
                                        </a:rPr>
                                        <m:t>0</m:t>
                                      </m:r>
                                    </m:num>
                                    <m:den>
                                      <m:r>
                                        <a:rPr lang="fr-FR" sz="1800" b="0" i="1" smtClean="0">
                                          <a:solidFill>
                                            <a:schemeClr val="bg2">
                                              <a:lumMod val="60000"/>
                                              <a:lumOff val="40000"/>
                                            </a:schemeClr>
                                          </a:solidFill>
                                          <a:latin typeface="Cambria Math" panose="02040503050406030204" pitchFamily="18" charset="0"/>
                                        </a:rPr>
                                        <m:t>10</m:t>
                                      </m:r>
                                    </m:den>
                                  </m:f>
                                </m:num>
                                <m:den>
                                  <m:r>
                                    <a:rPr lang="fr-FR" sz="1800" b="0" i="1" smtClean="0">
                                      <a:solidFill>
                                        <a:srgbClr val="00B050"/>
                                      </a:solidFill>
                                      <a:latin typeface="Cambria Math" panose="02040503050406030204" pitchFamily="18" charset="0"/>
                                    </a:rPr>
                                    <m:t>10</m:t>
                                  </m:r>
                                </m:den>
                              </m:f>
                            </m:oMath>
                          </a14:m>
                          <a:endParaRPr lang="en-US" sz="1400" dirty="0"/>
                        </a:p>
                      </a:txBody>
                      <a:tcPr anchor="ctr"/>
                    </a:tc>
                    <a:tc>
                      <a:txBody>
                        <a:bodyPr/>
                        <a:lstStyle/>
                        <a:p>
                          <a:pPr algn="ctr"/>
                          <a:r>
                            <a:rPr lang="en-US" sz="1400" dirty="0" smtClean="0"/>
                            <a:t>2.96</a:t>
                          </a:r>
                          <a:endParaRPr lang="en-US" sz="1400" dirty="0"/>
                        </a:p>
                      </a:txBody>
                      <a:tcPr anchor="ctr"/>
                    </a:tc>
                    <a:tc>
                      <a:txBody>
                        <a:bodyPr/>
                        <a:lstStyle/>
                        <a:p>
                          <a:pPr algn="ctr"/>
                          <a:r>
                            <a:rPr lang="en-US" sz="1400" dirty="0" smtClean="0"/>
                            <a:t>8.32</a:t>
                          </a:r>
                          <a:endParaRPr lang="en-US" sz="1400" dirty="0"/>
                        </a:p>
                      </a:txBody>
                      <a:tcPr anchor="ctr"/>
                    </a:tc>
                    <a:extLst>
                      <a:ext uri="{0D108BD9-81ED-4DB2-BD59-A6C34878D82A}">
                        <a16:rowId xmlns:a16="http://schemas.microsoft.com/office/drawing/2014/main" val="10001"/>
                      </a:ext>
                    </a:extLst>
                  </a:tr>
                  <a:tr h="369190">
                    <a:tc>
                      <a:txBody>
                        <a:bodyPr/>
                        <a:lstStyle/>
                        <a:p>
                          <a:pPr algn="ctr"/>
                          <a:r>
                            <a:rPr lang="en-US" sz="1400" dirty="0" smtClean="0"/>
                            <a:t>B (4kb)</a:t>
                          </a:r>
                          <a:endParaRPr lang="en-US" sz="1400" dirty="0"/>
                        </a:p>
                      </a:txBody>
                      <a:tcPr anchor="ctr"/>
                    </a:tc>
                    <a:tc>
                      <a:txBody>
                        <a:bodyPr/>
                        <a:lstStyle/>
                        <a:p>
                          <a:pPr algn="ctr"/>
                          <a:r>
                            <a:rPr lang="en-US" sz="1400" dirty="0" smtClean="0"/>
                            <a:t>0.83</a:t>
                          </a:r>
                          <a:endParaRPr lang="en-US" sz="1400" dirty="0"/>
                        </a:p>
                      </a:txBody>
                      <a:tcPr anchor="ctr"/>
                    </a:tc>
                    <a:tc>
                      <a:txBody>
                        <a:bodyPr/>
                        <a:lstStyle/>
                        <a:p>
                          <a:pPr algn="ctr"/>
                          <a:r>
                            <a:rPr lang="en-US" sz="1400" dirty="0" smtClean="0"/>
                            <a:t>3.09</a:t>
                          </a:r>
                          <a:endParaRPr lang="en-US" sz="1400" dirty="0"/>
                        </a:p>
                      </a:txBody>
                      <a:tcPr anchor="ctr"/>
                    </a:tc>
                    <a:tc>
                      <a:txBody>
                        <a:bodyPr/>
                        <a:lstStyle/>
                        <a:p>
                          <a:pPr algn="ctr"/>
                          <a:r>
                            <a:rPr lang="en-US" sz="1400" dirty="0" smtClean="0"/>
                            <a:t>0.83</a:t>
                          </a:r>
                          <a:endParaRPr lang="en-US" sz="1400" dirty="0"/>
                        </a:p>
                      </a:txBody>
                      <a:tcPr anchor="ctr"/>
                    </a:tc>
                    <a:extLst>
                      <a:ext uri="{0D108BD9-81ED-4DB2-BD59-A6C34878D82A}">
                        <a16:rowId xmlns:a16="http://schemas.microsoft.com/office/drawing/2014/main" val="10002"/>
                      </a:ext>
                    </a:extLst>
                  </a:tr>
                  <a:tr h="369190">
                    <a:tc>
                      <a:txBody>
                        <a:bodyPr/>
                        <a:lstStyle/>
                        <a:p>
                          <a:pPr algn="ctr"/>
                          <a:r>
                            <a:rPr lang="en-US" sz="1400" dirty="0" smtClean="0"/>
                            <a:t>C</a:t>
                          </a:r>
                          <a:r>
                            <a:rPr lang="en-US" sz="1400" baseline="0" dirty="0" smtClean="0"/>
                            <a:t> (1kb)</a:t>
                          </a:r>
                          <a:endParaRPr lang="en-US" sz="1400" dirty="0"/>
                        </a:p>
                      </a:txBody>
                      <a:tcPr anchor="ctr"/>
                    </a:tc>
                    <a:tc>
                      <a:txBody>
                        <a:bodyPr/>
                        <a:lstStyle/>
                        <a:p>
                          <a:pPr algn="ctr"/>
                          <a:r>
                            <a:rPr lang="en-US" sz="1400" dirty="0" smtClean="0"/>
                            <a:t>0.83</a:t>
                          </a:r>
                          <a:endParaRPr lang="en-US" sz="1400" dirty="0"/>
                        </a:p>
                      </a:txBody>
                      <a:tcPr anchor="ctr"/>
                    </a:tc>
                    <a:tc>
                      <a:txBody>
                        <a:bodyPr/>
                        <a:lstStyle/>
                        <a:p>
                          <a:pPr algn="ctr"/>
                          <a:r>
                            <a:rPr lang="en-US" sz="1400" dirty="0" smtClean="0"/>
                            <a:t>3.95</a:t>
                          </a:r>
                          <a:endParaRPr lang="en-US" sz="1400" dirty="0"/>
                        </a:p>
                      </a:txBody>
                      <a:tcPr anchor="ctr"/>
                    </a:tc>
                    <a:tc>
                      <a:txBody>
                        <a:bodyPr/>
                        <a:lstStyle/>
                        <a:p>
                          <a:pPr algn="ctr"/>
                          <a:r>
                            <a:rPr lang="en-US" sz="1400" dirty="0" smtClean="0"/>
                            <a:t>0.83</a:t>
                          </a:r>
                          <a:endParaRPr lang="en-US" sz="1400" dirty="0"/>
                        </a:p>
                      </a:txBody>
                      <a:tcPr anchor="ctr"/>
                    </a:tc>
                    <a:extLst>
                      <a:ext uri="{0D108BD9-81ED-4DB2-BD59-A6C34878D82A}">
                        <a16:rowId xmlns:a16="http://schemas.microsoft.com/office/drawing/2014/main" val="10003"/>
                      </a:ext>
                    </a:extLst>
                  </a:tr>
                  <a:tr h="369190">
                    <a:tc>
                      <a:txBody>
                        <a:bodyPr/>
                        <a:lstStyle/>
                        <a:p>
                          <a:pPr algn="ctr"/>
                          <a:r>
                            <a:rPr lang="en-US" sz="1400" dirty="0" smtClean="0"/>
                            <a:t>D (10kb)</a:t>
                          </a:r>
                          <a:endParaRPr lang="en-US" sz="1400" dirty="0"/>
                        </a:p>
                      </a:txBody>
                      <a:tcPr anchor="ctr"/>
                    </a:tc>
                    <a:tc>
                      <a:txBody>
                        <a:bodyPr/>
                        <a:lstStyle/>
                        <a:p>
                          <a:pPr algn="ctr"/>
                          <a:r>
                            <a:rPr lang="en-US" sz="1400" dirty="0" smtClean="0"/>
                            <a:t>0</a:t>
                          </a:r>
                          <a:endParaRPr lang="en-US" sz="1400" dirty="0"/>
                        </a:p>
                      </a:txBody>
                      <a:tcPr anchor="ctr"/>
                    </a:tc>
                    <a:tc>
                      <a:txBody>
                        <a:bodyPr/>
                        <a:lstStyle/>
                        <a:p>
                          <a:pPr algn="ctr"/>
                          <a:r>
                            <a:rPr lang="en-US" sz="1400" dirty="0" smtClean="0"/>
                            <a:t>0</a:t>
                          </a:r>
                          <a:endParaRPr lang="en-US" sz="1400" dirty="0"/>
                        </a:p>
                      </a:txBody>
                      <a:tcPr anchor="ctr"/>
                    </a:tc>
                    <a:tc>
                      <a:txBody>
                        <a:bodyPr/>
                        <a:lstStyle/>
                        <a:p>
                          <a:pPr algn="ctr"/>
                          <a:r>
                            <a:rPr lang="fr-FR" sz="1400" dirty="0" smtClean="0"/>
                            <a:t>0.006</a:t>
                          </a:r>
                          <a:endParaRPr lang="en-US" sz="1400" dirty="0"/>
                        </a:p>
                      </a:txBody>
                      <a:tcPr anchor="ctr"/>
                    </a:tc>
                    <a:extLst>
                      <a:ext uri="{0D108BD9-81ED-4DB2-BD59-A6C34878D82A}">
                        <a16:rowId xmlns:a16="http://schemas.microsoft.com/office/drawing/2014/main" val="10004"/>
                      </a:ext>
                    </a:extLst>
                  </a:tr>
                  <a:tr h="369190">
                    <a:tc>
                      <a:txBody>
                        <a:bodyPr/>
                        <a:lstStyle/>
                        <a:p>
                          <a:pPr algn="ctr"/>
                          <a:r>
                            <a:rPr lang="en-US" sz="1400" b="1" dirty="0" smtClean="0"/>
                            <a:t>Total</a:t>
                          </a:r>
                          <a:endParaRPr lang="en-US" sz="1400" b="1" dirty="0"/>
                        </a:p>
                      </a:txBody>
                      <a:tcPr anchor="ctr"/>
                    </a:tc>
                    <a:tc>
                      <a:txBody>
                        <a:bodyPr/>
                        <a:lstStyle/>
                        <a:p>
                          <a:pPr algn="ctr"/>
                          <a:r>
                            <a:rPr lang="en-US" sz="1400" b="1" dirty="0" smtClean="0"/>
                            <a:t>10</a:t>
                          </a:r>
                          <a:endParaRPr lang="en-US" sz="1400" b="1" dirty="0"/>
                        </a:p>
                      </a:txBody>
                      <a:tcPr anchor="ctr"/>
                    </a:tc>
                    <a:tc>
                      <a:txBody>
                        <a:bodyPr/>
                        <a:lstStyle/>
                        <a:p>
                          <a:pPr algn="ctr"/>
                          <a:r>
                            <a:rPr lang="en-US" sz="1400" b="1" dirty="0" smtClean="0"/>
                            <a:t>10</a:t>
                          </a:r>
                          <a:endParaRPr lang="en-US" sz="1400" b="1" dirty="0"/>
                        </a:p>
                      </a:txBody>
                      <a:tcPr anchor="ctr"/>
                    </a:tc>
                    <a:tc>
                      <a:txBody>
                        <a:bodyPr/>
                        <a:lstStyle/>
                        <a:p>
                          <a:pPr algn="ctr"/>
                          <a:r>
                            <a:rPr lang="en-US" sz="1400" b="1" dirty="0" smtClean="0"/>
                            <a:t>10</a:t>
                          </a:r>
                          <a:endParaRPr lang="en-US" sz="1400" b="1"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8" name="Tableau 7"/>
              <p:cNvGraphicFramePr>
                <a:graphicFrameLocks noGrp="1"/>
              </p:cNvGraphicFramePr>
              <p:nvPr>
                <p:extLst>
                  <p:ext uri="{D42A27DB-BD31-4B8C-83A1-F6EECF244321}">
                    <p14:modId xmlns:p14="http://schemas.microsoft.com/office/powerpoint/2010/main" val="1809882331"/>
                  </p:ext>
                </p:extLst>
              </p:nvPr>
            </p:nvGraphicFramePr>
            <p:xfrm>
              <a:off x="5048519" y="3795097"/>
              <a:ext cx="6945018" cy="2572158"/>
            </p:xfrm>
            <a:graphic>
              <a:graphicData uri="http://schemas.openxmlformats.org/drawingml/2006/table">
                <a:tbl>
                  <a:tblPr firstRow="1" bandRow="1">
                    <a:tableStyleId>{00A15C55-8517-42AA-B614-E9B94910E393}</a:tableStyleId>
                  </a:tblPr>
                  <a:tblGrid>
                    <a:gridCol w="1667193"/>
                    <a:gridCol w="2377488"/>
                    <a:gridCol w="1221513"/>
                    <a:gridCol w="1678824"/>
                  </a:tblGrid>
                  <a:tr h="369190">
                    <a:tc>
                      <a:txBody>
                        <a:bodyPr/>
                        <a:lstStyle/>
                        <a:p>
                          <a:pPr algn="ctr"/>
                          <a:r>
                            <a:rPr lang="en-US" sz="1400" dirty="0" smtClean="0"/>
                            <a:t>Gene (length)</a:t>
                          </a:r>
                          <a:endParaRPr lang="en-US" sz="1400" dirty="0"/>
                        </a:p>
                      </a:txBody>
                      <a:tcPr anchor="ctr"/>
                    </a:tc>
                    <a:tc>
                      <a:txBody>
                        <a:bodyPr/>
                        <a:lstStyle/>
                        <a:p>
                          <a:pPr algn="ctr"/>
                          <a:r>
                            <a:rPr lang="en-US" sz="1400" dirty="0" smtClean="0"/>
                            <a:t>Sample</a:t>
                          </a:r>
                          <a:r>
                            <a:rPr lang="en-US" sz="1400" baseline="0" dirty="0" smtClean="0"/>
                            <a:t>1</a:t>
                          </a:r>
                          <a:endParaRPr lang="en-US" sz="1400" dirty="0"/>
                        </a:p>
                      </a:txBody>
                      <a:tcPr anchor="ctr"/>
                    </a:tc>
                    <a:tc>
                      <a:txBody>
                        <a:bodyPr/>
                        <a:lstStyle/>
                        <a:p>
                          <a:pPr algn="ctr"/>
                          <a:r>
                            <a:rPr lang="en-US" sz="1400" dirty="0" smtClean="0"/>
                            <a:t>Sample</a:t>
                          </a:r>
                          <a:r>
                            <a:rPr lang="en-US" sz="1400" baseline="0" dirty="0" smtClean="0"/>
                            <a:t>2</a:t>
                          </a:r>
                          <a:endParaRPr lang="en-US" sz="1400" dirty="0"/>
                        </a:p>
                      </a:txBody>
                      <a:tcPr anchor="ctr"/>
                    </a:tc>
                    <a:tc>
                      <a:txBody>
                        <a:bodyPr/>
                        <a:lstStyle/>
                        <a:p>
                          <a:pPr algn="ctr"/>
                          <a:r>
                            <a:rPr lang="en-US" sz="1400" dirty="0" smtClean="0"/>
                            <a:t>Sample</a:t>
                          </a:r>
                          <a:r>
                            <a:rPr lang="en-US" sz="1400" baseline="0" dirty="0" smtClean="0"/>
                            <a:t>3</a:t>
                          </a:r>
                          <a:endParaRPr lang="en-US" sz="1400" dirty="0"/>
                        </a:p>
                      </a:txBody>
                      <a:tcPr anchor="ctr"/>
                    </a:tc>
                  </a:tr>
                  <a:tr h="726208">
                    <a:tc>
                      <a:txBody>
                        <a:bodyPr/>
                        <a:lstStyle/>
                        <a:p>
                          <a:pPr algn="ctr"/>
                          <a:r>
                            <a:rPr lang="en-US" sz="1400" dirty="0" smtClean="0"/>
                            <a:t>A (2kb)</a:t>
                          </a:r>
                          <a:endParaRPr lang="en-US" sz="1400" dirty="0"/>
                        </a:p>
                      </a:txBody>
                      <a:tcPr anchor="ctr"/>
                    </a:tc>
                    <a:tc>
                      <a:txBody>
                        <a:bodyPr/>
                        <a:lstStyle/>
                        <a:p>
                          <a:endParaRPr lang="fr-FR"/>
                        </a:p>
                      </a:txBody>
                      <a:tcPr anchor="ctr">
                        <a:blipFill rotWithShape="0">
                          <a:blip r:embed="rId3"/>
                          <a:stretch>
                            <a:fillRect l="-70513" t="-52101" r="-123077" b="-208403"/>
                          </a:stretch>
                        </a:blipFill>
                      </a:tcPr>
                    </a:tc>
                    <a:tc>
                      <a:txBody>
                        <a:bodyPr/>
                        <a:lstStyle/>
                        <a:p>
                          <a:pPr algn="ctr"/>
                          <a:r>
                            <a:rPr lang="en-US" sz="1400" dirty="0" smtClean="0"/>
                            <a:t>2.96</a:t>
                          </a:r>
                          <a:endParaRPr lang="en-US" sz="1400" dirty="0"/>
                        </a:p>
                      </a:txBody>
                      <a:tcPr anchor="ctr"/>
                    </a:tc>
                    <a:tc>
                      <a:txBody>
                        <a:bodyPr/>
                        <a:lstStyle/>
                        <a:p>
                          <a:pPr algn="ctr"/>
                          <a:r>
                            <a:rPr lang="en-US" sz="1400" dirty="0" smtClean="0"/>
                            <a:t>8.32</a:t>
                          </a:r>
                          <a:endParaRPr lang="en-US" sz="1400" dirty="0"/>
                        </a:p>
                      </a:txBody>
                      <a:tcPr anchor="ctr"/>
                    </a:tc>
                  </a:tr>
                  <a:tr h="369190">
                    <a:tc>
                      <a:txBody>
                        <a:bodyPr/>
                        <a:lstStyle/>
                        <a:p>
                          <a:pPr algn="ctr"/>
                          <a:r>
                            <a:rPr lang="en-US" sz="1400" dirty="0" smtClean="0"/>
                            <a:t>B (4kb)</a:t>
                          </a:r>
                          <a:endParaRPr lang="en-US" sz="1400" dirty="0"/>
                        </a:p>
                      </a:txBody>
                      <a:tcPr anchor="ctr"/>
                    </a:tc>
                    <a:tc>
                      <a:txBody>
                        <a:bodyPr/>
                        <a:lstStyle/>
                        <a:p>
                          <a:pPr algn="ctr"/>
                          <a:r>
                            <a:rPr lang="en-US" sz="1400" dirty="0" smtClean="0"/>
                            <a:t>0.83</a:t>
                          </a:r>
                          <a:endParaRPr lang="en-US" sz="1400" dirty="0"/>
                        </a:p>
                      </a:txBody>
                      <a:tcPr anchor="ctr"/>
                    </a:tc>
                    <a:tc>
                      <a:txBody>
                        <a:bodyPr/>
                        <a:lstStyle/>
                        <a:p>
                          <a:pPr algn="ctr"/>
                          <a:r>
                            <a:rPr lang="en-US" sz="1400" dirty="0" smtClean="0"/>
                            <a:t>3.09</a:t>
                          </a:r>
                          <a:endParaRPr lang="en-US" sz="1400" dirty="0"/>
                        </a:p>
                      </a:txBody>
                      <a:tcPr anchor="ctr"/>
                    </a:tc>
                    <a:tc>
                      <a:txBody>
                        <a:bodyPr/>
                        <a:lstStyle/>
                        <a:p>
                          <a:pPr algn="ctr"/>
                          <a:r>
                            <a:rPr lang="en-US" sz="1400" dirty="0" smtClean="0"/>
                            <a:t>0.83</a:t>
                          </a:r>
                          <a:endParaRPr lang="en-US" sz="1400" dirty="0"/>
                        </a:p>
                      </a:txBody>
                      <a:tcPr anchor="ctr"/>
                    </a:tc>
                  </a:tr>
                  <a:tr h="369190">
                    <a:tc>
                      <a:txBody>
                        <a:bodyPr/>
                        <a:lstStyle/>
                        <a:p>
                          <a:pPr algn="ctr"/>
                          <a:r>
                            <a:rPr lang="en-US" sz="1400" dirty="0" smtClean="0"/>
                            <a:t>C</a:t>
                          </a:r>
                          <a:r>
                            <a:rPr lang="en-US" sz="1400" baseline="0" dirty="0" smtClean="0"/>
                            <a:t> (1kb)</a:t>
                          </a:r>
                          <a:endParaRPr lang="en-US" sz="1400" dirty="0"/>
                        </a:p>
                      </a:txBody>
                      <a:tcPr anchor="ctr"/>
                    </a:tc>
                    <a:tc>
                      <a:txBody>
                        <a:bodyPr/>
                        <a:lstStyle/>
                        <a:p>
                          <a:pPr algn="ctr"/>
                          <a:r>
                            <a:rPr lang="en-US" sz="1400" dirty="0" smtClean="0"/>
                            <a:t>0.83</a:t>
                          </a:r>
                          <a:endParaRPr lang="en-US" sz="1400" dirty="0"/>
                        </a:p>
                      </a:txBody>
                      <a:tcPr anchor="ctr"/>
                    </a:tc>
                    <a:tc>
                      <a:txBody>
                        <a:bodyPr/>
                        <a:lstStyle/>
                        <a:p>
                          <a:pPr algn="ctr"/>
                          <a:r>
                            <a:rPr lang="en-US" sz="1400" dirty="0" smtClean="0"/>
                            <a:t>3.95</a:t>
                          </a:r>
                          <a:endParaRPr lang="en-US" sz="1400" dirty="0"/>
                        </a:p>
                      </a:txBody>
                      <a:tcPr anchor="ctr"/>
                    </a:tc>
                    <a:tc>
                      <a:txBody>
                        <a:bodyPr/>
                        <a:lstStyle/>
                        <a:p>
                          <a:pPr algn="ctr"/>
                          <a:r>
                            <a:rPr lang="en-US" sz="1400" dirty="0" smtClean="0"/>
                            <a:t>0.83</a:t>
                          </a:r>
                          <a:endParaRPr lang="en-US" sz="1400" dirty="0"/>
                        </a:p>
                      </a:txBody>
                      <a:tcPr anchor="ctr"/>
                    </a:tc>
                  </a:tr>
                  <a:tr h="369190">
                    <a:tc>
                      <a:txBody>
                        <a:bodyPr/>
                        <a:lstStyle/>
                        <a:p>
                          <a:pPr algn="ctr"/>
                          <a:r>
                            <a:rPr lang="en-US" sz="1400" dirty="0" smtClean="0"/>
                            <a:t>D (10kb)</a:t>
                          </a:r>
                          <a:endParaRPr lang="en-US" sz="1400" dirty="0"/>
                        </a:p>
                      </a:txBody>
                      <a:tcPr anchor="ctr"/>
                    </a:tc>
                    <a:tc>
                      <a:txBody>
                        <a:bodyPr/>
                        <a:lstStyle/>
                        <a:p>
                          <a:pPr algn="ctr"/>
                          <a:r>
                            <a:rPr lang="en-US" sz="1400" dirty="0" smtClean="0"/>
                            <a:t>0</a:t>
                          </a:r>
                          <a:endParaRPr lang="en-US" sz="1400" dirty="0"/>
                        </a:p>
                      </a:txBody>
                      <a:tcPr anchor="ctr"/>
                    </a:tc>
                    <a:tc>
                      <a:txBody>
                        <a:bodyPr/>
                        <a:lstStyle/>
                        <a:p>
                          <a:pPr algn="ctr"/>
                          <a:r>
                            <a:rPr lang="en-US" sz="1400" dirty="0" smtClean="0"/>
                            <a:t>0</a:t>
                          </a:r>
                          <a:endParaRPr lang="en-US" sz="1400" dirty="0"/>
                        </a:p>
                      </a:txBody>
                      <a:tcPr anchor="ctr"/>
                    </a:tc>
                    <a:tc>
                      <a:txBody>
                        <a:bodyPr/>
                        <a:lstStyle/>
                        <a:p>
                          <a:pPr algn="ctr"/>
                          <a:r>
                            <a:rPr lang="fr-FR" sz="1400" dirty="0" smtClean="0"/>
                            <a:t>0.006</a:t>
                          </a:r>
                          <a:endParaRPr lang="en-US" sz="1400" dirty="0"/>
                        </a:p>
                      </a:txBody>
                      <a:tcPr anchor="ctr"/>
                    </a:tc>
                  </a:tr>
                  <a:tr h="369190">
                    <a:tc>
                      <a:txBody>
                        <a:bodyPr/>
                        <a:lstStyle/>
                        <a:p>
                          <a:pPr algn="ctr"/>
                          <a:r>
                            <a:rPr lang="en-US" sz="1400" b="1" dirty="0" smtClean="0"/>
                            <a:t>Total</a:t>
                          </a:r>
                          <a:endParaRPr lang="en-US" sz="1400" b="1" dirty="0"/>
                        </a:p>
                      </a:txBody>
                      <a:tcPr anchor="ctr"/>
                    </a:tc>
                    <a:tc>
                      <a:txBody>
                        <a:bodyPr/>
                        <a:lstStyle/>
                        <a:p>
                          <a:pPr algn="ctr"/>
                          <a:r>
                            <a:rPr lang="en-US" sz="1400" b="1" dirty="0" smtClean="0"/>
                            <a:t>10</a:t>
                          </a:r>
                          <a:endParaRPr lang="en-US" sz="1400" b="1" dirty="0"/>
                        </a:p>
                      </a:txBody>
                      <a:tcPr anchor="ctr"/>
                    </a:tc>
                    <a:tc>
                      <a:txBody>
                        <a:bodyPr/>
                        <a:lstStyle/>
                        <a:p>
                          <a:pPr algn="ctr"/>
                          <a:r>
                            <a:rPr lang="en-US" sz="1400" b="1" dirty="0" smtClean="0"/>
                            <a:t>10</a:t>
                          </a:r>
                          <a:endParaRPr lang="en-US" sz="1400" b="1" dirty="0"/>
                        </a:p>
                      </a:txBody>
                      <a:tcPr anchor="ctr"/>
                    </a:tc>
                    <a:tc>
                      <a:txBody>
                        <a:bodyPr/>
                        <a:lstStyle/>
                        <a:p>
                          <a:pPr algn="ctr"/>
                          <a:r>
                            <a:rPr lang="en-US" sz="1400" b="1" dirty="0" smtClean="0"/>
                            <a:t>10</a:t>
                          </a:r>
                          <a:endParaRPr lang="en-US" sz="1400" b="1" dirty="0"/>
                        </a:p>
                      </a:txBody>
                      <a:tcPr anchor="ctr"/>
                    </a:tc>
                  </a:tr>
                </a:tbl>
              </a:graphicData>
            </a:graphic>
          </p:graphicFrame>
        </mc:Fallback>
      </mc:AlternateContent>
      <p:grpSp>
        <p:nvGrpSpPr>
          <p:cNvPr id="12" name="Groupe 11"/>
          <p:cNvGrpSpPr/>
          <p:nvPr/>
        </p:nvGrpSpPr>
        <p:grpSpPr>
          <a:xfrm>
            <a:off x="7228877" y="3318943"/>
            <a:ext cx="4316818" cy="377713"/>
            <a:chOff x="8937757" y="3481103"/>
            <a:chExt cx="4316818" cy="377713"/>
          </a:xfrm>
        </p:grpSpPr>
        <p:cxnSp>
          <p:nvCxnSpPr>
            <p:cNvPr id="13" name="Connecteur droit avec flèche 12"/>
            <p:cNvCxnSpPr/>
            <p:nvPr/>
          </p:nvCxnSpPr>
          <p:spPr>
            <a:xfrm flipH="1">
              <a:off x="8937757" y="3507826"/>
              <a:ext cx="1" cy="35099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9158582" y="3481103"/>
              <a:ext cx="4095993" cy="369332"/>
            </a:xfrm>
            <a:prstGeom prst="rect">
              <a:avLst/>
            </a:prstGeom>
            <a:noFill/>
          </p:spPr>
          <p:txBody>
            <a:bodyPr wrap="none" rtlCol="0">
              <a:spAutoFit/>
            </a:bodyPr>
            <a:lstStyle/>
            <a:p>
              <a:r>
                <a:rPr lang="en-US" b="1" dirty="0" smtClean="0">
                  <a:solidFill>
                    <a:srgbClr val="FFC000"/>
                  </a:solidFill>
                </a:rPr>
                <a:t>Length normalized total counts / 10</a:t>
              </a:r>
              <a:endParaRPr lang="en-US" b="1" dirty="0">
                <a:solidFill>
                  <a:srgbClr val="FFC000"/>
                </a:solidFill>
              </a:endParaRPr>
            </a:p>
          </p:txBody>
        </p:sp>
      </p:grpSp>
      <p:sp>
        <p:nvSpPr>
          <p:cNvPr id="15" name="Espace réservé du contenu 2"/>
          <p:cNvSpPr txBox="1">
            <a:spLocks/>
          </p:cNvSpPr>
          <p:nvPr/>
        </p:nvSpPr>
        <p:spPr>
          <a:xfrm>
            <a:off x="646112" y="1262937"/>
            <a:ext cx="4402408" cy="512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Transcripts </a:t>
            </a:r>
            <a:r>
              <a:rPr lang="en-US" dirty="0"/>
              <a:t>Per </a:t>
            </a:r>
            <a:r>
              <a:rPr lang="en-US" dirty="0" smtClean="0"/>
              <a:t>kilobase Million</a:t>
            </a:r>
            <a:endParaRPr lang="en-US" sz="1600" dirty="0" smtClean="0"/>
          </a:p>
        </p:txBody>
      </p:sp>
    </p:spTree>
    <p:extLst>
      <p:ext uri="{BB962C8B-B14F-4D97-AF65-F5344CB8AC3E}">
        <p14:creationId xmlns:p14="http://schemas.microsoft.com/office/powerpoint/2010/main" val="124917854"/>
      </p:ext>
    </p:extLst>
  </p:cSld>
  <p:clrMapOvr>
    <a:masterClrMapping/>
  </p:clrMapOvr>
  <mc:AlternateContent xmlns:mc="http://schemas.openxmlformats.org/markup-compatibility/2006" xmlns:p14="http://schemas.microsoft.com/office/powerpoint/2010/main">
    <mc:Choice Requires="p14">
      <p:transition spd="slow" p14:dur="2000" advTm="61018"/>
    </mc:Choice>
    <mc:Fallback xmlns="">
      <p:transition spd="slow" advTm="6101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23189"/>
          </a:xfrm>
        </p:spPr>
        <p:txBody>
          <a:bodyPr/>
          <a:lstStyle/>
          <a:p>
            <a:r>
              <a:rPr lang="en-US" dirty="0" smtClean="0"/>
              <a:t>Expression units: RPKM</a:t>
            </a:r>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4</a:t>
            </a:fld>
            <a:endParaRPr lang="en-US" dirty="0"/>
          </a:p>
        </p:txBody>
      </p:sp>
      <p:sp>
        <p:nvSpPr>
          <p:cNvPr id="5" name="Rectangle 4"/>
          <p:cNvSpPr/>
          <p:nvPr/>
        </p:nvSpPr>
        <p:spPr>
          <a:xfrm>
            <a:off x="646111" y="6243249"/>
            <a:ext cx="11545889" cy="507831"/>
          </a:xfrm>
          <a:prstGeom prst="rect">
            <a:avLst/>
          </a:prstGeom>
        </p:spPr>
        <p:txBody>
          <a:bodyPr wrap="square">
            <a:spAutoFit/>
          </a:bodyPr>
          <a:lstStyle/>
          <a:p>
            <a:r>
              <a:rPr lang="en-US" sz="1300" dirty="0" smtClean="0">
                <a:solidFill>
                  <a:schemeClr val="bg2">
                    <a:lumMod val="60000"/>
                    <a:lumOff val="40000"/>
                  </a:schemeClr>
                </a:solidFill>
              </a:rPr>
              <a:t>Source </a:t>
            </a:r>
            <a:r>
              <a:rPr lang="en-US" sz="1300" dirty="0" err="1" smtClean="0">
                <a:solidFill>
                  <a:schemeClr val="bg2">
                    <a:lumMod val="60000"/>
                    <a:lumOff val="40000"/>
                  </a:schemeClr>
                </a:solidFill>
              </a:rPr>
              <a:t>Mortazavi</a:t>
            </a:r>
            <a:r>
              <a:rPr lang="en-US" sz="1300" dirty="0" smtClean="0">
                <a:solidFill>
                  <a:schemeClr val="bg2">
                    <a:lumMod val="60000"/>
                    <a:lumOff val="40000"/>
                  </a:schemeClr>
                </a:solidFill>
              </a:rPr>
              <a:t> et al. (2008) "Mapping and quantifying mammalian transcriptomes by RNA-</a:t>
            </a:r>
            <a:r>
              <a:rPr lang="en-US" sz="1300" dirty="0" err="1" smtClean="0">
                <a:solidFill>
                  <a:schemeClr val="bg2">
                    <a:lumMod val="60000"/>
                    <a:lumOff val="40000"/>
                  </a:schemeClr>
                </a:solidFill>
              </a:rPr>
              <a:t>Seq</a:t>
            </a:r>
            <a:r>
              <a:rPr lang="en-US" sz="1300" dirty="0" smtClean="0">
                <a:solidFill>
                  <a:schemeClr val="bg2">
                    <a:lumMod val="60000"/>
                    <a:lumOff val="40000"/>
                  </a:schemeClr>
                </a:solidFill>
              </a:rPr>
              <a:t>" Nat. Meth. 5 </a:t>
            </a:r>
            <a:br>
              <a:rPr lang="en-US" sz="1300" dirty="0" smtClean="0">
                <a:solidFill>
                  <a:schemeClr val="bg2">
                    <a:lumMod val="60000"/>
                    <a:lumOff val="40000"/>
                  </a:schemeClr>
                </a:solidFill>
              </a:rPr>
            </a:br>
            <a:r>
              <a:rPr lang="en-US" sz="1300" dirty="0" smtClean="0">
                <a:solidFill>
                  <a:schemeClr val="bg2">
                    <a:lumMod val="60000"/>
                    <a:lumOff val="40000"/>
                  </a:schemeClr>
                </a:solidFill>
              </a:rPr>
              <a:t>Source https://www.rna-seqblog.com/rpkm-fpkm-and-tpm-clearly-explained/</a:t>
            </a:r>
            <a:endParaRPr lang="en-US" sz="1300" dirty="0">
              <a:solidFill>
                <a:schemeClr val="bg2">
                  <a:lumMod val="60000"/>
                  <a:lumOff val="40000"/>
                </a:schemeClr>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2364190415"/>
              </p:ext>
            </p:extLst>
          </p:nvPr>
        </p:nvGraphicFramePr>
        <p:xfrm>
          <a:off x="5714999" y="1481713"/>
          <a:ext cx="6115344" cy="1828800"/>
        </p:xfrm>
        <a:graphic>
          <a:graphicData uri="http://schemas.openxmlformats.org/drawingml/2006/table">
            <a:tbl>
              <a:tblPr firstRow="1" bandRow="1">
                <a:tableStyleId>{5C22544A-7EE6-4342-B048-85BDC9FD1C3A}</a:tableStyleId>
              </a:tblPr>
              <a:tblGrid>
                <a:gridCol w="1528836">
                  <a:extLst>
                    <a:ext uri="{9D8B030D-6E8A-4147-A177-3AD203B41FA5}">
                      <a16:colId xmlns:a16="http://schemas.microsoft.com/office/drawing/2014/main" val="20000"/>
                    </a:ext>
                  </a:extLst>
                </a:gridCol>
                <a:gridCol w="1528836">
                  <a:extLst>
                    <a:ext uri="{9D8B030D-6E8A-4147-A177-3AD203B41FA5}">
                      <a16:colId xmlns:a16="http://schemas.microsoft.com/office/drawing/2014/main" val="20001"/>
                    </a:ext>
                  </a:extLst>
                </a:gridCol>
                <a:gridCol w="1528836">
                  <a:extLst>
                    <a:ext uri="{9D8B030D-6E8A-4147-A177-3AD203B41FA5}">
                      <a16:colId xmlns:a16="http://schemas.microsoft.com/office/drawing/2014/main" val="20002"/>
                    </a:ext>
                  </a:extLst>
                </a:gridCol>
                <a:gridCol w="1528836">
                  <a:extLst>
                    <a:ext uri="{9D8B030D-6E8A-4147-A177-3AD203B41FA5}">
                      <a16:colId xmlns:a16="http://schemas.microsoft.com/office/drawing/2014/main" val="20003"/>
                    </a:ext>
                  </a:extLst>
                </a:gridCol>
              </a:tblGrid>
              <a:tr h="304800">
                <a:tc>
                  <a:txBody>
                    <a:bodyPr/>
                    <a:lstStyle/>
                    <a:p>
                      <a:pPr algn="ctr"/>
                      <a:r>
                        <a:rPr lang="en-US" sz="1400" dirty="0" smtClean="0"/>
                        <a:t>Gene (length)</a:t>
                      </a:r>
                      <a:endParaRPr lang="en-US" sz="1400" dirty="0"/>
                    </a:p>
                  </a:txBody>
                  <a:tcPr anchor="ctr"/>
                </a:tc>
                <a:tc>
                  <a:txBody>
                    <a:bodyPr/>
                    <a:lstStyle/>
                    <a:p>
                      <a:pPr algn="ctr"/>
                      <a:r>
                        <a:rPr lang="en-US" sz="1400" dirty="0" smtClean="0"/>
                        <a:t>Sample</a:t>
                      </a:r>
                      <a:r>
                        <a:rPr lang="en-US" sz="1400" baseline="0" dirty="0" smtClean="0"/>
                        <a:t>1</a:t>
                      </a:r>
                      <a:endParaRPr lang="en-US" sz="1400" dirty="0"/>
                    </a:p>
                  </a:txBody>
                  <a:tcPr anchor="ctr"/>
                </a:tc>
                <a:tc>
                  <a:txBody>
                    <a:bodyPr/>
                    <a:lstStyle/>
                    <a:p>
                      <a:pPr algn="ctr"/>
                      <a:r>
                        <a:rPr lang="en-US" sz="1400" dirty="0" smtClean="0"/>
                        <a:t>Sample</a:t>
                      </a:r>
                      <a:r>
                        <a:rPr lang="en-US" sz="1400" baseline="0" dirty="0" smtClean="0"/>
                        <a:t>2</a:t>
                      </a:r>
                      <a:endParaRPr lang="en-US" sz="1400" dirty="0"/>
                    </a:p>
                  </a:txBody>
                  <a:tcPr anchor="ctr"/>
                </a:tc>
                <a:tc>
                  <a:txBody>
                    <a:bodyPr/>
                    <a:lstStyle/>
                    <a:p>
                      <a:pPr algn="ctr"/>
                      <a:r>
                        <a:rPr lang="en-US" sz="1400" dirty="0" smtClean="0"/>
                        <a:t>Sample</a:t>
                      </a:r>
                      <a:r>
                        <a:rPr lang="en-US" sz="1400" baseline="0" dirty="0" smtClean="0"/>
                        <a:t>3</a:t>
                      </a:r>
                      <a:endParaRPr lang="en-US" sz="1400" dirty="0"/>
                    </a:p>
                  </a:txBody>
                  <a:tcPr anchor="ctr"/>
                </a:tc>
                <a:extLst>
                  <a:ext uri="{0D108BD9-81ED-4DB2-BD59-A6C34878D82A}">
                    <a16:rowId xmlns:a16="http://schemas.microsoft.com/office/drawing/2014/main" val="10000"/>
                  </a:ext>
                </a:extLst>
              </a:tr>
              <a:tr h="304800">
                <a:tc>
                  <a:txBody>
                    <a:bodyPr/>
                    <a:lstStyle/>
                    <a:p>
                      <a:pPr algn="ctr"/>
                      <a:r>
                        <a:rPr lang="en-US" sz="1400" dirty="0" smtClean="0"/>
                        <a:t>A (2kb)</a:t>
                      </a:r>
                      <a:endParaRPr lang="en-US" sz="1400" dirty="0"/>
                    </a:p>
                  </a:txBody>
                  <a:tcPr anchor="ctr"/>
                </a:tc>
                <a:tc>
                  <a:txBody>
                    <a:bodyPr/>
                    <a:lstStyle/>
                    <a:p>
                      <a:pPr algn="ctr"/>
                      <a:r>
                        <a:rPr lang="en-US" sz="1400" dirty="0" smtClean="0"/>
                        <a:t>100</a:t>
                      </a:r>
                      <a:endParaRPr lang="en-US" sz="1400" dirty="0"/>
                    </a:p>
                  </a:txBody>
                  <a:tcPr anchor="ctr"/>
                </a:tc>
                <a:tc>
                  <a:txBody>
                    <a:bodyPr/>
                    <a:lstStyle/>
                    <a:p>
                      <a:pPr algn="ctr"/>
                      <a:r>
                        <a:rPr lang="en-US" sz="1400" dirty="0" smtClean="0"/>
                        <a:t>12</a:t>
                      </a:r>
                      <a:endParaRPr lang="en-US" sz="1400" dirty="0"/>
                    </a:p>
                  </a:txBody>
                  <a:tcPr anchor="ctr"/>
                </a:tc>
                <a:tc>
                  <a:txBody>
                    <a:bodyPr/>
                    <a:lstStyle/>
                    <a:p>
                      <a:pPr algn="ctr"/>
                      <a:r>
                        <a:rPr lang="en-US" sz="1400" dirty="0" smtClean="0"/>
                        <a:t>300</a:t>
                      </a:r>
                      <a:endParaRPr lang="en-US" sz="1400" dirty="0"/>
                    </a:p>
                  </a:txBody>
                  <a:tcPr anchor="ctr"/>
                </a:tc>
                <a:extLst>
                  <a:ext uri="{0D108BD9-81ED-4DB2-BD59-A6C34878D82A}">
                    <a16:rowId xmlns:a16="http://schemas.microsoft.com/office/drawing/2014/main" val="10001"/>
                  </a:ext>
                </a:extLst>
              </a:tr>
              <a:tr h="304800">
                <a:tc>
                  <a:txBody>
                    <a:bodyPr/>
                    <a:lstStyle/>
                    <a:p>
                      <a:pPr algn="ctr"/>
                      <a:r>
                        <a:rPr lang="en-US" sz="1400" dirty="0" smtClean="0"/>
                        <a:t>B (4kb)</a:t>
                      </a:r>
                      <a:endParaRPr lang="en-US" sz="1400" dirty="0"/>
                    </a:p>
                  </a:txBody>
                  <a:tcPr anchor="ctr"/>
                </a:tc>
                <a:tc>
                  <a:txBody>
                    <a:bodyPr/>
                    <a:lstStyle/>
                    <a:p>
                      <a:pPr algn="ctr"/>
                      <a:r>
                        <a:rPr lang="en-US" sz="1400" dirty="0" smtClean="0"/>
                        <a:t>20</a:t>
                      </a:r>
                      <a:endParaRPr lang="en-US" sz="1400" dirty="0"/>
                    </a:p>
                  </a:txBody>
                  <a:tcPr anchor="ctr"/>
                </a:tc>
                <a:tc>
                  <a:txBody>
                    <a:bodyPr/>
                    <a:lstStyle/>
                    <a:p>
                      <a:pPr algn="ctr"/>
                      <a:r>
                        <a:rPr lang="en-US" sz="1400" dirty="0" smtClean="0"/>
                        <a:t>25</a:t>
                      </a:r>
                      <a:endParaRPr lang="en-US" sz="1400" dirty="0"/>
                    </a:p>
                  </a:txBody>
                  <a:tcPr anchor="ctr"/>
                </a:tc>
                <a:tc>
                  <a:txBody>
                    <a:bodyPr/>
                    <a:lstStyle/>
                    <a:p>
                      <a:pPr algn="ctr"/>
                      <a:r>
                        <a:rPr lang="en-US" sz="1400" dirty="0" smtClean="0"/>
                        <a:t>60</a:t>
                      </a:r>
                      <a:endParaRPr lang="en-US" sz="1400" dirty="0"/>
                    </a:p>
                  </a:txBody>
                  <a:tcPr anchor="ctr"/>
                </a:tc>
                <a:extLst>
                  <a:ext uri="{0D108BD9-81ED-4DB2-BD59-A6C34878D82A}">
                    <a16:rowId xmlns:a16="http://schemas.microsoft.com/office/drawing/2014/main" val="10002"/>
                  </a:ext>
                </a:extLst>
              </a:tr>
              <a:tr h="304800">
                <a:tc>
                  <a:txBody>
                    <a:bodyPr/>
                    <a:lstStyle/>
                    <a:p>
                      <a:pPr algn="ctr"/>
                      <a:r>
                        <a:rPr lang="en-US" sz="1400" dirty="0" smtClean="0"/>
                        <a:t>C</a:t>
                      </a:r>
                      <a:r>
                        <a:rPr lang="en-US" sz="1400" baseline="0" dirty="0" smtClean="0"/>
                        <a:t> (1kb)</a:t>
                      </a:r>
                      <a:endParaRPr lang="en-US" sz="1400" dirty="0"/>
                    </a:p>
                  </a:txBody>
                  <a:tcPr anchor="ctr"/>
                </a:tc>
                <a:tc>
                  <a:txBody>
                    <a:bodyPr/>
                    <a:lstStyle/>
                    <a:p>
                      <a:pPr algn="ctr"/>
                      <a:r>
                        <a:rPr lang="en-US" sz="1400" dirty="0" smtClean="0"/>
                        <a:t>5</a:t>
                      </a:r>
                      <a:endParaRPr lang="en-US" sz="1400" dirty="0"/>
                    </a:p>
                  </a:txBody>
                  <a:tcPr anchor="ctr"/>
                </a:tc>
                <a:tc>
                  <a:txBody>
                    <a:bodyPr/>
                    <a:lstStyle/>
                    <a:p>
                      <a:pPr algn="ctr"/>
                      <a:r>
                        <a:rPr lang="en-US" sz="1400" dirty="0" smtClean="0"/>
                        <a:t>8</a:t>
                      </a:r>
                      <a:endParaRPr lang="en-US" sz="1400" dirty="0"/>
                    </a:p>
                  </a:txBody>
                  <a:tcPr anchor="ctr"/>
                </a:tc>
                <a:tc>
                  <a:txBody>
                    <a:bodyPr/>
                    <a:lstStyle/>
                    <a:p>
                      <a:pPr algn="ctr"/>
                      <a:r>
                        <a:rPr lang="en-US" sz="1400" dirty="0" smtClean="0"/>
                        <a:t>15</a:t>
                      </a:r>
                      <a:endParaRPr lang="en-US" sz="1400" dirty="0"/>
                    </a:p>
                  </a:txBody>
                  <a:tcPr anchor="ctr"/>
                </a:tc>
                <a:extLst>
                  <a:ext uri="{0D108BD9-81ED-4DB2-BD59-A6C34878D82A}">
                    <a16:rowId xmlns:a16="http://schemas.microsoft.com/office/drawing/2014/main" val="10003"/>
                  </a:ext>
                </a:extLst>
              </a:tr>
              <a:tr h="304800">
                <a:tc>
                  <a:txBody>
                    <a:bodyPr/>
                    <a:lstStyle/>
                    <a:p>
                      <a:pPr algn="ctr"/>
                      <a:r>
                        <a:rPr lang="en-US" sz="1400" dirty="0" smtClean="0"/>
                        <a:t>D (10kb)</a:t>
                      </a:r>
                      <a:endParaRPr lang="en-US" sz="1400" dirty="0"/>
                    </a:p>
                  </a:txBody>
                  <a:tcPr anchor="ctr"/>
                </a:tc>
                <a:tc>
                  <a:txBody>
                    <a:bodyPr/>
                    <a:lstStyle/>
                    <a:p>
                      <a:pPr algn="ctr"/>
                      <a:r>
                        <a:rPr lang="en-US" sz="1400" dirty="0" smtClean="0"/>
                        <a:t>0</a:t>
                      </a:r>
                      <a:endParaRPr lang="en-US" sz="1400" dirty="0"/>
                    </a:p>
                  </a:txBody>
                  <a:tcPr anchor="ctr"/>
                </a:tc>
                <a:tc>
                  <a:txBody>
                    <a:bodyPr/>
                    <a:lstStyle/>
                    <a:p>
                      <a:pPr algn="ctr"/>
                      <a:r>
                        <a:rPr lang="en-US" sz="1400" dirty="0" smtClean="0"/>
                        <a:t>0</a:t>
                      </a:r>
                      <a:endParaRPr lang="en-US" sz="1400" dirty="0"/>
                    </a:p>
                  </a:txBody>
                  <a:tcPr anchor="ctr"/>
                </a:tc>
                <a:tc>
                  <a:txBody>
                    <a:bodyPr/>
                    <a:lstStyle/>
                    <a:p>
                      <a:pPr algn="ctr"/>
                      <a:r>
                        <a:rPr lang="en-US" sz="1400" dirty="0" smtClean="0"/>
                        <a:t>1</a:t>
                      </a:r>
                      <a:endParaRPr lang="en-US" sz="1400" dirty="0"/>
                    </a:p>
                  </a:txBody>
                  <a:tcPr anchor="ctr"/>
                </a:tc>
                <a:extLst>
                  <a:ext uri="{0D108BD9-81ED-4DB2-BD59-A6C34878D82A}">
                    <a16:rowId xmlns:a16="http://schemas.microsoft.com/office/drawing/2014/main" val="10004"/>
                  </a:ext>
                </a:extLst>
              </a:tr>
              <a:tr h="304800">
                <a:tc>
                  <a:txBody>
                    <a:bodyPr/>
                    <a:lstStyle/>
                    <a:p>
                      <a:pPr algn="ctr"/>
                      <a:r>
                        <a:rPr lang="en-US" sz="1400" b="1" dirty="0" smtClean="0"/>
                        <a:t>Total</a:t>
                      </a:r>
                      <a:endParaRPr lang="en-US" sz="1400" b="1" dirty="0"/>
                    </a:p>
                  </a:txBody>
                  <a:tcPr anchor="ctr"/>
                </a:tc>
                <a:tc>
                  <a:txBody>
                    <a:bodyPr/>
                    <a:lstStyle/>
                    <a:p>
                      <a:pPr algn="ctr"/>
                      <a:r>
                        <a:rPr lang="en-US" sz="1400" b="1" dirty="0" smtClean="0"/>
                        <a:t>125</a:t>
                      </a:r>
                      <a:endParaRPr lang="en-US" sz="1400" b="1" dirty="0"/>
                    </a:p>
                  </a:txBody>
                  <a:tcPr anchor="ctr"/>
                </a:tc>
                <a:tc>
                  <a:txBody>
                    <a:bodyPr/>
                    <a:lstStyle/>
                    <a:p>
                      <a:pPr algn="ctr"/>
                      <a:r>
                        <a:rPr lang="en-US" sz="1400" b="1" dirty="0" smtClean="0"/>
                        <a:t>45</a:t>
                      </a:r>
                      <a:endParaRPr lang="en-US" sz="1400" b="1" dirty="0"/>
                    </a:p>
                  </a:txBody>
                  <a:tcPr anchor="ctr"/>
                </a:tc>
                <a:tc>
                  <a:txBody>
                    <a:bodyPr/>
                    <a:lstStyle/>
                    <a:p>
                      <a:pPr algn="ctr"/>
                      <a:r>
                        <a:rPr lang="en-US" sz="1400" b="1" dirty="0" smtClean="0"/>
                        <a:t>376</a:t>
                      </a:r>
                      <a:endParaRPr lang="en-US" sz="1400" b="1" dirty="0"/>
                    </a:p>
                  </a:txBody>
                  <a:tcPr anchor="ctr"/>
                </a:tc>
                <a:extLst>
                  <a:ext uri="{0D108BD9-81ED-4DB2-BD59-A6C34878D82A}">
                    <a16:rowId xmlns:a16="http://schemas.microsoft.com/office/drawing/2014/main" val="10005"/>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203787257"/>
              </p:ext>
            </p:extLst>
          </p:nvPr>
        </p:nvGraphicFramePr>
        <p:xfrm>
          <a:off x="5317066" y="4011895"/>
          <a:ext cx="6634046" cy="2144756"/>
        </p:xfrm>
        <a:graphic>
          <a:graphicData uri="http://schemas.openxmlformats.org/drawingml/2006/table">
            <a:tbl>
              <a:tblPr firstRow="1" bandRow="1">
                <a:tableStyleId>{21E4AEA4-8DFA-4A89-87EB-49C32662AFE0}</a:tableStyleId>
              </a:tblPr>
              <a:tblGrid>
                <a:gridCol w="1592042">
                  <a:extLst>
                    <a:ext uri="{9D8B030D-6E8A-4147-A177-3AD203B41FA5}">
                      <a16:colId xmlns:a16="http://schemas.microsoft.com/office/drawing/2014/main" val="20000"/>
                    </a:ext>
                  </a:extLst>
                </a:gridCol>
                <a:gridCol w="2641292">
                  <a:extLst>
                    <a:ext uri="{9D8B030D-6E8A-4147-A177-3AD203B41FA5}">
                      <a16:colId xmlns:a16="http://schemas.microsoft.com/office/drawing/2014/main" val="20001"/>
                    </a:ext>
                  </a:extLst>
                </a:gridCol>
                <a:gridCol w="1230489">
                  <a:extLst>
                    <a:ext uri="{9D8B030D-6E8A-4147-A177-3AD203B41FA5}">
                      <a16:colId xmlns:a16="http://schemas.microsoft.com/office/drawing/2014/main" val="20002"/>
                    </a:ext>
                  </a:extLst>
                </a:gridCol>
                <a:gridCol w="1170223">
                  <a:extLst>
                    <a:ext uri="{9D8B030D-6E8A-4147-A177-3AD203B41FA5}">
                      <a16:colId xmlns:a16="http://schemas.microsoft.com/office/drawing/2014/main" val="20003"/>
                    </a:ext>
                  </a:extLst>
                </a:gridCol>
              </a:tblGrid>
              <a:tr h="282000">
                <a:tc>
                  <a:txBody>
                    <a:bodyPr/>
                    <a:lstStyle/>
                    <a:p>
                      <a:pPr algn="ctr"/>
                      <a:r>
                        <a:rPr lang="en-US" sz="1400" dirty="0" smtClean="0"/>
                        <a:t>Gene (length)</a:t>
                      </a:r>
                      <a:endParaRPr lang="en-US" sz="1400" dirty="0"/>
                    </a:p>
                  </a:txBody>
                  <a:tcPr anchor="ctr"/>
                </a:tc>
                <a:tc>
                  <a:txBody>
                    <a:bodyPr/>
                    <a:lstStyle/>
                    <a:p>
                      <a:pPr algn="ctr"/>
                      <a:r>
                        <a:rPr lang="en-US" sz="1400" dirty="0" smtClean="0"/>
                        <a:t>Sample</a:t>
                      </a:r>
                      <a:r>
                        <a:rPr lang="en-US" sz="1400" baseline="0" dirty="0" smtClean="0"/>
                        <a:t>1</a:t>
                      </a:r>
                      <a:endParaRPr lang="en-US" sz="1400" dirty="0"/>
                    </a:p>
                  </a:txBody>
                  <a:tcPr anchor="ctr"/>
                </a:tc>
                <a:tc>
                  <a:txBody>
                    <a:bodyPr/>
                    <a:lstStyle/>
                    <a:p>
                      <a:pPr algn="ctr"/>
                      <a:r>
                        <a:rPr lang="en-US" sz="1400" dirty="0" smtClean="0"/>
                        <a:t>Sample</a:t>
                      </a:r>
                      <a:r>
                        <a:rPr lang="en-US" sz="1400" baseline="0" dirty="0" smtClean="0"/>
                        <a:t>2</a:t>
                      </a:r>
                      <a:endParaRPr lang="en-US" sz="1400" dirty="0"/>
                    </a:p>
                  </a:txBody>
                  <a:tcPr anchor="ctr"/>
                </a:tc>
                <a:tc>
                  <a:txBody>
                    <a:bodyPr/>
                    <a:lstStyle/>
                    <a:p>
                      <a:pPr algn="ctr"/>
                      <a:r>
                        <a:rPr lang="en-US" sz="1400" dirty="0" smtClean="0"/>
                        <a:t>Sample</a:t>
                      </a:r>
                      <a:r>
                        <a:rPr lang="en-US" sz="1400" baseline="0" dirty="0" smtClean="0"/>
                        <a:t>3</a:t>
                      </a:r>
                      <a:endParaRPr lang="en-US" sz="1400" dirty="0"/>
                    </a:p>
                  </a:txBody>
                  <a:tcPr anchor="ctr"/>
                </a:tc>
                <a:extLst>
                  <a:ext uri="{0D108BD9-81ED-4DB2-BD59-A6C34878D82A}">
                    <a16:rowId xmlns:a16="http://schemas.microsoft.com/office/drawing/2014/main" val="10000"/>
                  </a:ext>
                </a:extLst>
              </a:tr>
              <a:tr h="620756">
                <a:tc>
                  <a:txBody>
                    <a:bodyPr/>
                    <a:lstStyle/>
                    <a:p>
                      <a:pPr algn="ctr"/>
                      <a:r>
                        <a:rPr lang="en-US" sz="1400" dirty="0" smtClean="0"/>
                        <a:t>A (2kb)</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4=</a:t>
                      </a:r>
                      <a:r>
                        <a:rPr lang="en-US" sz="1400" dirty="0" smtClean="0">
                          <a:solidFill>
                            <a:srgbClr val="00B050"/>
                          </a:solidFill>
                        </a:rPr>
                        <a:t>100/(</a:t>
                      </a:r>
                      <a:r>
                        <a:rPr lang="en-US" sz="1400" dirty="0" smtClean="0">
                          <a:solidFill>
                            <a:srgbClr val="00B0F0"/>
                          </a:solidFill>
                        </a:rPr>
                        <a:t>(100+20+5+0)/10</a:t>
                      </a:r>
                      <a:r>
                        <a:rPr lang="en-US" sz="1400" dirty="0" smtClean="0">
                          <a:solidFill>
                            <a:srgbClr val="00B050"/>
                          </a:solidFill>
                        </a:rPr>
                        <a:t>)</a:t>
                      </a:r>
                      <a:r>
                        <a:rPr lang="en-US" sz="1400" dirty="0" smtClean="0">
                          <a:solidFill>
                            <a:srgbClr val="FF0000"/>
                          </a:solidFill>
                        </a:rPr>
                        <a:t>/2</a:t>
                      </a:r>
                    </a:p>
                  </a:txBody>
                  <a:tcPr anchor="ctr"/>
                </a:tc>
                <a:tc>
                  <a:txBody>
                    <a:bodyPr/>
                    <a:lstStyle/>
                    <a:p>
                      <a:pPr algn="ctr"/>
                      <a:r>
                        <a:rPr lang="en-US" sz="1400" dirty="0" smtClean="0"/>
                        <a:t>1</a:t>
                      </a:r>
                      <a:r>
                        <a:rPr lang="fr-FR" sz="1400" dirty="0" smtClean="0"/>
                        <a:t>.</a:t>
                      </a:r>
                      <a:r>
                        <a:rPr lang="en-US" sz="1400" dirty="0" smtClean="0"/>
                        <a:t>33</a:t>
                      </a:r>
                      <a:endParaRPr lang="en-US" sz="1400" dirty="0"/>
                    </a:p>
                  </a:txBody>
                  <a:tcPr anchor="ctr"/>
                </a:tc>
                <a:tc>
                  <a:txBody>
                    <a:bodyPr/>
                    <a:lstStyle/>
                    <a:p>
                      <a:pPr algn="ctr"/>
                      <a:r>
                        <a:rPr lang="en-US" sz="1400" dirty="0" smtClean="0"/>
                        <a:t>3</a:t>
                      </a:r>
                      <a:r>
                        <a:rPr lang="fr-FR" sz="1400" dirty="0" smtClean="0"/>
                        <a:t>.</a:t>
                      </a:r>
                      <a:r>
                        <a:rPr lang="en-US" sz="1400" dirty="0" smtClean="0"/>
                        <a:t>99</a:t>
                      </a:r>
                      <a:endParaRPr lang="en-US" sz="1400" dirty="0"/>
                    </a:p>
                  </a:txBody>
                  <a:tcPr anchor="ctr"/>
                </a:tc>
                <a:extLst>
                  <a:ext uri="{0D108BD9-81ED-4DB2-BD59-A6C34878D82A}">
                    <a16:rowId xmlns:a16="http://schemas.microsoft.com/office/drawing/2014/main" val="10001"/>
                  </a:ext>
                </a:extLst>
              </a:tr>
              <a:tr h="282000">
                <a:tc>
                  <a:txBody>
                    <a:bodyPr/>
                    <a:lstStyle/>
                    <a:p>
                      <a:pPr algn="ctr"/>
                      <a:r>
                        <a:rPr lang="en-US" sz="1400" dirty="0" smtClean="0"/>
                        <a:t>B (4kb)</a:t>
                      </a:r>
                      <a:endParaRPr lang="en-US" sz="1400" dirty="0"/>
                    </a:p>
                  </a:txBody>
                  <a:tcPr anchor="ctr"/>
                </a:tc>
                <a:tc>
                  <a:txBody>
                    <a:bodyPr/>
                    <a:lstStyle/>
                    <a:p>
                      <a:pPr algn="ctr"/>
                      <a:r>
                        <a:rPr lang="en-US" sz="1400" dirty="0" smtClean="0"/>
                        <a:t>0</a:t>
                      </a:r>
                      <a:r>
                        <a:rPr lang="fr-FR" sz="1400" dirty="0" smtClean="0"/>
                        <a:t>.</a:t>
                      </a:r>
                      <a:r>
                        <a:rPr lang="en-US" sz="1400" dirty="0" smtClean="0"/>
                        <a:t>4</a:t>
                      </a:r>
                      <a:endParaRPr lang="en-US" sz="1400" dirty="0"/>
                    </a:p>
                  </a:txBody>
                  <a:tcPr anchor="ctr"/>
                </a:tc>
                <a:tc>
                  <a:txBody>
                    <a:bodyPr/>
                    <a:lstStyle/>
                    <a:p>
                      <a:pPr algn="ctr"/>
                      <a:r>
                        <a:rPr lang="en-US" sz="1400" dirty="0" smtClean="0"/>
                        <a:t>1</a:t>
                      </a:r>
                      <a:r>
                        <a:rPr lang="fr-FR" sz="1400" dirty="0" smtClean="0"/>
                        <a:t>.</a:t>
                      </a:r>
                      <a:r>
                        <a:rPr lang="en-US" sz="1400" dirty="0" smtClean="0"/>
                        <a:t>39</a:t>
                      </a:r>
                      <a:endParaRPr lang="en-US" sz="1400" dirty="0"/>
                    </a:p>
                  </a:txBody>
                  <a:tcPr anchor="ctr"/>
                </a:tc>
                <a:tc>
                  <a:txBody>
                    <a:bodyPr/>
                    <a:lstStyle/>
                    <a:p>
                      <a:pPr algn="ctr"/>
                      <a:r>
                        <a:rPr lang="fr-FR" sz="1400" dirty="0" smtClean="0"/>
                        <a:t>0.40</a:t>
                      </a:r>
                      <a:endParaRPr lang="en-US" sz="1400" dirty="0"/>
                    </a:p>
                  </a:txBody>
                  <a:tcPr anchor="ctr"/>
                </a:tc>
                <a:extLst>
                  <a:ext uri="{0D108BD9-81ED-4DB2-BD59-A6C34878D82A}">
                    <a16:rowId xmlns:a16="http://schemas.microsoft.com/office/drawing/2014/main" val="10002"/>
                  </a:ext>
                </a:extLst>
              </a:tr>
              <a:tr h="282000">
                <a:tc>
                  <a:txBody>
                    <a:bodyPr/>
                    <a:lstStyle/>
                    <a:p>
                      <a:pPr algn="ctr"/>
                      <a:r>
                        <a:rPr lang="en-US" sz="1400" dirty="0" smtClean="0"/>
                        <a:t>C</a:t>
                      </a:r>
                      <a:r>
                        <a:rPr lang="en-US" sz="1400" baseline="0" dirty="0" smtClean="0"/>
                        <a:t> (1kb)</a:t>
                      </a:r>
                      <a:endParaRPr lang="en-US" sz="1400" dirty="0"/>
                    </a:p>
                  </a:txBody>
                  <a:tcPr anchor="ctr"/>
                </a:tc>
                <a:tc>
                  <a:txBody>
                    <a:bodyPr/>
                    <a:lstStyle/>
                    <a:p>
                      <a:pPr algn="ctr"/>
                      <a:r>
                        <a:rPr lang="en-US" sz="1400" dirty="0" smtClean="0"/>
                        <a:t>0</a:t>
                      </a:r>
                      <a:r>
                        <a:rPr lang="fr-FR" sz="1400" dirty="0" smtClean="0"/>
                        <a:t>.</a:t>
                      </a:r>
                      <a:r>
                        <a:rPr lang="en-US" sz="1400" dirty="0" smtClean="0"/>
                        <a:t>4</a:t>
                      </a:r>
                      <a:endParaRPr lang="en-US" sz="1400" dirty="0"/>
                    </a:p>
                  </a:txBody>
                  <a:tcPr anchor="ctr"/>
                </a:tc>
                <a:tc>
                  <a:txBody>
                    <a:bodyPr/>
                    <a:lstStyle/>
                    <a:p>
                      <a:pPr algn="ctr"/>
                      <a:r>
                        <a:rPr lang="en-US" sz="1400" dirty="0" smtClean="0"/>
                        <a:t>1</a:t>
                      </a:r>
                      <a:r>
                        <a:rPr lang="fr-FR" sz="1400" dirty="0" smtClean="0"/>
                        <a:t>.</a:t>
                      </a:r>
                      <a:r>
                        <a:rPr lang="en-US" sz="1400" dirty="0" smtClean="0"/>
                        <a:t>78</a:t>
                      </a:r>
                      <a:endParaRPr lang="en-US" sz="1400" dirty="0"/>
                    </a:p>
                  </a:txBody>
                  <a:tcPr anchor="ctr"/>
                </a:tc>
                <a:tc>
                  <a:txBody>
                    <a:bodyPr/>
                    <a:lstStyle/>
                    <a:p>
                      <a:pPr algn="ctr"/>
                      <a:r>
                        <a:rPr lang="fr-FR" sz="1400" dirty="0" smtClean="0"/>
                        <a:t>0.40</a:t>
                      </a:r>
                      <a:endParaRPr lang="en-US" sz="1400" dirty="0"/>
                    </a:p>
                  </a:txBody>
                  <a:tcPr anchor="ctr"/>
                </a:tc>
                <a:extLst>
                  <a:ext uri="{0D108BD9-81ED-4DB2-BD59-A6C34878D82A}">
                    <a16:rowId xmlns:a16="http://schemas.microsoft.com/office/drawing/2014/main" val="10003"/>
                  </a:ext>
                </a:extLst>
              </a:tr>
              <a:tr h="282000">
                <a:tc>
                  <a:txBody>
                    <a:bodyPr/>
                    <a:lstStyle/>
                    <a:p>
                      <a:pPr algn="ctr"/>
                      <a:r>
                        <a:rPr lang="en-US" sz="1400" dirty="0" smtClean="0"/>
                        <a:t>D (10kb)</a:t>
                      </a:r>
                      <a:endParaRPr lang="en-US" sz="1400" dirty="0"/>
                    </a:p>
                  </a:txBody>
                  <a:tcPr anchor="ctr"/>
                </a:tc>
                <a:tc>
                  <a:txBody>
                    <a:bodyPr/>
                    <a:lstStyle/>
                    <a:p>
                      <a:pPr algn="ctr"/>
                      <a:r>
                        <a:rPr lang="en-US" sz="1400" dirty="0" smtClean="0"/>
                        <a:t>0</a:t>
                      </a:r>
                      <a:endParaRPr lang="en-US" sz="1400" dirty="0"/>
                    </a:p>
                  </a:txBody>
                  <a:tcPr anchor="ctr"/>
                </a:tc>
                <a:tc>
                  <a:txBody>
                    <a:bodyPr/>
                    <a:lstStyle/>
                    <a:p>
                      <a:pPr algn="ctr"/>
                      <a:r>
                        <a:rPr lang="en-US" sz="1400" dirty="0" smtClean="0"/>
                        <a:t>0</a:t>
                      </a:r>
                      <a:endParaRPr lang="en-US" sz="1400" dirty="0"/>
                    </a:p>
                  </a:txBody>
                  <a:tcPr anchor="ctr"/>
                </a:tc>
                <a:tc>
                  <a:txBody>
                    <a:bodyPr/>
                    <a:lstStyle/>
                    <a:p>
                      <a:pPr algn="ctr"/>
                      <a:r>
                        <a:rPr lang="en-US" sz="1400" dirty="0" smtClean="0"/>
                        <a:t>0</a:t>
                      </a:r>
                      <a:r>
                        <a:rPr lang="fr-FR" sz="1400" dirty="0" smtClean="0"/>
                        <a:t>.0027</a:t>
                      </a:r>
                      <a:endParaRPr lang="en-US" sz="1400" dirty="0"/>
                    </a:p>
                  </a:txBody>
                  <a:tcPr anchor="ctr"/>
                </a:tc>
                <a:extLst>
                  <a:ext uri="{0D108BD9-81ED-4DB2-BD59-A6C34878D82A}">
                    <a16:rowId xmlns:a16="http://schemas.microsoft.com/office/drawing/2014/main" val="10004"/>
                  </a:ext>
                </a:extLst>
              </a:tr>
              <a:tr h="282000">
                <a:tc>
                  <a:txBody>
                    <a:bodyPr/>
                    <a:lstStyle/>
                    <a:p>
                      <a:pPr algn="ctr"/>
                      <a:r>
                        <a:rPr lang="en-US" sz="1400" b="1" dirty="0" smtClean="0"/>
                        <a:t>Total</a:t>
                      </a:r>
                      <a:endParaRPr lang="en-US" sz="1400" b="1" dirty="0"/>
                    </a:p>
                  </a:txBody>
                  <a:tcPr anchor="ctr"/>
                </a:tc>
                <a:tc>
                  <a:txBody>
                    <a:bodyPr/>
                    <a:lstStyle/>
                    <a:p>
                      <a:pPr algn="ctr"/>
                      <a:r>
                        <a:rPr lang="en-US" sz="1400" b="1" dirty="0" smtClean="0"/>
                        <a:t>4</a:t>
                      </a:r>
                      <a:r>
                        <a:rPr lang="fr-FR" sz="1400" b="1" dirty="0" smtClean="0"/>
                        <a:t>.</a:t>
                      </a:r>
                      <a:r>
                        <a:rPr lang="en-US" sz="1400" b="1" dirty="0" smtClean="0"/>
                        <a:t>8</a:t>
                      </a:r>
                      <a:endParaRPr lang="en-US" sz="1400" b="1" dirty="0"/>
                    </a:p>
                  </a:txBody>
                  <a:tcPr anchor="ctr"/>
                </a:tc>
                <a:tc>
                  <a:txBody>
                    <a:bodyPr/>
                    <a:lstStyle/>
                    <a:p>
                      <a:pPr algn="ctr"/>
                      <a:r>
                        <a:rPr lang="en-US" sz="1400" b="1" dirty="0" smtClean="0"/>
                        <a:t>4</a:t>
                      </a:r>
                      <a:r>
                        <a:rPr lang="fr-FR" sz="1400" b="1" dirty="0" smtClean="0"/>
                        <a:t>.</a:t>
                      </a:r>
                      <a:r>
                        <a:rPr lang="en-US" sz="1400" b="1" dirty="0" smtClean="0"/>
                        <a:t>5</a:t>
                      </a:r>
                      <a:endParaRPr lang="en-US" sz="1400" b="1" dirty="0"/>
                    </a:p>
                  </a:txBody>
                  <a:tcPr anchor="ctr"/>
                </a:tc>
                <a:tc>
                  <a:txBody>
                    <a:bodyPr/>
                    <a:lstStyle/>
                    <a:p>
                      <a:pPr algn="ctr"/>
                      <a:r>
                        <a:rPr lang="en-US" sz="1400" b="1" dirty="0" smtClean="0"/>
                        <a:t>4</a:t>
                      </a:r>
                      <a:r>
                        <a:rPr lang="fr-FR" sz="1400" b="1" dirty="0" smtClean="0"/>
                        <a:t>.</a:t>
                      </a:r>
                      <a:r>
                        <a:rPr lang="en-US" sz="1400" b="1" dirty="0" smtClean="0"/>
                        <a:t>79</a:t>
                      </a:r>
                      <a:endParaRPr lang="en-US" sz="1400" b="1" dirty="0"/>
                    </a:p>
                  </a:txBody>
                  <a:tcPr anchor="ctr"/>
                </a:tc>
                <a:extLst>
                  <a:ext uri="{0D108BD9-81ED-4DB2-BD59-A6C34878D82A}">
                    <a16:rowId xmlns:a16="http://schemas.microsoft.com/office/drawing/2014/main" val="10005"/>
                  </a:ext>
                </a:extLst>
              </a:tr>
            </a:tbl>
          </a:graphicData>
        </a:graphic>
      </p:graphicFrame>
      <p:grpSp>
        <p:nvGrpSpPr>
          <p:cNvPr id="7" name="Groupe 6"/>
          <p:cNvGrpSpPr/>
          <p:nvPr/>
        </p:nvGrpSpPr>
        <p:grpSpPr>
          <a:xfrm>
            <a:off x="8772671" y="3476538"/>
            <a:ext cx="2224900" cy="377713"/>
            <a:chOff x="8937757" y="3481103"/>
            <a:chExt cx="2224900" cy="377713"/>
          </a:xfrm>
        </p:grpSpPr>
        <p:cxnSp>
          <p:nvCxnSpPr>
            <p:cNvPr id="8" name="Connecteur droit avec flèche 7"/>
            <p:cNvCxnSpPr/>
            <p:nvPr/>
          </p:nvCxnSpPr>
          <p:spPr>
            <a:xfrm flipH="1">
              <a:off x="8937757" y="3507826"/>
              <a:ext cx="1" cy="35099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9158582" y="3481103"/>
              <a:ext cx="2004075" cy="369332"/>
            </a:xfrm>
            <a:prstGeom prst="rect">
              <a:avLst/>
            </a:prstGeom>
            <a:noFill/>
          </p:spPr>
          <p:txBody>
            <a:bodyPr wrap="none" rtlCol="0">
              <a:spAutoFit/>
            </a:bodyPr>
            <a:lstStyle/>
            <a:p>
              <a:r>
                <a:rPr lang="en-US" b="1" dirty="0" smtClean="0">
                  <a:solidFill>
                    <a:srgbClr val="FFC000"/>
                  </a:solidFill>
                </a:rPr>
                <a:t>Total counts / 10</a:t>
              </a:r>
              <a:endParaRPr lang="en-US" b="1" dirty="0">
                <a:solidFill>
                  <a:srgbClr val="FFC000"/>
                </a:solidFill>
              </a:endParaRPr>
            </a:p>
          </p:txBody>
        </p:sp>
      </p:grpSp>
      <p:sp>
        <p:nvSpPr>
          <p:cNvPr id="14" name="Espace réservé du contenu 2"/>
          <p:cNvSpPr txBox="1">
            <a:spLocks/>
          </p:cNvSpPr>
          <p:nvPr/>
        </p:nvSpPr>
        <p:spPr>
          <a:xfrm>
            <a:off x="646111" y="1262937"/>
            <a:ext cx="5302141" cy="512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Reads </a:t>
            </a:r>
            <a:r>
              <a:rPr lang="en-US" dirty="0"/>
              <a:t>Per Kilobase </a:t>
            </a:r>
            <a:r>
              <a:rPr lang="en-US" dirty="0" smtClean="0"/>
              <a:t>Million</a:t>
            </a:r>
            <a:r>
              <a:rPr lang="en-US" dirty="0"/>
              <a:t> </a:t>
            </a:r>
            <a:r>
              <a:rPr lang="en-US" sz="1600" dirty="0" smtClean="0"/>
              <a:t>(single-end)</a:t>
            </a:r>
          </a:p>
        </p:txBody>
      </p:sp>
      <p:sp>
        <p:nvSpPr>
          <p:cNvPr id="12" name="Espace réservé du contenu 2"/>
          <p:cNvSpPr txBox="1">
            <a:spLocks/>
          </p:cNvSpPr>
          <p:nvPr/>
        </p:nvSpPr>
        <p:spPr>
          <a:xfrm>
            <a:off x="646110" y="1899494"/>
            <a:ext cx="4543110" cy="3282106"/>
          </a:xfrm>
          <a:prstGeom prst="rect">
            <a:avLst/>
          </a:prstGeom>
          <a:solidFill>
            <a:schemeClr val="tx2"/>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smtClean="0">
                <a:solidFill>
                  <a:srgbClr val="00B0F0"/>
                </a:solidFill>
              </a:rPr>
              <a:t>( 1 ) </a:t>
            </a:r>
            <a:r>
              <a:rPr lang="en-US" sz="1400" dirty="0">
                <a:solidFill>
                  <a:srgbClr val="00B0F0"/>
                </a:solidFill>
              </a:rPr>
              <a:t>Count up the total reads in a sample and divide that number by 1,000,000 (here 10</a:t>
            </a:r>
            <a:r>
              <a:rPr lang="en-US" sz="1400" dirty="0" smtClean="0">
                <a:solidFill>
                  <a:srgbClr val="00B0F0"/>
                </a:solidFill>
              </a:rPr>
              <a:t>) </a:t>
            </a:r>
          </a:p>
          <a:p>
            <a:pPr marL="0" indent="0">
              <a:buNone/>
            </a:pPr>
            <a:r>
              <a:rPr lang="en-US" sz="1400" dirty="0" smtClean="0">
                <a:solidFill>
                  <a:srgbClr val="00B0F0"/>
                </a:solidFill>
              </a:rPr>
              <a:t>	=&gt; </a:t>
            </a:r>
            <a:r>
              <a:rPr lang="en-US" sz="1400" dirty="0">
                <a:solidFill>
                  <a:srgbClr val="00B0F0"/>
                </a:solidFill>
              </a:rPr>
              <a:t>“per million” scaling factor</a:t>
            </a:r>
            <a:endParaRPr lang="en-US" sz="1400" dirty="0" smtClean="0">
              <a:solidFill>
                <a:srgbClr val="00B0F0"/>
              </a:solidFill>
            </a:endParaRPr>
          </a:p>
          <a:p>
            <a:pPr marL="0" indent="0">
              <a:buNone/>
            </a:pPr>
            <a:r>
              <a:rPr lang="en-US" sz="1400" dirty="0" smtClean="0">
                <a:solidFill>
                  <a:srgbClr val="00B050"/>
                </a:solidFill>
              </a:rPr>
              <a:t>( 2 ) </a:t>
            </a:r>
            <a:r>
              <a:rPr lang="en-US" sz="1400" dirty="0">
                <a:solidFill>
                  <a:srgbClr val="00B050"/>
                </a:solidFill>
              </a:rPr>
              <a:t>Divide the read counts by the “per million” scaling </a:t>
            </a:r>
            <a:r>
              <a:rPr lang="en-US" sz="1400" dirty="0" smtClean="0">
                <a:solidFill>
                  <a:srgbClr val="00B050"/>
                </a:solidFill>
              </a:rPr>
              <a:t>factor</a:t>
            </a:r>
          </a:p>
          <a:p>
            <a:pPr marL="0" indent="0">
              <a:buNone/>
            </a:pPr>
            <a:r>
              <a:rPr lang="en-US" sz="1400" dirty="0" smtClean="0">
                <a:solidFill>
                  <a:srgbClr val="00B050"/>
                </a:solidFill>
              </a:rPr>
              <a:t>	=&gt; </a:t>
            </a:r>
            <a:r>
              <a:rPr lang="en-US" sz="1400" dirty="0">
                <a:solidFill>
                  <a:srgbClr val="00B050"/>
                </a:solidFill>
              </a:rPr>
              <a:t>reads per million (RPM</a:t>
            </a:r>
            <a:r>
              <a:rPr lang="en-US" sz="1400" dirty="0" smtClean="0">
                <a:solidFill>
                  <a:srgbClr val="00B050"/>
                </a:solidFill>
              </a:rPr>
              <a:t>)</a:t>
            </a:r>
          </a:p>
          <a:p>
            <a:pPr marL="0" indent="0">
              <a:buNone/>
            </a:pPr>
            <a:r>
              <a:rPr lang="en-US" sz="1400" dirty="0" smtClean="0">
                <a:solidFill>
                  <a:srgbClr val="FF0000"/>
                </a:solidFill>
              </a:rPr>
              <a:t>( 3 ) </a:t>
            </a:r>
            <a:r>
              <a:rPr lang="en-US" sz="1400" dirty="0">
                <a:solidFill>
                  <a:srgbClr val="FF0000"/>
                </a:solidFill>
              </a:rPr>
              <a:t>Divide the RPM values by the length of the gene </a:t>
            </a:r>
            <a:r>
              <a:rPr lang="en-US" sz="1400" dirty="0" smtClean="0">
                <a:solidFill>
                  <a:schemeClr val="bg1"/>
                </a:solidFill>
              </a:rPr>
              <a:t/>
            </a:r>
            <a:br>
              <a:rPr lang="en-US" sz="1400" dirty="0" smtClean="0">
                <a:solidFill>
                  <a:schemeClr val="bg1"/>
                </a:solidFill>
              </a:rPr>
            </a:br>
            <a:endParaRPr lang="en-US" sz="1400" dirty="0" smtClean="0">
              <a:solidFill>
                <a:schemeClr val="bg1"/>
              </a:solidFill>
            </a:endParaRPr>
          </a:p>
          <a:p>
            <a:pPr marL="0" indent="0">
              <a:buNone/>
            </a:pPr>
            <a:r>
              <a:rPr lang="en-US" sz="1200" dirty="0" smtClean="0">
                <a:solidFill>
                  <a:schemeClr val="bg1"/>
                </a:solidFill>
              </a:rPr>
              <a:t>N.B</a:t>
            </a:r>
            <a:r>
              <a:rPr lang="en-US" sz="1200" dirty="0">
                <a:solidFill>
                  <a:schemeClr val="bg1"/>
                </a:solidFill>
              </a:rPr>
              <a:t>: FPKM (Fragments Per Kilobase Million</a:t>
            </a:r>
            <a:r>
              <a:rPr lang="en-US" sz="1200" dirty="0" smtClean="0">
                <a:solidFill>
                  <a:schemeClr val="bg1"/>
                </a:solidFill>
              </a:rPr>
              <a:t>) is </a:t>
            </a:r>
            <a:r>
              <a:rPr lang="en-US" sz="1200" dirty="0">
                <a:solidFill>
                  <a:schemeClr val="bg1"/>
                </a:solidFill>
              </a:rPr>
              <a:t>made for paired-end </a:t>
            </a:r>
            <a:r>
              <a:rPr lang="en-US" sz="1200" dirty="0" smtClean="0">
                <a:solidFill>
                  <a:schemeClr val="bg1"/>
                </a:solidFill>
              </a:rPr>
              <a:t>RNA-</a:t>
            </a:r>
            <a:r>
              <a:rPr lang="en-US" sz="1200" dirty="0" err="1" smtClean="0">
                <a:solidFill>
                  <a:schemeClr val="bg1"/>
                </a:solidFill>
              </a:rPr>
              <a:t>seq</a:t>
            </a:r>
            <a:endParaRPr lang="en-US" dirty="0"/>
          </a:p>
        </p:txBody>
      </p:sp>
    </p:spTree>
    <p:extLst>
      <p:ext uri="{BB962C8B-B14F-4D97-AF65-F5344CB8AC3E}">
        <p14:creationId xmlns:p14="http://schemas.microsoft.com/office/powerpoint/2010/main" val="4207002643"/>
      </p:ext>
    </p:extLst>
  </p:cSld>
  <p:clrMapOvr>
    <a:masterClrMapping/>
  </p:clrMapOvr>
  <mc:AlternateContent xmlns:mc="http://schemas.openxmlformats.org/markup-compatibility/2006" xmlns:p14="http://schemas.microsoft.com/office/powerpoint/2010/main">
    <mc:Choice Requires="p14">
      <p:transition spd="slow" p14:dur="2000" advTm="61018"/>
    </mc:Choice>
    <mc:Fallback xmlns="">
      <p:transition spd="slow" advTm="6101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23189"/>
          </a:xfrm>
        </p:spPr>
        <p:txBody>
          <a:bodyPr/>
          <a:lstStyle/>
          <a:p>
            <a:r>
              <a:rPr lang="en-US" dirty="0" smtClean="0"/>
              <a:t>Analysis</a:t>
            </a:r>
            <a:r>
              <a:rPr lang="fr-FR" dirty="0" smtClean="0"/>
              <a:t> </a:t>
            </a:r>
            <a:r>
              <a:rPr lang="en-US" dirty="0" smtClean="0"/>
              <a:t>tools</a:t>
            </a:r>
            <a:endParaRPr lang="en-US" dirty="0"/>
          </a:p>
        </p:txBody>
      </p:sp>
      <p:sp>
        <p:nvSpPr>
          <p:cNvPr id="3" name="Espace réservé du contenu 2"/>
          <p:cNvSpPr>
            <a:spLocks noGrp="1"/>
          </p:cNvSpPr>
          <p:nvPr>
            <p:ph idx="1"/>
          </p:nvPr>
        </p:nvSpPr>
        <p:spPr>
          <a:xfrm>
            <a:off x="646111" y="1519639"/>
            <a:ext cx="10544628" cy="4943154"/>
          </a:xfrm>
        </p:spPr>
        <p:txBody>
          <a:bodyPr>
            <a:normAutofit/>
          </a:bodyPr>
          <a:lstStyle/>
          <a:p>
            <a:r>
              <a:rPr lang="en-US" dirty="0" smtClean="0"/>
              <a:t>Bioconductor Project</a:t>
            </a:r>
          </a:p>
          <a:p>
            <a:pPr lvl="1"/>
            <a:r>
              <a:rPr lang="en-US" dirty="0" smtClean="0"/>
              <a:t>Collection of R packages </a:t>
            </a:r>
            <a:r>
              <a:rPr lang="en-US" dirty="0"/>
              <a:t>for high throughput genomic data </a:t>
            </a:r>
            <a:r>
              <a:rPr lang="en-US" dirty="0" smtClean="0"/>
              <a:t>analysis</a:t>
            </a:r>
          </a:p>
          <a:p>
            <a:pPr lvl="1"/>
            <a:r>
              <a:rPr lang="en-US" dirty="0" smtClean="0"/>
              <a:t>Free access</a:t>
            </a:r>
          </a:p>
          <a:p>
            <a:pPr marL="457200" lvl="1" indent="0">
              <a:buNone/>
            </a:pPr>
            <a:endParaRPr lang="en-US" sz="1100" dirty="0" smtClean="0"/>
          </a:p>
          <a:p>
            <a:r>
              <a:rPr lang="en-US" dirty="0" smtClean="0"/>
              <a:t>Some packages :</a:t>
            </a:r>
          </a:p>
          <a:p>
            <a:pPr lvl="1"/>
            <a:r>
              <a:rPr lang="en-US" dirty="0" smtClean="0"/>
              <a:t>{ tximport }</a:t>
            </a:r>
            <a:br>
              <a:rPr lang="en-US" dirty="0" smtClean="0"/>
            </a:br>
            <a:r>
              <a:rPr lang="en-US" sz="1600" i="1" dirty="0" smtClean="0">
                <a:solidFill>
                  <a:schemeClr val="tx1">
                    <a:lumMod val="75000"/>
                  </a:schemeClr>
                </a:solidFill>
              </a:rPr>
              <a:t>Import and summarize transcript-level estimates for transcript- and gene-level analysis</a:t>
            </a:r>
          </a:p>
          <a:p>
            <a:pPr lvl="1"/>
            <a:r>
              <a:rPr lang="en-US" dirty="0"/>
              <a:t>{ </a:t>
            </a:r>
            <a:r>
              <a:rPr lang="en-US" dirty="0" smtClean="0"/>
              <a:t>DESeq2 }, </a:t>
            </a:r>
            <a:r>
              <a:rPr lang="en-US" dirty="0"/>
              <a:t>{ </a:t>
            </a:r>
            <a:r>
              <a:rPr lang="en-US" dirty="0" err="1" smtClean="0"/>
              <a:t>edgeR</a:t>
            </a:r>
            <a:r>
              <a:rPr lang="en-US" dirty="0" smtClean="0"/>
              <a:t> }, { </a:t>
            </a:r>
            <a:r>
              <a:rPr lang="en-US" dirty="0" err="1" smtClean="0"/>
              <a:t>limma</a:t>
            </a:r>
            <a:r>
              <a:rPr lang="en-US" dirty="0" smtClean="0"/>
              <a:t> }</a:t>
            </a:r>
            <a:br>
              <a:rPr lang="en-US" dirty="0" smtClean="0"/>
            </a:br>
            <a:r>
              <a:rPr lang="en-US" sz="1600" i="1" dirty="0" smtClean="0">
                <a:solidFill>
                  <a:schemeClr val="tx1">
                    <a:lumMod val="75000"/>
                  </a:schemeClr>
                </a:solidFill>
              </a:rPr>
              <a:t>Differential gene expression analysis</a:t>
            </a:r>
          </a:p>
          <a:p>
            <a:pPr lvl="1"/>
            <a:r>
              <a:rPr lang="en-US" dirty="0"/>
              <a:t>{ </a:t>
            </a:r>
            <a:r>
              <a:rPr lang="en-US" dirty="0" err="1" smtClean="0"/>
              <a:t>biomaRt</a:t>
            </a:r>
            <a:r>
              <a:rPr lang="en-US" dirty="0" smtClean="0"/>
              <a:t> }</a:t>
            </a:r>
            <a:br>
              <a:rPr lang="en-US" dirty="0" smtClean="0"/>
            </a:br>
            <a:r>
              <a:rPr lang="en-US" sz="1600" i="1" dirty="0" smtClean="0">
                <a:solidFill>
                  <a:schemeClr val="tx1">
                    <a:lumMod val="75000"/>
                  </a:schemeClr>
                </a:solidFill>
              </a:rPr>
              <a:t>Interface to </a:t>
            </a:r>
            <a:r>
              <a:rPr lang="en-US" sz="1600" i="1" dirty="0" err="1" smtClean="0">
                <a:solidFill>
                  <a:schemeClr val="tx1">
                    <a:lumMod val="75000"/>
                  </a:schemeClr>
                </a:solidFill>
              </a:rPr>
              <a:t>BioMart</a:t>
            </a:r>
            <a:r>
              <a:rPr lang="en-US" sz="1600" i="1" dirty="0" smtClean="0">
                <a:solidFill>
                  <a:schemeClr val="tx1">
                    <a:lumMod val="75000"/>
                  </a:schemeClr>
                </a:solidFill>
              </a:rPr>
              <a:t> databases, e.g.: </a:t>
            </a:r>
            <a:r>
              <a:rPr lang="en-US" sz="1600" i="1" dirty="0" err="1" smtClean="0">
                <a:solidFill>
                  <a:schemeClr val="tx1">
                    <a:lumMod val="75000"/>
                  </a:schemeClr>
                </a:solidFill>
              </a:rPr>
              <a:t>Ensembl</a:t>
            </a:r>
            <a:endParaRPr lang="en-US" sz="1600" i="1" dirty="0" smtClean="0">
              <a:solidFill>
                <a:schemeClr val="tx1">
                  <a:lumMod val="75000"/>
                </a:schemeClr>
              </a:solidFill>
            </a:endParaRPr>
          </a:p>
          <a:p>
            <a:pPr lvl="1"/>
            <a:r>
              <a:rPr lang="en-US" dirty="0" smtClean="0"/>
              <a:t>{ ggplot2 }</a:t>
            </a:r>
            <a:r>
              <a:rPr lang="en-US" dirty="0"/>
              <a:t/>
            </a:r>
            <a:br>
              <a:rPr lang="en-US" dirty="0"/>
            </a:br>
            <a:r>
              <a:rPr lang="en-US" sz="1600" i="1" dirty="0">
                <a:solidFill>
                  <a:schemeClr val="tx1">
                    <a:lumMod val="75000"/>
                  </a:schemeClr>
                </a:solidFill>
              </a:rPr>
              <a:t>data </a:t>
            </a:r>
            <a:r>
              <a:rPr lang="en-US" sz="1600" i="1" dirty="0" smtClean="0">
                <a:solidFill>
                  <a:schemeClr val="tx1">
                    <a:lumMod val="75000"/>
                  </a:schemeClr>
                </a:solidFill>
              </a:rPr>
              <a:t>visualization</a:t>
            </a:r>
            <a:endParaRPr lang="en-US" dirty="0" smtClean="0"/>
          </a:p>
          <a:p>
            <a:pPr marL="457200" lvl="1" indent="0">
              <a:buNone/>
            </a:pPr>
            <a:r>
              <a:rPr lang="en-US" sz="1600" i="1" dirty="0" smtClean="0">
                <a:solidFill>
                  <a:schemeClr val="tx1">
                    <a:lumMod val="75000"/>
                  </a:schemeClr>
                </a:solidFill>
              </a:rPr>
              <a:t>      </a:t>
            </a:r>
            <a:endParaRPr lang="fr-FR" sz="1600"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583393941"/>
      </p:ext>
    </p:extLst>
  </p:cSld>
  <p:clrMapOvr>
    <a:masterClrMapping/>
  </p:clrMapOvr>
  <mc:AlternateContent xmlns:mc="http://schemas.openxmlformats.org/markup-compatibility/2006" xmlns:p14="http://schemas.microsoft.com/office/powerpoint/2010/main">
    <mc:Choice Requires="p14">
      <p:transition spd="slow" p14:dur="2000" advTm="74974"/>
    </mc:Choice>
    <mc:Fallback xmlns="">
      <p:transition spd="slow" advTm="7497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23189"/>
          </a:xfrm>
        </p:spPr>
        <p:txBody>
          <a:bodyPr/>
          <a:lstStyle/>
          <a:p>
            <a:r>
              <a:rPr lang="en-US" dirty="0" smtClean="0"/>
              <a:t>Analyses Pipeline</a:t>
            </a:r>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6</a:t>
            </a:fld>
            <a:endParaRPr lang="en-US" dirty="0"/>
          </a:p>
        </p:txBody>
      </p:sp>
      <p:grpSp>
        <p:nvGrpSpPr>
          <p:cNvPr id="14" name="Groupe 13"/>
          <p:cNvGrpSpPr/>
          <p:nvPr/>
        </p:nvGrpSpPr>
        <p:grpSpPr>
          <a:xfrm>
            <a:off x="731229" y="2241416"/>
            <a:ext cx="9899528" cy="2683283"/>
            <a:chOff x="650524" y="2753480"/>
            <a:chExt cx="9899528" cy="2683283"/>
          </a:xfrm>
        </p:grpSpPr>
        <p:sp>
          <p:nvSpPr>
            <p:cNvPr id="5" name="ZoneTexte 4"/>
            <p:cNvSpPr txBox="1"/>
            <p:nvPr/>
          </p:nvSpPr>
          <p:spPr>
            <a:xfrm>
              <a:off x="650524" y="2753480"/>
              <a:ext cx="1460500" cy="707886"/>
            </a:xfrm>
            <a:prstGeom prst="rect">
              <a:avLst/>
            </a:prstGeom>
            <a:noFill/>
          </p:spPr>
          <p:txBody>
            <a:bodyPr wrap="square" rtlCol="0">
              <a:spAutoFit/>
            </a:bodyPr>
            <a:lstStyle/>
            <a:p>
              <a:pPr algn="ctr"/>
              <a:r>
                <a:rPr lang="en-US" sz="2000" b="1" dirty="0" smtClean="0"/>
                <a:t>Data import</a:t>
              </a:r>
              <a:endParaRPr lang="en-US" sz="2000" b="1" dirty="0"/>
            </a:p>
          </p:txBody>
        </p:sp>
        <p:sp>
          <p:nvSpPr>
            <p:cNvPr id="6" name="ZoneTexte 5"/>
            <p:cNvSpPr txBox="1"/>
            <p:nvPr/>
          </p:nvSpPr>
          <p:spPr>
            <a:xfrm>
              <a:off x="2492331" y="2772333"/>
              <a:ext cx="1460500" cy="707886"/>
            </a:xfrm>
            <a:prstGeom prst="rect">
              <a:avLst/>
            </a:prstGeom>
            <a:noFill/>
          </p:spPr>
          <p:txBody>
            <a:bodyPr wrap="square" rtlCol="0">
              <a:spAutoFit/>
            </a:bodyPr>
            <a:lstStyle/>
            <a:p>
              <a:pPr algn="ctr"/>
              <a:r>
                <a:rPr lang="en-US" sz="2000" b="1" dirty="0" smtClean="0"/>
                <a:t>Quality control</a:t>
              </a:r>
              <a:endParaRPr lang="en-US" sz="2000" b="1" dirty="0"/>
            </a:p>
          </p:txBody>
        </p:sp>
        <p:sp>
          <p:nvSpPr>
            <p:cNvPr id="7" name="ZoneTexte 6"/>
            <p:cNvSpPr txBox="1"/>
            <p:nvPr/>
          </p:nvSpPr>
          <p:spPr>
            <a:xfrm>
              <a:off x="4584237" y="2897646"/>
              <a:ext cx="1547218" cy="400110"/>
            </a:xfrm>
            <a:prstGeom prst="rect">
              <a:avLst/>
            </a:prstGeom>
            <a:noFill/>
          </p:spPr>
          <p:txBody>
            <a:bodyPr wrap="none" rtlCol="0">
              <a:spAutoFit/>
            </a:bodyPr>
            <a:lstStyle/>
            <a:p>
              <a:pPr algn="ctr"/>
              <a:r>
                <a:rPr lang="en-US" sz="2000" b="1" dirty="0" smtClean="0"/>
                <a:t>Annotation</a:t>
              </a:r>
              <a:endParaRPr lang="en-US" sz="2000" b="1" dirty="0"/>
            </a:p>
          </p:txBody>
        </p:sp>
        <p:sp>
          <p:nvSpPr>
            <p:cNvPr id="11" name="ZoneTexte 10"/>
            <p:cNvSpPr txBox="1"/>
            <p:nvPr/>
          </p:nvSpPr>
          <p:spPr>
            <a:xfrm>
              <a:off x="6894069" y="2895438"/>
              <a:ext cx="1895071" cy="400110"/>
            </a:xfrm>
            <a:prstGeom prst="rect">
              <a:avLst/>
            </a:prstGeom>
            <a:noFill/>
          </p:spPr>
          <p:txBody>
            <a:bodyPr wrap="none" rtlCol="0">
              <a:spAutoFit/>
            </a:bodyPr>
            <a:lstStyle/>
            <a:p>
              <a:pPr algn="ctr"/>
              <a:r>
                <a:rPr lang="en-US" sz="2000" b="1" dirty="0" smtClean="0"/>
                <a:t>Normalization</a:t>
              </a:r>
              <a:endParaRPr lang="en-US" sz="2000" b="1" dirty="0"/>
            </a:p>
          </p:txBody>
        </p:sp>
        <p:cxnSp>
          <p:nvCxnSpPr>
            <p:cNvPr id="13" name="Connecteur droit avec flèche 12"/>
            <p:cNvCxnSpPr/>
            <p:nvPr/>
          </p:nvCxnSpPr>
          <p:spPr>
            <a:xfrm>
              <a:off x="1994211" y="3095495"/>
              <a:ext cx="533642" cy="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6010391" y="3837206"/>
              <a:ext cx="3959738" cy="400110"/>
            </a:xfrm>
            <a:prstGeom prst="rect">
              <a:avLst/>
            </a:prstGeom>
            <a:noFill/>
          </p:spPr>
          <p:txBody>
            <a:bodyPr wrap="none" rtlCol="0">
              <a:spAutoFit/>
            </a:bodyPr>
            <a:lstStyle/>
            <a:p>
              <a:pPr algn="ctr"/>
              <a:r>
                <a:rPr lang="en-US" sz="2000" b="1" dirty="0" smtClean="0"/>
                <a:t>Differential </a:t>
              </a:r>
              <a:r>
                <a:rPr lang="en-US" sz="2000" b="1" dirty="0"/>
                <a:t>expression analysis</a:t>
              </a:r>
            </a:p>
          </p:txBody>
        </p:sp>
        <p:cxnSp>
          <p:nvCxnSpPr>
            <p:cNvPr id="24" name="Connecteur droit avec flèche 23"/>
            <p:cNvCxnSpPr/>
            <p:nvPr/>
          </p:nvCxnSpPr>
          <p:spPr>
            <a:xfrm>
              <a:off x="4001713" y="3107423"/>
              <a:ext cx="533642" cy="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6220264" y="3095493"/>
              <a:ext cx="533642" cy="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7839114" y="3418664"/>
              <a:ext cx="0" cy="41854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7841605" y="4358464"/>
              <a:ext cx="0" cy="41854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133184" y="4728877"/>
              <a:ext cx="5416868" cy="707886"/>
            </a:xfrm>
            <a:prstGeom prst="rect">
              <a:avLst/>
            </a:prstGeom>
            <a:noFill/>
          </p:spPr>
          <p:txBody>
            <a:bodyPr wrap="none" rtlCol="0">
              <a:spAutoFit/>
            </a:bodyPr>
            <a:lstStyle/>
            <a:p>
              <a:pPr algn="ctr"/>
              <a:r>
                <a:rPr lang="en-US" sz="2000" b="1" dirty="0" smtClean="0"/>
                <a:t>Further analyses:</a:t>
              </a:r>
            </a:p>
            <a:p>
              <a:pPr algn="ctr"/>
              <a:r>
                <a:rPr lang="en-US" sz="2000" b="1" dirty="0" smtClean="0"/>
                <a:t>PCA, Classification, Enrichment analysis …</a:t>
              </a:r>
              <a:endParaRPr lang="en-US" b="1" dirty="0" smtClean="0"/>
            </a:p>
          </p:txBody>
        </p:sp>
      </p:grpSp>
    </p:spTree>
    <p:extLst>
      <p:ext uri="{BB962C8B-B14F-4D97-AF65-F5344CB8AC3E}">
        <p14:creationId xmlns:p14="http://schemas.microsoft.com/office/powerpoint/2010/main" val="3445046816"/>
      </p:ext>
    </p:extLst>
  </p:cSld>
  <p:clrMapOvr>
    <a:masterClrMapping/>
  </p:clrMapOvr>
  <mc:AlternateContent xmlns:mc="http://schemas.openxmlformats.org/markup-compatibility/2006" xmlns:p14="http://schemas.microsoft.com/office/powerpoint/2010/main">
    <mc:Choice Requires="p14">
      <p:transition spd="slow" p14:dur="2000" advTm="74974"/>
    </mc:Choice>
    <mc:Fallback xmlns="">
      <p:transition spd="slow" advTm="7497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571777" cy="823189"/>
          </a:xfrm>
        </p:spPr>
        <p:txBody>
          <a:bodyPr/>
          <a:lstStyle/>
          <a:p>
            <a:r>
              <a:rPr lang="en-US" dirty="0" smtClean="0"/>
              <a:t>Import Data</a:t>
            </a:r>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7</a:t>
            </a:fld>
            <a:endParaRPr lang="en-US" dirty="0"/>
          </a:p>
        </p:txBody>
      </p:sp>
      <p:sp>
        <p:nvSpPr>
          <p:cNvPr id="30" name="Espace réservé du contenu 2"/>
          <p:cNvSpPr>
            <a:spLocks noGrp="1"/>
          </p:cNvSpPr>
          <p:nvPr>
            <p:ph idx="1"/>
          </p:nvPr>
        </p:nvSpPr>
        <p:spPr>
          <a:xfrm>
            <a:off x="646111" y="1275907"/>
            <a:ext cx="10728547" cy="5046382"/>
          </a:xfrm>
        </p:spPr>
        <p:txBody>
          <a:bodyPr>
            <a:normAutofit/>
          </a:bodyPr>
          <a:lstStyle/>
          <a:p>
            <a:r>
              <a:rPr lang="en-US" dirty="0"/>
              <a:t>Sample </a:t>
            </a:r>
            <a:r>
              <a:rPr lang="en-US" dirty="0" smtClean="0"/>
              <a:t>sheet</a:t>
            </a:r>
            <a:endParaRPr lang="en-US" dirty="0" smtClean="0">
              <a:solidFill>
                <a:schemeClr val="accent1">
                  <a:lumMod val="40000"/>
                  <a:lumOff val="60000"/>
                </a:schemeClr>
              </a:solidFill>
            </a:endParaRPr>
          </a:p>
          <a:p>
            <a:pPr marL="457200" lvl="1" indent="0">
              <a:buNone/>
            </a:pPr>
            <a:r>
              <a:rPr lang="en-US" sz="2000" dirty="0" smtClean="0">
                <a:solidFill>
                  <a:schemeClr val="accent1">
                    <a:lumMod val="40000"/>
                    <a:lumOff val="60000"/>
                  </a:schemeClr>
                </a:solidFill>
              </a:rPr>
              <a:t> </a:t>
            </a:r>
            <a:endParaRPr lang="en-US" sz="2000" dirty="0">
              <a:solidFill>
                <a:schemeClr val="accent1">
                  <a:lumMod val="40000"/>
                  <a:lumOff val="60000"/>
                </a:schemeClr>
              </a:solidFill>
            </a:endParaRPr>
          </a:p>
        </p:txBody>
      </p:sp>
      <p:sp>
        <p:nvSpPr>
          <p:cNvPr id="3" name="ZoneTexte 2"/>
          <p:cNvSpPr txBox="1"/>
          <p:nvPr/>
        </p:nvSpPr>
        <p:spPr>
          <a:xfrm>
            <a:off x="1589943" y="1720218"/>
            <a:ext cx="8840882" cy="4939814"/>
          </a:xfrm>
          <a:prstGeom prst="rect">
            <a:avLst/>
          </a:prstGeom>
          <a:solidFill>
            <a:schemeClr val="tx2"/>
          </a:solidFill>
        </p:spPr>
        <p:txBody>
          <a:bodyPr wrap="none" rtlCol="0">
            <a:spAutoFit/>
          </a:bodyPr>
          <a:lstStyle/>
          <a:p>
            <a:r>
              <a:rPr lang="fr-FR" sz="1500" b="1" dirty="0" err="1">
                <a:solidFill>
                  <a:srgbClr val="007020"/>
                </a:solidFill>
                <a:latin typeface="Courier"/>
              </a:rPr>
              <a:t>suppressMessages</a:t>
            </a:r>
            <a:r>
              <a:rPr lang="fr-FR" sz="1500" dirty="0">
                <a:solidFill>
                  <a:prstClr val="black"/>
                </a:solidFill>
                <a:latin typeface="Courier"/>
              </a:rPr>
              <a:t>(</a:t>
            </a:r>
            <a:r>
              <a:rPr lang="fr-FR" sz="1500" b="1" dirty="0" err="1">
                <a:solidFill>
                  <a:srgbClr val="007020"/>
                </a:solidFill>
                <a:latin typeface="Courier"/>
              </a:rPr>
              <a:t>library</a:t>
            </a:r>
            <a:r>
              <a:rPr lang="fr-FR" sz="1500" dirty="0">
                <a:solidFill>
                  <a:prstClr val="black"/>
                </a:solidFill>
                <a:latin typeface="Courier"/>
              </a:rPr>
              <a:t>(</a:t>
            </a:r>
            <a:r>
              <a:rPr lang="fr-FR" sz="1500" dirty="0" err="1">
                <a:solidFill>
                  <a:prstClr val="black"/>
                </a:solidFill>
                <a:latin typeface="Courier"/>
              </a:rPr>
              <a:t>tidyverse</a:t>
            </a:r>
            <a:r>
              <a:rPr lang="fr-FR" sz="1500" dirty="0">
                <a:solidFill>
                  <a:prstClr val="black"/>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i="1" dirty="0" smtClean="0">
                <a:solidFill>
                  <a:srgbClr val="60A0B0"/>
                </a:solidFill>
                <a:latin typeface="Courier"/>
              </a:rPr>
              <a:t>## </a:t>
            </a:r>
            <a:r>
              <a:rPr lang="fr-FR" sz="1500" i="1" dirty="0" err="1">
                <a:solidFill>
                  <a:srgbClr val="60A0B0"/>
                </a:solidFill>
                <a:latin typeface="Courier"/>
              </a:rPr>
              <a:t>read</a:t>
            </a:r>
            <a:r>
              <a:rPr lang="fr-FR" sz="1500" i="1" dirty="0">
                <a:solidFill>
                  <a:srgbClr val="60A0B0"/>
                </a:solidFill>
                <a:latin typeface="Courier"/>
              </a:rPr>
              <a:t> </a:t>
            </a:r>
            <a:r>
              <a:rPr lang="fr-FR" sz="1500" i="1" dirty="0" err="1">
                <a:solidFill>
                  <a:srgbClr val="60A0B0"/>
                </a:solidFill>
                <a:latin typeface="Courier"/>
              </a:rPr>
              <a:t>sample</a:t>
            </a:r>
            <a:r>
              <a:rPr lang="fr-FR" sz="1500" i="1" dirty="0">
                <a:solidFill>
                  <a:srgbClr val="60A0B0"/>
                </a:solidFill>
                <a:latin typeface="Courier"/>
              </a:rPr>
              <a:t> </a:t>
            </a:r>
            <a:r>
              <a:rPr lang="fr-FR" sz="1500" i="1" dirty="0" err="1">
                <a:solidFill>
                  <a:srgbClr val="60A0B0"/>
                </a:solidFill>
                <a:latin typeface="Courier"/>
              </a:rPr>
              <a:t>sheet</a:t>
            </a:r>
            <a:r>
              <a:rPr lang="fr-FR" sz="1500" i="1" dirty="0">
                <a:solidFill>
                  <a:srgbClr val="60A0B0"/>
                </a:solidFill>
                <a:latin typeface="Courier"/>
              </a:rPr>
              <a:t> and </a:t>
            </a:r>
            <a:r>
              <a:rPr lang="fr-FR" sz="1500" i="1" dirty="0" err="1">
                <a:solidFill>
                  <a:srgbClr val="60A0B0"/>
                </a:solidFill>
                <a:latin typeface="Courier"/>
              </a:rPr>
              <a:t>add</a:t>
            </a:r>
            <a:r>
              <a:rPr lang="fr-FR" sz="1500" i="1" dirty="0">
                <a:solidFill>
                  <a:srgbClr val="60A0B0"/>
                </a:solidFill>
                <a:latin typeface="Courier"/>
              </a:rPr>
              <a:t> file </a:t>
            </a:r>
            <a:r>
              <a:rPr lang="fr-FR" sz="1500" i="1" dirty="0" err="1">
                <a:solidFill>
                  <a:srgbClr val="60A0B0"/>
                </a:solidFill>
                <a:latin typeface="Courier"/>
              </a:rPr>
              <a:t>path</a:t>
            </a:r>
            <a:r>
              <a:rPr lang="fr-FR" sz="1500" dirty="0">
                <a:solidFill>
                  <a:prstClr val="black"/>
                </a:solidFill>
                <a:latin typeface="Calibri"/>
              </a:rPr>
              <a:t/>
            </a:r>
            <a:br>
              <a:rPr lang="fr-FR" sz="1500" dirty="0">
                <a:solidFill>
                  <a:prstClr val="black"/>
                </a:solidFill>
                <a:latin typeface="Calibri"/>
              </a:rPr>
            </a:br>
            <a:r>
              <a:rPr lang="fr-FR" sz="1500" dirty="0" err="1">
                <a:solidFill>
                  <a:prstClr val="black"/>
                </a:solidFill>
                <a:latin typeface="Courier"/>
              </a:rPr>
              <a:t>df_sample</a:t>
            </a:r>
            <a:r>
              <a:rPr lang="fr-FR" sz="1500" dirty="0">
                <a:solidFill>
                  <a:prstClr val="black"/>
                </a:solidFill>
                <a:latin typeface="Courier"/>
              </a:rPr>
              <a:t> &lt;-</a:t>
            </a:r>
            <a:r>
              <a:rPr lang="fr-FR" sz="1500" dirty="0">
                <a:solidFill>
                  <a:srgbClr val="4070A0"/>
                </a:solidFill>
                <a:latin typeface="Courier"/>
              </a:rPr>
              <a:t> </a:t>
            </a:r>
            <a:r>
              <a:rPr lang="fr-FR" sz="1500" b="1" dirty="0" err="1">
                <a:solidFill>
                  <a:srgbClr val="007020"/>
                </a:solidFill>
                <a:latin typeface="Courier"/>
              </a:rPr>
              <a:t>rbind</a:t>
            </a:r>
            <a:r>
              <a:rPr lang="fr-FR" sz="1500" dirty="0">
                <a:solidFill>
                  <a:prstClr val="black"/>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prstClr val="black"/>
                </a:solidFill>
                <a:latin typeface="Courier"/>
              </a:rPr>
              <a:t>utils</a:t>
            </a:r>
            <a:r>
              <a:rPr lang="fr-FR" sz="1500" dirty="0">
                <a:solidFill>
                  <a:srgbClr val="666666"/>
                </a:solidFill>
                <a:latin typeface="Courier"/>
              </a:rPr>
              <a:t>::</a:t>
            </a:r>
            <a:r>
              <a:rPr lang="fr-FR" sz="1500" b="1" dirty="0">
                <a:solidFill>
                  <a:srgbClr val="007020"/>
                </a:solidFill>
                <a:latin typeface="Courier"/>
              </a:rPr>
              <a:t>read.csv</a:t>
            </a:r>
            <a:r>
              <a:rPr lang="fr-FR" sz="1500" dirty="0">
                <a:solidFill>
                  <a:prstClr val="black"/>
                </a:solidFill>
                <a:latin typeface="Courier"/>
              </a:rPr>
              <a:t>(</a:t>
            </a:r>
            <a:r>
              <a:rPr lang="fr-FR" sz="1500" dirty="0">
                <a:solidFill>
                  <a:srgbClr val="4070A0"/>
                </a:solidFill>
                <a:latin typeface="Courier"/>
              </a:rPr>
              <a:t>"/</a:t>
            </a:r>
            <a:r>
              <a:rPr lang="fr-FR" sz="1500" dirty="0" err="1">
                <a:solidFill>
                  <a:srgbClr val="4070A0"/>
                </a:solidFill>
                <a:latin typeface="Courier"/>
              </a:rPr>
              <a:t>disks</a:t>
            </a:r>
            <a:r>
              <a:rPr lang="fr-FR" sz="1500" dirty="0">
                <a:solidFill>
                  <a:srgbClr val="4070A0"/>
                </a:solidFill>
                <a:latin typeface="Courier"/>
              </a:rPr>
              <a:t>/RUN/run_364/samplesheet.csv"</a:t>
            </a:r>
            <a:r>
              <a:rPr lang="fr-FR" sz="1500" dirty="0">
                <a:solidFill>
                  <a:prstClr val="black"/>
                </a:solidFill>
                <a:latin typeface="Courier"/>
              </a:rPr>
              <a:t>) </a:t>
            </a:r>
            <a:r>
              <a:rPr lang="fr-FR" sz="1500" dirty="0">
                <a:solidFill>
                  <a:srgbClr val="666666"/>
                </a:solidFill>
                <a:latin typeface="Courier"/>
              </a:rPr>
              <a:t>%&gt;%</a:t>
            </a:r>
            <a:r>
              <a:rPr lang="fr-FR" sz="1500" dirty="0">
                <a:solidFill>
                  <a:srgbClr val="4070A0"/>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srgbClr val="4070A0"/>
                </a:solidFill>
                <a:latin typeface="Courier"/>
              </a:rPr>
              <a:t>    </a:t>
            </a:r>
            <a:r>
              <a:rPr lang="fr-FR" sz="1500" b="1" dirty="0" err="1">
                <a:solidFill>
                  <a:srgbClr val="007020"/>
                </a:solidFill>
                <a:latin typeface="Courier"/>
              </a:rPr>
              <a:t>mutate</a:t>
            </a:r>
            <a:r>
              <a:rPr lang="fr-FR" sz="1500" dirty="0">
                <a:solidFill>
                  <a:prstClr val="black"/>
                </a:solidFill>
                <a:latin typeface="Courier"/>
              </a:rPr>
              <a:t>(</a:t>
            </a:r>
            <a:r>
              <a:rPr lang="fr-FR" sz="1500" dirty="0" err="1">
                <a:solidFill>
                  <a:srgbClr val="902000"/>
                </a:solidFill>
                <a:latin typeface="Courier"/>
              </a:rPr>
              <a:t>run</a:t>
            </a:r>
            <a:r>
              <a:rPr lang="fr-FR" sz="1500" dirty="0">
                <a:solidFill>
                  <a:srgbClr val="902000"/>
                </a:solidFill>
                <a:latin typeface="Courier"/>
              </a:rPr>
              <a:t> =</a:t>
            </a:r>
            <a:r>
              <a:rPr lang="fr-FR" sz="1500" dirty="0">
                <a:solidFill>
                  <a:prstClr val="black"/>
                </a:solidFill>
                <a:latin typeface="Courier"/>
              </a:rPr>
              <a:t> </a:t>
            </a:r>
            <a:r>
              <a:rPr lang="fr-FR" sz="1500" dirty="0">
                <a:solidFill>
                  <a:srgbClr val="4070A0"/>
                </a:solidFill>
                <a:latin typeface="Courier"/>
              </a:rPr>
              <a:t>"364"</a:t>
            </a:r>
            <a:r>
              <a:rPr lang="fr-FR" sz="1500" dirty="0">
                <a:solidFill>
                  <a:prstClr val="black"/>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prstClr val="black"/>
                </a:solidFill>
                <a:latin typeface="Courier"/>
              </a:rPr>
              <a:t>utils</a:t>
            </a:r>
            <a:r>
              <a:rPr lang="fr-FR" sz="1500" dirty="0">
                <a:solidFill>
                  <a:srgbClr val="666666"/>
                </a:solidFill>
                <a:latin typeface="Courier"/>
              </a:rPr>
              <a:t>::</a:t>
            </a:r>
            <a:r>
              <a:rPr lang="fr-FR" sz="1500" b="1" dirty="0">
                <a:solidFill>
                  <a:srgbClr val="007020"/>
                </a:solidFill>
                <a:latin typeface="Courier"/>
              </a:rPr>
              <a:t>read.csv</a:t>
            </a:r>
            <a:r>
              <a:rPr lang="fr-FR" sz="1500" dirty="0">
                <a:solidFill>
                  <a:prstClr val="black"/>
                </a:solidFill>
                <a:latin typeface="Courier"/>
              </a:rPr>
              <a:t>(</a:t>
            </a:r>
            <a:r>
              <a:rPr lang="fr-FR" sz="1500" dirty="0">
                <a:solidFill>
                  <a:srgbClr val="4070A0"/>
                </a:solidFill>
                <a:latin typeface="Courier"/>
              </a:rPr>
              <a:t>"/</a:t>
            </a:r>
            <a:r>
              <a:rPr lang="fr-FR" sz="1500" dirty="0" err="1">
                <a:solidFill>
                  <a:srgbClr val="4070A0"/>
                </a:solidFill>
                <a:latin typeface="Courier"/>
              </a:rPr>
              <a:t>disks</a:t>
            </a:r>
            <a:r>
              <a:rPr lang="fr-FR" sz="1500" dirty="0">
                <a:solidFill>
                  <a:srgbClr val="4070A0"/>
                </a:solidFill>
                <a:latin typeface="Courier"/>
              </a:rPr>
              <a:t>/RUN/run_365/samplesheet.csv"</a:t>
            </a:r>
            <a:r>
              <a:rPr lang="fr-FR" sz="1500" dirty="0">
                <a:solidFill>
                  <a:prstClr val="black"/>
                </a:solidFill>
                <a:latin typeface="Courier"/>
              </a:rPr>
              <a:t>) </a:t>
            </a:r>
            <a:r>
              <a:rPr lang="fr-FR" sz="1500" dirty="0">
                <a:solidFill>
                  <a:srgbClr val="666666"/>
                </a:solidFill>
                <a:latin typeface="Courier"/>
              </a:rPr>
              <a:t>%&gt;%</a:t>
            </a:r>
            <a:r>
              <a:rPr lang="fr-FR" sz="1500" dirty="0">
                <a:solidFill>
                  <a:srgbClr val="4070A0"/>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srgbClr val="4070A0"/>
                </a:solidFill>
                <a:latin typeface="Courier"/>
              </a:rPr>
              <a:t>    </a:t>
            </a:r>
            <a:r>
              <a:rPr lang="fr-FR" sz="1500" b="1" dirty="0" err="1">
                <a:solidFill>
                  <a:srgbClr val="007020"/>
                </a:solidFill>
                <a:latin typeface="Courier"/>
              </a:rPr>
              <a:t>mutate</a:t>
            </a:r>
            <a:r>
              <a:rPr lang="fr-FR" sz="1500" dirty="0">
                <a:solidFill>
                  <a:prstClr val="black"/>
                </a:solidFill>
                <a:latin typeface="Courier"/>
              </a:rPr>
              <a:t>(</a:t>
            </a:r>
            <a:r>
              <a:rPr lang="fr-FR" sz="1500" dirty="0" err="1">
                <a:solidFill>
                  <a:srgbClr val="902000"/>
                </a:solidFill>
                <a:latin typeface="Courier"/>
              </a:rPr>
              <a:t>run</a:t>
            </a:r>
            <a:r>
              <a:rPr lang="fr-FR" sz="1500" dirty="0">
                <a:solidFill>
                  <a:srgbClr val="902000"/>
                </a:solidFill>
                <a:latin typeface="Courier"/>
              </a:rPr>
              <a:t> =</a:t>
            </a:r>
            <a:r>
              <a:rPr lang="fr-FR" sz="1500" dirty="0">
                <a:solidFill>
                  <a:prstClr val="black"/>
                </a:solidFill>
                <a:latin typeface="Courier"/>
              </a:rPr>
              <a:t> </a:t>
            </a:r>
            <a:r>
              <a:rPr lang="fr-FR" sz="1500" dirty="0">
                <a:solidFill>
                  <a:srgbClr val="4070A0"/>
                </a:solidFill>
                <a:latin typeface="Courier"/>
              </a:rPr>
              <a:t>"365"</a:t>
            </a:r>
            <a:r>
              <a:rPr lang="fr-FR" sz="1500" dirty="0">
                <a:solidFill>
                  <a:prstClr val="black"/>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a:solidFill>
                  <a:srgbClr val="666666"/>
                </a:solidFill>
                <a:latin typeface="Courier"/>
              </a:rPr>
              <a:t>%&gt;%</a:t>
            </a:r>
            <a:r>
              <a:rPr lang="fr-FR" sz="1500" dirty="0">
                <a:solidFill>
                  <a:srgbClr val="4070A0"/>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srgbClr val="4070A0"/>
                </a:solidFill>
                <a:latin typeface="Courier"/>
              </a:rPr>
              <a:t>  </a:t>
            </a:r>
            <a:r>
              <a:rPr lang="fr-FR" sz="1500" b="1" dirty="0" err="1">
                <a:solidFill>
                  <a:srgbClr val="007020"/>
                </a:solidFill>
                <a:latin typeface="Courier"/>
              </a:rPr>
              <a:t>mutate</a:t>
            </a:r>
            <a:r>
              <a:rPr lang="fr-FR" sz="1500" dirty="0">
                <a:solidFill>
                  <a:prstClr val="black"/>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a:solidFill>
                  <a:srgbClr val="902000"/>
                </a:solidFill>
                <a:latin typeface="Courier"/>
              </a:rPr>
              <a:t>concentration =</a:t>
            </a:r>
            <a:r>
              <a:rPr lang="fr-FR" sz="1500" dirty="0">
                <a:solidFill>
                  <a:prstClr val="black"/>
                </a:solidFill>
                <a:latin typeface="Courier"/>
              </a:rPr>
              <a:t> </a:t>
            </a:r>
            <a:r>
              <a:rPr lang="fr-FR" sz="1500" b="1" dirty="0" err="1">
                <a:solidFill>
                  <a:srgbClr val="007020"/>
                </a:solidFill>
                <a:latin typeface="Courier"/>
              </a:rPr>
              <a:t>gsub</a:t>
            </a:r>
            <a:r>
              <a:rPr lang="fr-FR" sz="1500" dirty="0">
                <a:solidFill>
                  <a:prstClr val="black"/>
                </a:solidFill>
                <a:latin typeface="Courier"/>
              </a:rPr>
              <a:t>(</a:t>
            </a:r>
            <a:r>
              <a:rPr lang="fr-FR" sz="1500" dirty="0">
                <a:solidFill>
                  <a:srgbClr val="4070A0"/>
                </a:solidFill>
                <a:latin typeface="Courier"/>
              </a:rPr>
              <a:t>" </a:t>
            </a:r>
            <a:r>
              <a:rPr lang="fr-FR" sz="1500" dirty="0" err="1">
                <a:solidFill>
                  <a:srgbClr val="4070A0"/>
                </a:solidFill>
                <a:latin typeface="Courier"/>
              </a:rPr>
              <a:t>mM</a:t>
            </a:r>
            <a:r>
              <a:rPr lang="fr-FR" sz="1500" dirty="0">
                <a:solidFill>
                  <a:srgbClr val="4070A0"/>
                </a:solidFill>
                <a:latin typeface="Courier"/>
              </a:rPr>
              <a:t> glucose"</a:t>
            </a:r>
            <a:r>
              <a:rPr lang="fr-FR" sz="1500" dirty="0">
                <a:solidFill>
                  <a:prstClr val="black"/>
                </a:solidFill>
                <a:latin typeface="Courier"/>
              </a:rPr>
              <a:t>, </a:t>
            </a:r>
            <a:r>
              <a:rPr lang="fr-FR" sz="1500" dirty="0">
                <a:solidFill>
                  <a:srgbClr val="4070A0"/>
                </a:solidFill>
                <a:latin typeface="Courier"/>
              </a:rPr>
              <a:t>""</a:t>
            </a:r>
            <a:r>
              <a:rPr lang="fr-FR" sz="1500" dirty="0">
                <a:solidFill>
                  <a:prstClr val="black"/>
                </a:solidFill>
                <a:latin typeface="Courier"/>
              </a:rPr>
              <a:t>, Description) </a:t>
            </a:r>
            <a:r>
              <a:rPr lang="fr-FR" sz="1500" dirty="0">
                <a:solidFill>
                  <a:srgbClr val="666666"/>
                </a:solidFill>
                <a:latin typeface="Courier"/>
              </a:rPr>
              <a:t>%&gt;%</a:t>
            </a:r>
            <a:r>
              <a:rPr lang="fr-FR" sz="1500" dirty="0">
                <a:solidFill>
                  <a:srgbClr val="4070A0"/>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srgbClr val="4070A0"/>
                </a:solidFill>
                <a:latin typeface="Courier"/>
              </a:rPr>
              <a:t>      </a:t>
            </a:r>
            <a:r>
              <a:rPr lang="fr-FR" sz="1500" b="1" dirty="0" err="1">
                <a:solidFill>
                  <a:srgbClr val="007020"/>
                </a:solidFill>
                <a:latin typeface="Courier"/>
              </a:rPr>
              <a:t>as.factor</a:t>
            </a:r>
            <a:r>
              <a:rPr lang="fr-FR" sz="1500" dirty="0">
                <a:solidFill>
                  <a:prstClr val="black"/>
                </a:solidFill>
                <a:latin typeface="Courier"/>
              </a:rPr>
              <a:t>(.) </a:t>
            </a:r>
            <a:r>
              <a:rPr lang="fr-FR" sz="1500" dirty="0">
                <a:solidFill>
                  <a:srgbClr val="666666"/>
                </a:solidFill>
                <a:latin typeface="Courier"/>
              </a:rPr>
              <a:t>%&gt;%</a:t>
            </a:r>
            <a:r>
              <a:rPr lang="fr-FR" sz="1500" dirty="0">
                <a:solidFill>
                  <a:srgbClr val="4070A0"/>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srgbClr val="4070A0"/>
                </a:solidFill>
                <a:latin typeface="Courier"/>
              </a:rPr>
              <a:t>      </a:t>
            </a:r>
            <a:r>
              <a:rPr lang="fr-FR" sz="1500" b="1" dirty="0" err="1">
                <a:solidFill>
                  <a:srgbClr val="007020"/>
                </a:solidFill>
                <a:latin typeface="Courier"/>
              </a:rPr>
              <a:t>relevel</a:t>
            </a:r>
            <a:r>
              <a:rPr lang="fr-FR" sz="1500" dirty="0">
                <a:solidFill>
                  <a:prstClr val="black"/>
                </a:solidFill>
                <a:latin typeface="Courier"/>
              </a:rPr>
              <a:t>(., </a:t>
            </a:r>
            <a:r>
              <a:rPr lang="fr-FR" sz="1500" dirty="0" err="1">
                <a:solidFill>
                  <a:srgbClr val="902000"/>
                </a:solidFill>
                <a:latin typeface="Courier"/>
              </a:rPr>
              <a:t>ref</a:t>
            </a:r>
            <a:r>
              <a:rPr lang="fr-FR" sz="1500" dirty="0">
                <a:solidFill>
                  <a:srgbClr val="902000"/>
                </a:solidFill>
                <a:latin typeface="Courier"/>
              </a:rPr>
              <a:t> =</a:t>
            </a:r>
            <a:r>
              <a:rPr lang="fr-FR" sz="1500" dirty="0">
                <a:solidFill>
                  <a:prstClr val="black"/>
                </a:solidFill>
                <a:latin typeface="Courier"/>
              </a:rPr>
              <a:t> </a:t>
            </a:r>
            <a:r>
              <a:rPr lang="fr-FR" sz="1500" dirty="0">
                <a:solidFill>
                  <a:srgbClr val="4070A0"/>
                </a:solidFill>
                <a:latin typeface="Courier"/>
              </a:rPr>
              <a:t>"5"</a:t>
            </a:r>
            <a:r>
              <a:rPr lang="fr-FR" sz="1500" dirty="0">
                <a:solidFill>
                  <a:prstClr val="black"/>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srgbClr val="902000"/>
                </a:solidFill>
                <a:latin typeface="Courier"/>
              </a:rPr>
              <a:t>gene_path</a:t>
            </a:r>
            <a:r>
              <a:rPr lang="fr-FR" sz="1500" dirty="0">
                <a:solidFill>
                  <a:srgbClr val="902000"/>
                </a:solidFill>
                <a:latin typeface="Courier"/>
              </a:rPr>
              <a:t> =</a:t>
            </a:r>
            <a:r>
              <a:rPr lang="fr-FR" sz="1500" dirty="0">
                <a:solidFill>
                  <a:prstClr val="black"/>
                </a:solidFill>
                <a:latin typeface="Courier"/>
              </a:rPr>
              <a:t> </a:t>
            </a:r>
            <a:r>
              <a:rPr lang="fr-FR" sz="1500" b="1" dirty="0">
                <a:solidFill>
                  <a:srgbClr val="007020"/>
                </a:solidFill>
                <a:latin typeface="Courier"/>
              </a:rPr>
              <a:t>paste0</a:t>
            </a:r>
            <a:r>
              <a:rPr lang="fr-FR" sz="1500" dirty="0">
                <a:solidFill>
                  <a:prstClr val="black"/>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disks</a:t>
            </a:r>
            <a:r>
              <a:rPr lang="fr-FR" sz="1500" dirty="0">
                <a:solidFill>
                  <a:srgbClr val="4070A0"/>
                </a:solidFill>
                <a:latin typeface="Courier"/>
              </a:rPr>
              <a:t>/RUN/</a:t>
            </a:r>
            <a:r>
              <a:rPr lang="fr-FR" sz="1500" dirty="0" err="1">
                <a:solidFill>
                  <a:srgbClr val="4070A0"/>
                </a:solidFill>
                <a:latin typeface="Courier"/>
              </a:rPr>
              <a:t>run</a:t>
            </a:r>
            <a:r>
              <a:rPr lang="fr-FR" sz="1500" dirty="0">
                <a:solidFill>
                  <a:srgbClr val="4070A0"/>
                </a:solidFill>
                <a:latin typeface="Courier"/>
              </a:rPr>
              <a:t>_"</a:t>
            </a:r>
            <a:r>
              <a:rPr lang="fr-FR" sz="1500" dirty="0">
                <a:solidFill>
                  <a:prstClr val="black"/>
                </a:solidFill>
                <a:latin typeface="Courier"/>
              </a:rPr>
              <a:t>, </a:t>
            </a:r>
            <a:r>
              <a:rPr lang="fr-FR" sz="1500" dirty="0" err="1">
                <a:solidFill>
                  <a:prstClr val="black"/>
                </a:solidFill>
                <a:latin typeface="Courier"/>
              </a:rPr>
              <a:t>run</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rnaseq_analysis_noTrim</a:t>
            </a:r>
            <a:r>
              <a:rPr lang="fr-FR" sz="1500" dirty="0">
                <a:solidFill>
                  <a:srgbClr val="4070A0"/>
                </a:solidFill>
                <a:latin typeface="Courier"/>
              </a:rPr>
              <a:t>/</a:t>
            </a:r>
            <a:r>
              <a:rPr lang="fr-FR" sz="1500" dirty="0" err="1">
                <a:solidFill>
                  <a:srgbClr val="4070A0"/>
                </a:solidFill>
                <a:latin typeface="Courier"/>
              </a:rPr>
              <a:t>Sample</a:t>
            </a:r>
            <a:r>
              <a:rPr lang="fr-FR" sz="1500" dirty="0">
                <a:solidFill>
                  <a:srgbClr val="4070A0"/>
                </a:solidFill>
                <a:latin typeface="Courier"/>
              </a:rPr>
              <a:t>_"</a:t>
            </a:r>
            <a:r>
              <a:rPr lang="fr-FR" sz="1500" dirty="0">
                <a:solidFill>
                  <a:prstClr val="black"/>
                </a:solidFill>
                <a:latin typeface="Courier"/>
              </a:rPr>
              <a:t>, </a:t>
            </a:r>
            <a:r>
              <a:rPr lang="fr-FR" sz="1500" dirty="0" err="1">
                <a:solidFill>
                  <a:prstClr val="black"/>
                </a:solidFill>
                <a:latin typeface="Courier"/>
              </a:rPr>
              <a:t>SampleID</a:t>
            </a:r>
            <a:r>
              <a:rPr lang="fr-FR" sz="1500" dirty="0">
                <a:solidFill>
                  <a:prstClr val="black"/>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a:solidFill>
                  <a:srgbClr val="4070A0"/>
                </a:solidFill>
                <a:latin typeface="Courier"/>
              </a:rPr>
              <a:t>"/RSEM/"</a:t>
            </a:r>
            <a:r>
              <a:rPr lang="fr-FR" sz="1500" dirty="0">
                <a:solidFill>
                  <a:prstClr val="black"/>
                </a:solidFill>
                <a:latin typeface="Courier"/>
              </a:rPr>
              <a:t>, </a:t>
            </a:r>
            <a:r>
              <a:rPr lang="fr-FR" sz="1500" dirty="0" err="1">
                <a:solidFill>
                  <a:prstClr val="black"/>
                </a:solidFill>
                <a:latin typeface="Courier"/>
              </a:rPr>
              <a:t>SampleID</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genes.results</a:t>
            </a:r>
            <a:r>
              <a:rPr lang="fr-FR" sz="1500" dirty="0">
                <a:solidFill>
                  <a:srgbClr val="4070A0"/>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srgbClr val="902000"/>
                </a:solidFill>
                <a:latin typeface="Courier"/>
              </a:rPr>
              <a:t>isoform_path</a:t>
            </a:r>
            <a:r>
              <a:rPr lang="fr-FR" sz="1500" dirty="0">
                <a:solidFill>
                  <a:srgbClr val="902000"/>
                </a:solidFill>
                <a:latin typeface="Courier"/>
              </a:rPr>
              <a:t> =</a:t>
            </a:r>
            <a:r>
              <a:rPr lang="fr-FR" sz="1500" dirty="0">
                <a:solidFill>
                  <a:prstClr val="black"/>
                </a:solidFill>
                <a:latin typeface="Courier"/>
              </a:rPr>
              <a:t> </a:t>
            </a:r>
            <a:r>
              <a:rPr lang="fr-FR" sz="1500" b="1" dirty="0" err="1">
                <a:solidFill>
                  <a:srgbClr val="007020"/>
                </a:solidFill>
                <a:latin typeface="Courier"/>
              </a:rPr>
              <a:t>gsub</a:t>
            </a:r>
            <a:r>
              <a:rPr lang="fr-FR" sz="1500" dirty="0">
                <a:solidFill>
                  <a:prstClr val="black"/>
                </a:solidFill>
                <a:latin typeface="Courier"/>
              </a:rPr>
              <a:t>(</a:t>
            </a:r>
            <a:r>
              <a:rPr lang="fr-FR" sz="1500" dirty="0">
                <a:solidFill>
                  <a:srgbClr val="4070A0"/>
                </a:solidFill>
                <a:latin typeface="Courier"/>
              </a:rPr>
              <a:t>"</a:t>
            </a:r>
            <a:r>
              <a:rPr lang="fr-FR" sz="1500" dirty="0" err="1">
                <a:solidFill>
                  <a:srgbClr val="4070A0"/>
                </a:solidFill>
                <a:latin typeface="Courier"/>
              </a:rPr>
              <a:t>genes</a:t>
            </a:r>
            <a:r>
              <a:rPr lang="fr-FR" sz="1500" dirty="0">
                <a:solidFill>
                  <a:srgbClr val="4070A0"/>
                </a:solidFill>
                <a:latin typeface="Courier"/>
              </a:rPr>
              <a:t>"</a:t>
            </a:r>
            <a:r>
              <a:rPr lang="fr-FR" sz="1500" dirty="0">
                <a:solidFill>
                  <a:prstClr val="black"/>
                </a:solidFill>
                <a:latin typeface="Courier"/>
              </a:rPr>
              <a:t>, </a:t>
            </a:r>
            <a:r>
              <a:rPr lang="fr-FR" sz="1500" dirty="0">
                <a:solidFill>
                  <a:srgbClr val="4070A0"/>
                </a:solidFill>
                <a:latin typeface="Courier"/>
              </a:rPr>
              <a:t>"</a:t>
            </a:r>
            <a:r>
              <a:rPr lang="fr-FR" sz="1500" dirty="0" err="1">
                <a:solidFill>
                  <a:srgbClr val="4070A0"/>
                </a:solidFill>
                <a:latin typeface="Courier"/>
              </a:rPr>
              <a:t>isoforms</a:t>
            </a:r>
            <a:r>
              <a:rPr lang="fr-FR" sz="1500" dirty="0">
                <a:solidFill>
                  <a:srgbClr val="4070A0"/>
                </a:solidFill>
                <a:latin typeface="Courier"/>
              </a:rPr>
              <a:t>"</a:t>
            </a:r>
            <a:r>
              <a:rPr lang="fr-FR" sz="1500" dirty="0">
                <a:solidFill>
                  <a:prstClr val="black"/>
                </a:solidFill>
                <a:latin typeface="Courier"/>
              </a:rPr>
              <a:t>, </a:t>
            </a:r>
            <a:r>
              <a:rPr lang="fr-FR" sz="1500" dirty="0" err="1">
                <a:solidFill>
                  <a:prstClr val="black"/>
                </a:solidFill>
                <a:latin typeface="Courier"/>
              </a:rPr>
              <a:t>gene_path</a:t>
            </a:r>
            <a:r>
              <a:rPr lang="fr-FR" sz="1500" dirty="0">
                <a:solidFill>
                  <a:prstClr val="black"/>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srgbClr val="902000"/>
                </a:solidFill>
                <a:latin typeface="Courier"/>
              </a:rPr>
              <a:t>FileExists_Genes</a:t>
            </a:r>
            <a:r>
              <a:rPr lang="fr-FR" sz="1500" dirty="0">
                <a:solidFill>
                  <a:srgbClr val="902000"/>
                </a:solidFill>
                <a:latin typeface="Courier"/>
              </a:rPr>
              <a:t> =</a:t>
            </a:r>
            <a:r>
              <a:rPr lang="fr-FR" sz="1500" dirty="0">
                <a:solidFill>
                  <a:prstClr val="black"/>
                </a:solidFill>
                <a:latin typeface="Courier"/>
              </a:rPr>
              <a:t> </a:t>
            </a:r>
            <a:r>
              <a:rPr lang="fr-FR" sz="1500" b="1" dirty="0" err="1">
                <a:solidFill>
                  <a:srgbClr val="007020"/>
                </a:solidFill>
                <a:latin typeface="Courier"/>
              </a:rPr>
              <a:t>file.exists</a:t>
            </a:r>
            <a:r>
              <a:rPr lang="fr-FR" sz="1500" dirty="0">
                <a:solidFill>
                  <a:prstClr val="black"/>
                </a:solidFill>
                <a:latin typeface="Courier"/>
              </a:rPr>
              <a:t>(</a:t>
            </a:r>
            <a:r>
              <a:rPr lang="fr-FR" sz="1500" dirty="0" err="1">
                <a:solidFill>
                  <a:prstClr val="black"/>
                </a:solidFill>
                <a:latin typeface="Courier"/>
              </a:rPr>
              <a:t>gene_path</a:t>
            </a:r>
            <a:r>
              <a:rPr lang="fr-FR" sz="1500" dirty="0">
                <a:solidFill>
                  <a:prstClr val="black"/>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a:t>
            </a:r>
            <a:r>
              <a:rPr lang="fr-FR" sz="1500" dirty="0" err="1">
                <a:solidFill>
                  <a:srgbClr val="902000"/>
                </a:solidFill>
                <a:latin typeface="Courier"/>
              </a:rPr>
              <a:t>FileExists_Isoforms</a:t>
            </a:r>
            <a:r>
              <a:rPr lang="fr-FR" sz="1500" dirty="0">
                <a:solidFill>
                  <a:srgbClr val="902000"/>
                </a:solidFill>
                <a:latin typeface="Courier"/>
              </a:rPr>
              <a:t> =</a:t>
            </a:r>
            <a:r>
              <a:rPr lang="fr-FR" sz="1500" dirty="0">
                <a:solidFill>
                  <a:prstClr val="black"/>
                </a:solidFill>
                <a:latin typeface="Courier"/>
              </a:rPr>
              <a:t> </a:t>
            </a:r>
            <a:r>
              <a:rPr lang="fr-FR" sz="1500" b="1" dirty="0" err="1">
                <a:solidFill>
                  <a:srgbClr val="007020"/>
                </a:solidFill>
                <a:latin typeface="Courier"/>
              </a:rPr>
              <a:t>file.exists</a:t>
            </a:r>
            <a:r>
              <a:rPr lang="fr-FR" sz="1500" dirty="0">
                <a:solidFill>
                  <a:prstClr val="black"/>
                </a:solidFill>
                <a:latin typeface="Courier"/>
              </a:rPr>
              <a:t>(</a:t>
            </a:r>
            <a:r>
              <a:rPr lang="fr-FR" sz="1500" dirty="0" err="1">
                <a:solidFill>
                  <a:prstClr val="black"/>
                </a:solidFill>
                <a:latin typeface="Courier"/>
              </a:rPr>
              <a:t>isoform_path</a:t>
            </a:r>
            <a:r>
              <a:rPr lang="fr-FR" sz="1500" dirty="0">
                <a:solidFill>
                  <a:prstClr val="black"/>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 </a:t>
            </a:r>
            <a:r>
              <a:rPr lang="fr-FR" sz="1500" dirty="0">
                <a:solidFill>
                  <a:srgbClr val="666666"/>
                </a:solidFill>
                <a:latin typeface="Courier"/>
              </a:rPr>
              <a:t>%&gt;%</a:t>
            </a:r>
            <a:r>
              <a:rPr lang="fr-FR" sz="1500" dirty="0">
                <a:solidFill>
                  <a:srgbClr val="4070A0"/>
                </a:solidFill>
                <a:latin typeface="Courier"/>
              </a:rPr>
              <a:t> </a:t>
            </a:r>
            <a:r>
              <a:rPr lang="fr-FR" sz="1500" dirty="0">
                <a:solidFill>
                  <a:prstClr val="black"/>
                </a:solidFill>
                <a:latin typeface="Calibri"/>
              </a:rPr>
              <a:t/>
            </a:r>
            <a:br>
              <a:rPr lang="fr-FR" sz="1500" dirty="0">
                <a:solidFill>
                  <a:prstClr val="black"/>
                </a:solidFill>
                <a:latin typeface="Calibri"/>
              </a:rPr>
            </a:br>
            <a:r>
              <a:rPr lang="fr-FR" sz="1500" dirty="0">
                <a:solidFill>
                  <a:srgbClr val="4070A0"/>
                </a:solidFill>
                <a:latin typeface="Courier"/>
              </a:rPr>
              <a:t>  </a:t>
            </a:r>
            <a:r>
              <a:rPr lang="fr-FR" sz="1500" b="1" dirty="0" err="1">
                <a:solidFill>
                  <a:srgbClr val="007020"/>
                </a:solidFill>
                <a:latin typeface="Courier"/>
              </a:rPr>
              <a:t>as_tibble</a:t>
            </a:r>
            <a:r>
              <a:rPr lang="fr-FR" sz="1500" dirty="0" smtClean="0">
                <a:solidFill>
                  <a:prstClr val="black"/>
                </a:solidFill>
                <a:latin typeface="Courier"/>
              </a:rPr>
              <a:t>()</a:t>
            </a:r>
            <a:endParaRPr lang="fr-FR" sz="1500" dirty="0">
              <a:solidFill>
                <a:prstClr val="black"/>
              </a:solidFill>
              <a:latin typeface="Courier"/>
            </a:endParaRPr>
          </a:p>
        </p:txBody>
      </p:sp>
    </p:spTree>
    <p:extLst>
      <p:ext uri="{BB962C8B-B14F-4D97-AF65-F5344CB8AC3E}">
        <p14:creationId xmlns:p14="http://schemas.microsoft.com/office/powerpoint/2010/main" val="2742841074"/>
      </p:ext>
    </p:extLst>
  </p:cSld>
  <p:clrMapOvr>
    <a:masterClrMapping/>
  </p:clrMapOvr>
  <mc:AlternateContent xmlns:mc="http://schemas.openxmlformats.org/markup-compatibility/2006" xmlns:p14="http://schemas.microsoft.com/office/powerpoint/2010/main">
    <mc:Choice Requires="p14">
      <p:transition spd="slow" p14:dur="2000" advTm="132573"/>
    </mc:Choice>
    <mc:Fallback xmlns="">
      <p:transition spd="slow" advTm="13257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571777" cy="823189"/>
          </a:xfrm>
        </p:spPr>
        <p:txBody>
          <a:bodyPr/>
          <a:lstStyle/>
          <a:p>
            <a:r>
              <a:rPr lang="en-US" dirty="0" smtClean="0"/>
              <a:t>Import Data</a:t>
            </a:r>
            <a:endParaRPr lang="en-US"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8</a:t>
            </a:fld>
            <a:endParaRPr lang="en-US" dirty="0"/>
          </a:p>
        </p:txBody>
      </p:sp>
      <p:sp>
        <p:nvSpPr>
          <p:cNvPr id="30" name="Espace réservé du contenu 2"/>
          <p:cNvSpPr>
            <a:spLocks noGrp="1"/>
          </p:cNvSpPr>
          <p:nvPr>
            <p:ph idx="1"/>
          </p:nvPr>
        </p:nvSpPr>
        <p:spPr>
          <a:xfrm>
            <a:off x="646111" y="1275907"/>
            <a:ext cx="10728547" cy="5046382"/>
          </a:xfrm>
        </p:spPr>
        <p:txBody>
          <a:bodyPr>
            <a:normAutofit/>
          </a:bodyPr>
          <a:lstStyle/>
          <a:p>
            <a:r>
              <a:rPr lang="en-US" dirty="0"/>
              <a:t>Sample </a:t>
            </a:r>
            <a:r>
              <a:rPr lang="en-US" dirty="0" smtClean="0"/>
              <a:t>sheet</a:t>
            </a:r>
            <a:endParaRPr lang="en-US" dirty="0" smtClean="0">
              <a:solidFill>
                <a:schemeClr val="accent1">
                  <a:lumMod val="40000"/>
                  <a:lumOff val="60000"/>
                </a:schemeClr>
              </a:solidFill>
            </a:endParaRPr>
          </a:p>
          <a:p>
            <a:pPr marL="457200" lvl="1" indent="0">
              <a:buNone/>
            </a:pPr>
            <a:r>
              <a:rPr lang="en-US" sz="2000" dirty="0" smtClean="0">
                <a:solidFill>
                  <a:schemeClr val="accent1">
                    <a:lumMod val="40000"/>
                    <a:lumOff val="60000"/>
                  </a:schemeClr>
                </a:solidFill>
              </a:rPr>
              <a:t> </a:t>
            </a:r>
            <a:endParaRPr lang="en-US" sz="2000" dirty="0">
              <a:solidFill>
                <a:schemeClr val="accent1">
                  <a:lumMod val="40000"/>
                  <a:lumOff val="60000"/>
                </a:schemeClr>
              </a:solidFill>
            </a:endParaRPr>
          </a:p>
        </p:txBody>
      </p:sp>
      <p:sp>
        <p:nvSpPr>
          <p:cNvPr id="9" name="ZoneTexte 8"/>
          <p:cNvSpPr txBox="1"/>
          <p:nvPr/>
        </p:nvSpPr>
        <p:spPr>
          <a:xfrm>
            <a:off x="1474527" y="2099096"/>
            <a:ext cx="9071714" cy="3093154"/>
          </a:xfrm>
          <a:prstGeom prst="rect">
            <a:avLst/>
          </a:prstGeom>
          <a:solidFill>
            <a:schemeClr val="tx2"/>
          </a:solidFill>
        </p:spPr>
        <p:txBody>
          <a:bodyPr wrap="none" rtlCol="0">
            <a:spAutoFit/>
          </a:bodyPr>
          <a:lstStyle/>
          <a:p>
            <a:r>
              <a:rPr lang="fr-FR" sz="1500" b="1" dirty="0" err="1">
                <a:solidFill>
                  <a:srgbClr val="007020"/>
                </a:solidFill>
                <a:latin typeface="Courier"/>
              </a:rPr>
              <a:t>head</a:t>
            </a:r>
            <a:r>
              <a:rPr lang="fr-FR" sz="1500" dirty="0">
                <a:solidFill>
                  <a:prstClr val="black"/>
                </a:solidFill>
                <a:latin typeface="Courier"/>
              </a:rPr>
              <a:t>(</a:t>
            </a:r>
            <a:r>
              <a:rPr lang="fr-FR" sz="1500" dirty="0" err="1">
                <a:solidFill>
                  <a:prstClr val="black"/>
                </a:solidFill>
                <a:latin typeface="Courier"/>
              </a:rPr>
              <a:t>df_sample</a:t>
            </a:r>
            <a:r>
              <a:rPr lang="fr-FR" sz="1500" dirty="0" smtClean="0">
                <a:solidFill>
                  <a:prstClr val="black"/>
                </a:solidFill>
                <a:latin typeface="Courier"/>
              </a:rPr>
              <a:t>)</a:t>
            </a:r>
            <a:r>
              <a:rPr lang="fr-FR" sz="1500" dirty="0">
                <a:solidFill>
                  <a:prstClr val="black"/>
                </a:solidFill>
                <a:latin typeface="Calibri"/>
              </a:rPr>
              <a:t/>
            </a:r>
            <a:br>
              <a:rPr lang="fr-FR" sz="1500" dirty="0">
                <a:solidFill>
                  <a:prstClr val="black"/>
                </a:solidFill>
                <a:latin typeface="Calibri"/>
              </a:rPr>
            </a:br>
            <a:r>
              <a:rPr lang="fr-FR" sz="1500" dirty="0">
                <a:solidFill>
                  <a:prstClr val="black"/>
                </a:solidFill>
                <a:latin typeface="Courier"/>
              </a:rPr>
              <a:t>## # A </a:t>
            </a:r>
            <a:r>
              <a:rPr lang="fr-FR" sz="1500" dirty="0" err="1">
                <a:solidFill>
                  <a:prstClr val="black"/>
                </a:solidFill>
                <a:latin typeface="Courier"/>
              </a:rPr>
              <a:t>tibble</a:t>
            </a:r>
            <a:r>
              <a:rPr lang="fr-FR" sz="1500" dirty="0">
                <a:solidFill>
                  <a:prstClr val="black"/>
                </a:solidFill>
                <a:latin typeface="Courier"/>
              </a:rPr>
              <a:t>: 6 x </a:t>
            </a:r>
            <a:r>
              <a:rPr lang="fr-FR" sz="1500" dirty="0" smtClean="0">
                <a:solidFill>
                  <a:prstClr val="black"/>
                </a:solidFill>
                <a:latin typeface="Courier"/>
              </a:rPr>
              <a:t>16</a:t>
            </a:r>
          </a:p>
          <a:p>
            <a:r>
              <a:rPr lang="fr-FR" sz="1500" dirty="0">
                <a:solidFill>
                  <a:prstClr val="black"/>
                </a:solidFill>
                <a:latin typeface="Courier"/>
              </a:rPr>
              <a:t>##   FCID   Lane </a:t>
            </a:r>
            <a:r>
              <a:rPr lang="fr-FR" sz="1500" dirty="0" err="1">
                <a:solidFill>
                  <a:prstClr val="black"/>
                </a:solidFill>
                <a:latin typeface="Courier"/>
              </a:rPr>
              <a:t>SampleID</a:t>
            </a:r>
            <a:r>
              <a:rPr lang="fr-FR" sz="1500" dirty="0">
                <a:solidFill>
                  <a:prstClr val="black"/>
                </a:solidFill>
                <a:latin typeface="Courier"/>
              </a:rPr>
              <a:t> </a:t>
            </a:r>
            <a:r>
              <a:rPr lang="fr-FR" sz="1500" dirty="0" err="1">
                <a:solidFill>
                  <a:prstClr val="black"/>
                </a:solidFill>
                <a:latin typeface="Courier"/>
              </a:rPr>
              <a:t>SampleRef</a:t>
            </a:r>
            <a:r>
              <a:rPr lang="fr-FR" sz="1500" dirty="0">
                <a:solidFill>
                  <a:prstClr val="black"/>
                </a:solidFill>
                <a:latin typeface="Courier"/>
              </a:rPr>
              <a:t> Index Description Control </a:t>
            </a:r>
            <a:r>
              <a:rPr lang="fr-FR" sz="1500" dirty="0" err="1">
                <a:solidFill>
                  <a:prstClr val="black"/>
                </a:solidFill>
                <a:latin typeface="Courier"/>
              </a:rPr>
              <a:t>Recipe</a:t>
            </a:r>
            <a:r>
              <a:rPr lang="fr-FR" sz="1500" dirty="0">
                <a:solidFill>
                  <a:prstClr val="black"/>
                </a:solidFill>
                <a:latin typeface="Courier"/>
              </a:rPr>
              <a:t> </a:t>
            </a:r>
            <a:r>
              <a:rPr lang="fr-FR" sz="1500" dirty="0" err="1">
                <a:solidFill>
                  <a:prstClr val="black"/>
                </a:solidFill>
                <a:latin typeface="Courier"/>
              </a:rPr>
              <a:t>Operator</a:t>
            </a:r>
            <a:endParaRPr lang="fr-FR" sz="1500" dirty="0">
              <a:solidFill>
                <a:prstClr val="black"/>
              </a:solidFill>
              <a:latin typeface="Courier"/>
            </a:endParaRPr>
          </a:p>
          <a:p>
            <a:r>
              <a:rPr lang="fr-FR" sz="1500" dirty="0">
                <a:solidFill>
                  <a:prstClr val="black"/>
                </a:solidFill>
                <a:latin typeface="Courier"/>
              </a:rPr>
              <a:t>##   &lt;</a:t>
            </a:r>
            <a:r>
              <a:rPr lang="fr-FR" sz="1500" dirty="0" err="1">
                <a:solidFill>
                  <a:prstClr val="black"/>
                </a:solidFill>
                <a:latin typeface="Courier"/>
              </a:rPr>
              <a:t>fct</a:t>
            </a:r>
            <a:r>
              <a:rPr lang="fr-FR" sz="1500" dirty="0">
                <a:solidFill>
                  <a:prstClr val="black"/>
                </a:solidFill>
                <a:latin typeface="Courier"/>
              </a:rPr>
              <a:t>&gt; &lt;</a:t>
            </a:r>
            <a:r>
              <a:rPr lang="fr-FR" sz="1500" dirty="0" err="1">
                <a:solidFill>
                  <a:prstClr val="black"/>
                </a:solidFill>
                <a:latin typeface="Courier"/>
              </a:rPr>
              <a:t>int</a:t>
            </a:r>
            <a:r>
              <a:rPr lang="fr-FR" sz="1500" dirty="0">
                <a:solidFill>
                  <a:prstClr val="black"/>
                </a:solidFill>
                <a:latin typeface="Courier"/>
              </a:rPr>
              <a:t>&gt; &lt;</a:t>
            </a:r>
            <a:r>
              <a:rPr lang="fr-FR" sz="1500" dirty="0" err="1">
                <a:solidFill>
                  <a:prstClr val="black"/>
                </a:solidFill>
                <a:latin typeface="Courier"/>
              </a:rPr>
              <a:t>fct</a:t>
            </a:r>
            <a:r>
              <a:rPr lang="fr-FR" sz="1500" dirty="0">
                <a:solidFill>
                  <a:prstClr val="black"/>
                </a:solidFill>
                <a:latin typeface="Courier"/>
              </a:rPr>
              <a:t>&gt;    &lt;</a:t>
            </a:r>
            <a:r>
              <a:rPr lang="fr-FR" sz="1500" dirty="0" err="1">
                <a:solidFill>
                  <a:prstClr val="black"/>
                </a:solidFill>
                <a:latin typeface="Courier"/>
              </a:rPr>
              <a:t>fct</a:t>
            </a:r>
            <a:r>
              <a:rPr lang="fr-FR" sz="1500" dirty="0">
                <a:solidFill>
                  <a:prstClr val="black"/>
                </a:solidFill>
                <a:latin typeface="Courier"/>
              </a:rPr>
              <a:t>&gt;     &lt;</a:t>
            </a:r>
            <a:r>
              <a:rPr lang="fr-FR" sz="1500" dirty="0" err="1">
                <a:solidFill>
                  <a:prstClr val="black"/>
                </a:solidFill>
                <a:latin typeface="Courier"/>
              </a:rPr>
              <a:t>fct</a:t>
            </a:r>
            <a:r>
              <a:rPr lang="fr-FR" sz="1500" dirty="0">
                <a:solidFill>
                  <a:prstClr val="black"/>
                </a:solidFill>
                <a:latin typeface="Courier"/>
              </a:rPr>
              <a:t>&gt; &lt;</a:t>
            </a:r>
            <a:r>
              <a:rPr lang="fr-FR" sz="1500" dirty="0" err="1">
                <a:solidFill>
                  <a:prstClr val="black"/>
                </a:solidFill>
                <a:latin typeface="Courier"/>
              </a:rPr>
              <a:t>fct</a:t>
            </a:r>
            <a:r>
              <a:rPr lang="fr-FR" sz="1500" dirty="0">
                <a:solidFill>
                  <a:prstClr val="black"/>
                </a:solidFill>
                <a:latin typeface="Courier"/>
              </a:rPr>
              <a:t>&gt;       &lt;</a:t>
            </a:r>
            <a:r>
              <a:rPr lang="fr-FR" sz="1500" dirty="0" err="1">
                <a:solidFill>
                  <a:prstClr val="black"/>
                </a:solidFill>
                <a:latin typeface="Courier"/>
              </a:rPr>
              <a:t>fct</a:t>
            </a:r>
            <a:r>
              <a:rPr lang="fr-FR" sz="1500" dirty="0">
                <a:solidFill>
                  <a:prstClr val="black"/>
                </a:solidFill>
                <a:latin typeface="Courier"/>
              </a:rPr>
              <a:t>&gt;   &lt;</a:t>
            </a:r>
            <a:r>
              <a:rPr lang="fr-FR" sz="1500" dirty="0" err="1">
                <a:solidFill>
                  <a:prstClr val="black"/>
                </a:solidFill>
                <a:latin typeface="Courier"/>
              </a:rPr>
              <a:t>fct</a:t>
            </a:r>
            <a:r>
              <a:rPr lang="fr-FR" sz="1500" dirty="0">
                <a:solidFill>
                  <a:prstClr val="black"/>
                </a:solidFill>
                <a:latin typeface="Courier"/>
              </a:rPr>
              <a:t>&gt;  &lt;</a:t>
            </a:r>
            <a:r>
              <a:rPr lang="fr-FR" sz="1500" dirty="0" err="1">
                <a:solidFill>
                  <a:prstClr val="black"/>
                </a:solidFill>
                <a:latin typeface="Courier"/>
              </a:rPr>
              <a:t>fct</a:t>
            </a:r>
            <a:r>
              <a:rPr lang="fr-FR" sz="1500" dirty="0">
                <a:solidFill>
                  <a:prstClr val="black"/>
                </a:solidFill>
                <a:latin typeface="Courier"/>
              </a:rPr>
              <a:t>&gt;   </a:t>
            </a:r>
          </a:p>
          <a:p>
            <a:r>
              <a:rPr lang="fr-FR" sz="1500" dirty="0">
                <a:solidFill>
                  <a:prstClr val="black"/>
                </a:solidFill>
                <a:latin typeface="Courier"/>
              </a:rPr>
              <a:t>## 1 H5NC…     1 hum57-2  humain    GAAT… 5 </a:t>
            </a:r>
            <a:r>
              <a:rPr lang="fr-FR" sz="1500" dirty="0" err="1">
                <a:solidFill>
                  <a:prstClr val="black"/>
                </a:solidFill>
                <a:latin typeface="Courier"/>
              </a:rPr>
              <a:t>mM</a:t>
            </a:r>
            <a:r>
              <a:rPr lang="fr-FR" sz="1500" dirty="0">
                <a:solidFill>
                  <a:prstClr val="black"/>
                </a:solidFill>
                <a:latin typeface="Courier"/>
              </a:rPr>
              <a:t> </a:t>
            </a:r>
            <a:r>
              <a:rPr lang="fr-FR" sz="1500" dirty="0" err="1">
                <a:solidFill>
                  <a:prstClr val="black"/>
                </a:solidFill>
                <a:latin typeface="Courier"/>
              </a:rPr>
              <a:t>gluco</a:t>
            </a:r>
            <a:r>
              <a:rPr lang="fr-FR" sz="1500" dirty="0">
                <a:solidFill>
                  <a:prstClr val="black"/>
                </a:solidFill>
                <a:latin typeface="Courier"/>
              </a:rPr>
              <a:t>… Y       " 2x7… </a:t>
            </a:r>
            <a:r>
              <a:rPr lang="fr-FR" sz="1500" dirty="0" err="1">
                <a:solidFill>
                  <a:prstClr val="black"/>
                </a:solidFill>
                <a:latin typeface="Courier"/>
              </a:rPr>
              <a:t>ed</a:t>
            </a:r>
            <a:r>
              <a:rPr lang="fr-FR" sz="1500" dirty="0">
                <a:solidFill>
                  <a:prstClr val="black"/>
                </a:solidFill>
                <a:latin typeface="Courier"/>
              </a:rPr>
              <a:t>      </a:t>
            </a:r>
          </a:p>
          <a:p>
            <a:r>
              <a:rPr lang="fr-FR" sz="1500" dirty="0">
                <a:solidFill>
                  <a:prstClr val="black"/>
                </a:solidFill>
                <a:latin typeface="Courier"/>
              </a:rPr>
              <a:t>## 2 H5NC…     1 hum57-3  humain    GAAT… 8 </a:t>
            </a:r>
            <a:r>
              <a:rPr lang="fr-FR" sz="1500" dirty="0" err="1">
                <a:solidFill>
                  <a:prstClr val="black"/>
                </a:solidFill>
                <a:latin typeface="Courier"/>
              </a:rPr>
              <a:t>mM</a:t>
            </a:r>
            <a:r>
              <a:rPr lang="fr-FR" sz="1500" dirty="0">
                <a:solidFill>
                  <a:prstClr val="black"/>
                </a:solidFill>
                <a:latin typeface="Courier"/>
              </a:rPr>
              <a:t> </a:t>
            </a:r>
            <a:r>
              <a:rPr lang="fr-FR" sz="1500" dirty="0" err="1">
                <a:solidFill>
                  <a:prstClr val="black"/>
                </a:solidFill>
                <a:latin typeface="Courier"/>
              </a:rPr>
              <a:t>gluco</a:t>
            </a:r>
            <a:r>
              <a:rPr lang="fr-FR" sz="1500" dirty="0">
                <a:solidFill>
                  <a:prstClr val="black"/>
                </a:solidFill>
                <a:latin typeface="Courier"/>
              </a:rPr>
              <a:t>… Y       multi… </a:t>
            </a:r>
            <a:r>
              <a:rPr lang="fr-FR" sz="1500" dirty="0" err="1">
                <a:solidFill>
                  <a:prstClr val="black"/>
                </a:solidFill>
                <a:latin typeface="Courier"/>
              </a:rPr>
              <a:t>ed</a:t>
            </a:r>
            <a:r>
              <a:rPr lang="fr-FR" sz="1500" dirty="0">
                <a:solidFill>
                  <a:prstClr val="black"/>
                </a:solidFill>
                <a:latin typeface="Courier"/>
              </a:rPr>
              <a:t>      </a:t>
            </a:r>
          </a:p>
          <a:p>
            <a:r>
              <a:rPr lang="fr-FR" sz="1500" dirty="0">
                <a:solidFill>
                  <a:prstClr val="black"/>
                </a:solidFill>
                <a:latin typeface="Courier"/>
              </a:rPr>
              <a:t>## 3 H5NC…     1 hum57-4  humain    GAAT… 20 </a:t>
            </a:r>
            <a:r>
              <a:rPr lang="fr-FR" sz="1500" dirty="0" err="1">
                <a:solidFill>
                  <a:prstClr val="black"/>
                </a:solidFill>
                <a:latin typeface="Courier"/>
              </a:rPr>
              <a:t>mM</a:t>
            </a:r>
            <a:r>
              <a:rPr lang="fr-FR" sz="1500" dirty="0">
                <a:solidFill>
                  <a:prstClr val="black"/>
                </a:solidFill>
                <a:latin typeface="Courier"/>
              </a:rPr>
              <a:t> </a:t>
            </a:r>
            <a:r>
              <a:rPr lang="fr-FR" sz="1500" dirty="0" err="1">
                <a:solidFill>
                  <a:prstClr val="black"/>
                </a:solidFill>
                <a:latin typeface="Courier"/>
              </a:rPr>
              <a:t>gluc</a:t>
            </a:r>
            <a:r>
              <a:rPr lang="fr-FR" sz="1500" dirty="0">
                <a:solidFill>
                  <a:prstClr val="black"/>
                </a:solidFill>
                <a:latin typeface="Courier"/>
              </a:rPr>
              <a:t>… Y       multi… </a:t>
            </a:r>
            <a:r>
              <a:rPr lang="fr-FR" sz="1500" dirty="0" err="1">
                <a:solidFill>
                  <a:prstClr val="black"/>
                </a:solidFill>
                <a:latin typeface="Courier"/>
              </a:rPr>
              <a:t>ed</a:t>
            </a:r>
            <a:r>
              <a:rPr lang="fr-FR" sz="1500" dirty="0">
                <a:solidFill>
                  <a:prstClr val="black"/>
                </a:solidFill>
                <a:latin typeface="Courier"/>
              </a:rPr>
              <a:t>      </a:t>
            </a:r>
          </a:p>
          <a:p>
            <a:r>
              <a:rPr lang="fr-FR" sz="1500" dirty="0">
                <a:solidFill>
                  <a:prstClr val="black"/>
                </a:solidFill>
                <a:latin typeface="Courier"/>
              </a:rPr>
              <a:t>## 4 HKFC…     1 mbe4-2   humain    ATTC… 5 </a:t>
            </a:r>
            <a:r>
              <a:rPr lang="fr-FR" sz="1500" dirty="0" err="1">
                <a:solidFill>
                  <a:prstClr val="black"/>
                </a:solidFill>
                <a:latin typeface="Courier"/>
              </a:rPr>
              <a:t>mM</a:t>
            </a:r>
            <a:r>
              <a:rPr lang="fr-FR" sz="1500" dirty="0">
                <a:solidFill>
                  <a:prstClr val="black"/>
                </a:solidFill>
                <a:latin typeface="Courier"/>
              </a:rPr>
              <a:t> </a:t>
            </a:r>
            <a:r>
              <a:rPr lang="fr-FR" sz="1500" dirty="0" err="1">
                <a:solidFill>
                  <a:prstClr val="black"/>
                </a:solidFill>
                <a:latin typeface="Courier"/>
              </a:rPr>
              <a:t>gluco</a:t>
            </a:r>
            <a:r>
              <a:rPr lang="fr-FR" sz="1500" dirty="0">
                <a:solidFill>
                  <a:prstClr val="black"/>
                </a:solidFill>
                <a:latin typeface="Courier"/>
              </a:rPr>
              <a:t>… Y       " 2x7… </a:t>
            </a:r>
            <a:r>
              <a:rPr lang="fr-FR" sz="1500" dirty="0" err="1">
                <a:solidFill>
                  <a:prstClr val="black"/>
                </a:solidFill>
                <a:latin typeface="Courier"/>
              </a:rPr>
              <a:t>ed</a:t>
            </a:r>
            <a:r>
              <a:rPr lang="fr-FR" sz="1500" dirty="0">
                <a:solidFill>
                  <a:prstClr val="black"/>
                </a:solidFill>
                <a:latin typeface="Courier"/>
              </a:rPr>
              <a:t>      </a:t>
            </a:r>
          </a:p>
          <a:p>
            <a:r>
              <a:rPr lang="fr-FR" sz="1500" dirty="0">
                <a:solidFill>
                  <a:prstClr val="black"/>
                </a:solidFill>
                <a:latin typeface="Courier"/>
              </a:rPr>
              <a:t>## 5 HKFC…     1 mbe4-3   humain    ATTC… 8 </a:t>
            </a:r>
            <a:r>
              <a:rPr lang="fr-FR" sz="1500" dirty="0" err="1">
                <a:solidFill>
                  <a:prstClr val="black"/>
                </a:solidFill>
                <a:latin typeface="Courier"/>
              </a:rPr>
              <a:t>mM</a:t>
            </a:r>
            <a:r>
              <a:rPr lang="fr-FR" sz="1500" dirty="0">
                <a:solidFill>
                  <a:prstClr val="black"/>
                </a:solidFill>
                <a:latin typeface="Courier"/>
              </a:rPr>
              <a:t> </a:t>
            </a:r>
            <a:r>
              <a:rPr lang="fr-FR" sz="1500" dirty="0" err="1">
                <a:solidFill>
                  <a:prstClr val="black"/>
                </a:solidFill>
                <a:latin typeface="Courier"/>
              </a:rPr>
              <a:t>gluco</a:t>
            </a:r>
            <a:r>
              <a:rPr lang="fr-FR" sz="1500" dirty="0">
                <a:solidFill>
                  <a:prstClr val="black"/>
                </a:solidFill>
                <a:latin typeface="Courier"/>
              </a:rPr>
              <a:t>… Y       multi… </a:t>
            </a:r>
            <a:r>
              <a:rPr lang="fr-FR" sz="1500" dirty="0" err="1">
                <a:solidFill>
                  <a:prstClr val="black"/>
                </a:solidFill>
                <a:latin typeface="Courier"/>
              </a:rPr>
              <a:t>ed</a:t>
            </a:r>
            <a:r>
              <a:rPr lang="fr-FR" sz="1500" dirty="0">
                <a:solidFill>
                  <a:prstClr val="black"/>
                </a:solidFill>
                <a:latin typeface="Courier"/>
              </a:rPr>
              <a:t>      </a:t>
            </a:r>
          </a:p>
          <a:p>
            <a:r>
              <a:rPr lang="fr-FR" sz="1500" dirty="0">
                <a:solidFill>
                  <a:prstClr val="black"/>
                </a:solidFill>
                <a:latin typeface="Courier"/>
              </a:rPr>
              <a:t>## 6 HKFC…     1 mbe4-4   humain    ATTC… 20 </a:t>
            </a:r>
            <a:r>
              <a:rPr lang="fr-FR" sz="1500" dirty="0" err="1">
                <a:solidFill>
                  <a:prstClr val="black"/>
                </a:solidFill>
                <a:latin typeface="Courier"/>
              </a:rPr>
              <a:t>mM</a:t>
            </a:r>
            <a:r>
              <a:rPr lang="fr-FR" sz="1500" dirty="0">
                <a:solidFill>
                  <a:prstClr val="black"/>
                </a:solidFill>
                <a:latin typeface="Courier"/>
              </a:rPr>
              <a:t> </a:t>
            </a:r>
            <a:r>
              <a:rPr lang="fr-FR" sz="1500" dirty="0" err="1">
                <a:solidFill>
                  <a:prstClr val="black"/>
                </a:solidFill>
                <a:latin typeface="Courier"/>
              </a:rPr>
              <a:t>gluc</a:t>
            </a:r>
            <a:r>
              <a:rPr lang="fr-FR" sz="1500" dirty="0">
                <a:solidFill>
                  <a:prstClr val="black"/>
                </a:solidFill>
                <a:latin typeface="Courier"/>
              </a:rPr>
              <a:t>… Y       multi… </a:t>
            </a:r>
            <a:r>
              <a:rPr lang="fr-FR" sz="1500" dirty="0" err="1">
                <a:solidFill>
                  <a:prstClr val="black"/>
                </a:solidFill>
                <a:latin typeface="Courier"/>
              </a:rPr>
              <a:t>ed</a:t>
            </a:r>
            <a:r>
              <a:rPr lang="fr-FR" sz="1500" dirty="0">
                <a:solidFill>
                  <a:prstClr val="black"/>
                </a:solidFill>
                <a:latin typeface="Courier"/>
              </a:rPr>
              <a:t>      </a:t>
            </a:r>
          </a:p>
          <a:p>
            <a:r>
              <a:rPr lang="fr-FR" sz="1500" dirty="0">
                <a:solidFill>
                  <a:prstClr val="black"/>
                </a:solidFill>
                <a:latin typeface="Courier"/>
              </a:rPr>
              <a:t>## # … </a:t>
            </a:r>
            <a:r>
              <a:rPr lang="fr-FR" sz="1500" dirty="0" err="1">
                <a:solidFill>
                  <a:prstClr val="black"/>
                </a:solidFill>
                <a:latin typeface="Courier"/>
              </a:rPr>
              <a:t>with</a:t>
            </a:r>
            <a:r>
              <a:rPr lang="fr-FR" sz="1500" dirty="0">
                <a:solidFill>
                  <a:prstClr val="black"/>
                </a:solidFill>
                <a:latin typeface="Courier"/>
              </a:rPr>
              <a:t> 7 more variables: </a:t>
            </a:r>
            <a:r>
              <a:rPr lang="fr-FR" sz="1500" dirty="0" err="1">
                <a:solidFill>
                  <a:prstClr val="black"/>
                </a:solidFill>
                <a:latin typeface="Courier"/>
              </a:rPr>
              <a:t>SampleProject</a:t>
            </a:r>
            <a:r>
              <a:rPr lang="fr-FR" sz="1500" dirty="0">
                <a:solidFill>
                  <a:prstClr val="black"/>
                </a:solidFill>
                <a:latin typeface="Courier"/>
              </a:rPr>
              <a:t> &lt;</a:t>
            </a:r>
            <a:r>
              <a:rPr lang="fr-FR" sz="1500" dirty="0" err="1">
                <a:solidFill>
                  <a:prstClr val="black"/>
                </a:solidFill>
                <a:latin typeface="Courier"/>
              </a:rPr>
              <a:t>fct</a:t>
            </a:r>
            <a:r>
              <a:rPr lang="fr-FR" sz="1500" dirty="0">
                <a:solidFill>
                  <a:prstClr val="black"/>
                </a:solidFill>
                <a:latin typeface="Courier"/>
              </a:rPr>
              <a:t>&gt;, </a:t>
            </a:r>
            <a:r>
              <a:rPr lang="fr-FR" sz="1500" dirty="0" err="1">
                <a:solidFill>
                  <a:prstClr val="black"/>
                </a:solidFill>
                <a:latin typeface="Courier"/>
              </a:rPr>
              <a:t>run</a:t>
            </a:r>
            <a:r>
              <a:rPr lang="fr-FR" sz="1500" dirty="0">
                <a:solidFill>
                  <a:prstClr val="black"/>
                </a:solidFill>
                <a:latin typeface="Courier"/>
              </a:rPr>
              <a:t> &lt;</a:t>
            </a:r>
            <a:r>
              <a:rPr lang="fr-FR" sz="1500" dirty="0" err="1">
                <a:solidFill>
                  <a:prstClr val="black"/>
                </a:solidFill>
                <a:latin typeface="Courier"/>
              </a:rPr>
              <a:t>chr</a:t>
            </a:r>
            <a:r>
              <a:rPr lang="fr-FR" sz="1500" dirty="0">
                <a:solidFill>
                  <a:prstClr val="black"/>
                </a:solidFill>
                <a:latin typeface="Courier"/>
              </a:rPr>
              <a:t>&gt;,</a:t>
            </a:r>
          </a:p>
          <a:p>
            <a:r>
              <a:rPr lang="fr-FR" sz="1500" dirty="0">
                <a:solidFill>
                  <a:prstClr val="black"/>
                </a:solidFill>
                <a:latin typeface="Courier"/>
              </a:rPr>
              <a:t>## #   concentration &lt;</a:t>
            </a:r>
            <a:r>
              <a:rPr lang="fr-FR" sz="1500" dirty="0" err="1">
                <a:solidFill>
                  <a:prstClr val="black"/>
                </a:solidFill>
                <a:latin typeface="Courier"/>
              </a:rPr>
              <a:t>fct</a:t>
            </a:r>
            <a:r>
              <a:rPr lang="fr-FR" sz="1500" dirty="0">
                <a:solidFill>
                  <a:prstClr val="black"/>
                </a:solidFill>
                <a:latin typeface="Courier"/>
              </a:rPr>
              <a:t>&gt;, </a:t>
            </a:r>
            <a:r>
              <a:rPr lang="fr-FR" sz="1500" dirty="0" err="1">
                <a:solidFill>
                  <a:prstClr val="black"/>
                </a:solidFill>
                <a:latin typeface="Courier"/>
              </a:rPr>
              <a:t>gene_path</a:t>
            </a:r>
            <a:r>
              <a:rPr lang="fr-FR" sz="1500" dirty="0">
                <a:solidFill>
                  <a:prstClr val="black"/>
                </a:solidFill>
                <a:latin typeface="Courier"/>
              </a:rPr>
              <a:t> &lt;</a:t>
            </a:r>
            <a:r>
              <a:rPr lang="fr-FR" sz="1500" dirty="0" err="1">
                <a:solidFill>
                  <a:prstClr val="black"/>
                </a:solidFill>
                <a:latin typeface="Courier"/>
              </a:rPr>
              <a:t>chr</a:t>
            </a:r>
            <a:r>
              <a:rPr lang="fr-FR" sz="1500" dirty="0">
                <a:solidFill>
                  <a:prstClr val="black"/>
                </a:solidFill>
                <a:latin typeface="Courier"/>
              </a:rPr>
              <a:t>&gt;, </a:t>
            </a:r>
            <a:r>
              <a:rPr lang="fr-FR" sz="1500" dirty="0" err="1">
                <a:solidFill>
                  <a:prstClr val="black"/>
                </a:solidFill>
                <a:latin typeface="Courier"/>
              </a:rPr>
              <a:t>isoform_path</a:t>
            </a:r>
            <a:r>
              <a:rPr lang="fr-FR" sz="1500" dirty="0">
                <a:solidFill>
                  <a:prstClr val="black"/>
                </a:solidFill>
                <a:latin typeface="Courier"/>
              </a:rPr>
              <a:t> &lt;</a:t>
            </a:r>
            <a:r>
              <a:rPr lang="fr-FR" sz="1500" dirty="0" err="1">
                <a:solidFill>
                  <a:prstClr val="black"/>
                </a:solidFill>
                <a:latin typeface="Courier"/>
              </a:rPr>
              <a:t>chr</a:t>
            </a:r>
            <a:r>
              <a:rPr lang="fr-FR" sz="1500" dirty="0">
                <a:solidFill>
                  <a:prstClr val="black"/>
                </a:solidFill>
                <a:latin typeface="Courier"/>
              </a:rPr>
              <a:t>&gt;,</a:t>
            </a:r>
          </a:p>
          <a:p>
            <a:r>
              <a:rPr lang="fr-FR" sz="1500" dirty="0">
                <a:solidFill>
                  <a:prstClr val="black"/>
                </a:solidFill>
                <a:latin typeface="Courier"/>
              </a:rPr>
              <a:t>## #   </a:t>
            </a:r>
            <a:r>
              <a:rPr lang="fr-FR" sz="1500" dirty="0" err="1">
                <a:solidFill>
                  <a:prstClr val="black"/>
                </a:solidFill>
                <a:latin typeface="Courier"/>
              </a:rPr>
              <a:t>FileExists_Genes</a:t>
            </a:r>
            <a:r>
              <a:rPr lang="fr-FR" sz="1500" dirty="0">
                <a:solidFill>
                  <a:prstClr val="black"/>
                </a:solidFill>
                <a:latin typeface="Courier"/>
              </a:rPr>
              <a:t> &lt;</a:t>
            </a:r>
            <a:r>
              <a:rPr lang="fr-FR" sz="1500" dirty="0" err="1">
                <a:solidFill>
                  <a:prstClr val="black"/>
                </a:solidFill>
                <a:latin typeface="Courier"/>
              </a:rPr>
              <a:t>lgl</a:t>
            </a:r>
            <a:r>
              <a:rPr lang="fr-FR" sz="1500" dirty="0">
                <a:solidFill>
                  <a:prstClr val="black"/>
                </a:solidFill>
                <a:latin typeface="Courier"/>
              </a:rPr>
              <a:t>&gt;, </a:t>
            </a:r>
            <a:r>
              <a:rPr lang="fr-FR" sz="1500" dirty="0" err="1">
                <a:solidFill>
                  <a:prstClr val="black"/>
                </a:solidFill>
                <a:latin typeface="Courier"/>
              </a:rPr>
              <a:t>FileExists_Isoforms</a:t>
            </a:r>
            <a:r>
              <a:rPr lang="fr-FR" sz="1500" dirty="0">
                <a:solidFill>
                  <a:prstClr val="black"/>
                </a:solidFill>
                <a:latin typeface="Courier"/>
              </a:rPr>
              <a:t> &lt;</a:t>
            </a:r>
            <a:r>
              <a:rPr lang="fr-FR" sz="1500" dirty="0" err="1">
                <a:solidFill>
                  <a:prstClr val="black"/>
                </a:solidFill>
                <a:latin typeface="Courier"/>
              </a:rPr>
              <a:t>lgl</a:t>
            </a:r>
            <a:r>
              <a:rPr lang="fr-FR" sz="1500" dirty="0" smtClean="0">
                <a:solidFill>
                  <a:prstClr val="black"/>
                </a:solidFill>
                <a:latin typeface="Courier"/>
              </a:rPr>
              <a:t>&gt;</a:t>
            </a:r>
            <a:endParaRPr lang="fr-FR" sz="1500" dirty="0">
              <a:solidFill>
                <a:prstClr val="black"/>
              </a:solidFill>
              <a:latin typeface="Courier"/>
            </a:endParaRPr>
          </a:p>
        </p:txBody>
      </p:sp>
    </p:spTree>
    <p:extLst>
      <p:ext uri="{BB962C8B-B14F-4D97-AF65-F5344CB8AC3E}">
        <p14:creationId xmlns:p14="http://schemas.microsoft.com/office/powerpoint/2010/main" val="321003448"/>
      </p:ext>
    </p:extLst>
  </p:cSld>
  <p:clrMapOvr>
    <a:masterClrMapping/>
  </p:clrMapOvr>
  <mc:AlternateContent xmlns:mc="http://schemas.openxmlformats.org/markup-compatibility/2006" xmlns:p14="http://schemas.microsoft.com/office/powerpoint/2010/main">
    <mc:Choice Requires="p14">
      <p:transition spd="slow" p14:dur="2000" advTm="132573"/>
    </mc:Choice>
    <mc:Fallback xmlns="">
      <p:transition spd="slow" advTm="132573"/>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15431</TotalTime>
  <Words>2283</Words>
  <Application>Microsoft Office PowerPoint</Application>
  <PresentationFormat>Grand écran</PresentationFormat>
  <Paragraphs>605</Paragraphs>
  <Slides>32</Slides>
  <Notes>32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32</vt:i4>
      </vt:variant>
    </vt:vector>
  </HeadingPairs>
  <TitlesOfParts>
    <vt:vector size="42" baseType="lpstr">
      <vt:lpstr>宋体</vt:lpstr>
      <vt:lpstr>Arial</vt:lpstr>
      <vt:lpstr>Calibri</vt:lpstr>
      <vt:lpstr>Cambria Math</vt:lpstr>
      <vt:lpstr>Century Gothic</vt:lpstr>
      <vt:lpstr>Courier</vt:lpstr>
      <vt:lpstr>Symbol</vt:lpstr>
      <vt:lpstr>Wingdings</vt:lpstr>
      <vt:lpstr>Wingdings 3</vt:lpstr>
      <vt:lpstr>Ion</vt:lpstr>
      <vt:lpstr>Feedback on     RNA-seq data Analyses                     (Part 1)</vt:lpstr>
      <vt:lpstr>RNA sequencing</vt:lpstr>
      <vt:lpstr>RSEM file</vt:lpstr>
      <vt:lpstr>Expression units: TPM </vt:lpstr>
      <vt:lpstr>Expression units: RPKM</vt:lpstr>
      <vt:lpstr>Analysis tools</vt:lpstr>
      <vt:lpstr>Analyses Pipeline</vt:lpstr>
      <vt:lpstr>Import Data</vt:lpstr>
      <vt:lpstr>Import Data</vt:lpstr>
      <vt:lpstr>Import Data </vt:lpstr>
      <vt:lpstr>Import Data </vt:lpstr>
      <vt:lpstr>Construct DESeq dataset</vt:lpstr>
      <vt:lpstr>Quality control</vt:lpstr>
      <vt:lpstr>Annotation</vt:lpstr>
      <vt:lpstr>Normalization</vt:lpstr>
      <vt:lpstr>Normalization</vt:lpstr>
      <vt:lpstr>Normalization</vt:lpstr>
      <vt:lpstr>Normalization</vt:lpstr>
      <vt:lpstr>Normalization</vt:lpstr>
      <vt:lpstr>Normalization</vt:lpstr>
      <vt:lpstr>Normalization</vt:lpstr>
      <vt:lpstr>Differential expression analysis</vt:lpstr>
      <vt:lpstr>Differential expression analysis</vt:lpstr>
      <vt:lpstr>Multiple testing correction </vt:lpstr>
      <vt:lpstr>Graph</vt:lpstr>
      <vt:lpstr>Further analyses …</vt:lpstr>
      <vt:lpstr>Further analyses … </vt:lpstr>
      <vt:lpstr>Further analyses …</vt:lpstr>
      <vt:lpstr>Further analyses …</vt:lpstr>
      <vt:lpstr>Further analyses …</vt:lpstr>
      <vt:lpstr>References</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L’analyse de données de méthylation</dc:title>
  <dc:creator>Lijiao Ning;Mathilde Boissel</dc:creator>
  <cp:lastModifiedBy>Mathilde Boissel</cp:lastModifiedBy>
  <cp:revision>1964</cp:revision>
  <cp:lastPrinted>2018-10-11T17:04:29Z</cp:lastPrinted>
  <dcterms:created xsi:type="dcterms:W3CDTF">2018-09-10T12:27:35Z</dcterms:created>
  <dcterms:modified xsi:type="dcterms:W3CDTF">2019-05-31T12:47:13Z</dcterms:modified>
</cp:coreProperties>
</file>