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7" r:id="rId4"/>
    <p:sldId id="261" r:id="rId5"/>
    <p:sldId id="263" r:id="rId6"/>
    <p:sldId id="266" r:id="rId7"/>
    <p:sldId id="268" r:id="rId8"/>
    <p:sldId id="264" r:id="rId9"/>
    <p:sldId id="269" r:id="rId10"/>
    <p:sldId id="259" r:id="rId11"/>
    <p:sldId id="270" r:id="rId12"/>
    <p:sldId id="271" r:id="rId13"/>
    <p:sldId id="260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5" autoAdjust="0"/>
    <p:restoredTop sz="76702" autoAdjust="0"/>
  </p:normalViewPr>
  <p:slideViewPr>
    <p:cSldViewPr snapToGrid="0">
      <p:cViewPr varScale="1">
        <p:scale>
          <a:sx n="53" d="100"/>
          <a:sy n="53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E8799-A3F6-4195-968C-885C8CB3D22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F1650-F217-4221-8CDE-7E46808B37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RecentIssue.jsp?punumber=673100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002/j.1538-7305.1948.tb01338.x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https</a:t>
            </a:r>
            <a:r>
              <a:rPr lang="fr-FR" dirty="0" smtClean="0"/>
              <a:t>://lvdmaaten.github.io/tsne/</a:t>
            </a:r>
          </a:p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54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01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en-US" altLang="fr-FR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paper in wiki words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https://wiki.math.uwaterloo.ca/statwiki/index.php?title=visualizing_Data_using_t-SNE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fr-FR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1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2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https</a:t>
            </a:r>
            <a:r>
              <a:rPr lang="fr-FR" dirty="0" smtClean="0"/>
              <a:t>://lvdmaaten.github.io/tsne/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dirty="0" smtClean="0"/>
              <a:t>JMLR </a:t>
            </a:r>
            <a:r>
              <a:rPr lang="fr-FR" dirty="0" smtClean="0"/>
              <a:t>2008</a:t>
            </a:r>
          </a:p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8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err="1" smtClean="0"/>
              <a:t>Quote</a:t>
            </a:r>
            <a:r>
              <a:rPr lang="fr-FR" dirty="0" smtClean="0"/>
              <a:t> image : https://blog.paperspace.com/dimension-reduction-with-t-sne/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4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1/ SNE </a:t>
            </a:r>
            <a:r>
              <a:rPr lang="fr-FR" dirty="0" err="1" smtClean="0"/>
              <a:t>converts</a:t>
            </a:r>
            <a:r>
              <a:rPr lang="fr-FR" dirty="0" smtClean="0"/>
              <a:t> the pair-</a:t>
            </a:r>
            <a:r>
              <a:rPr lang="fr-FR" dirty="0" err="1" smtClean="0"/>
              <a:t>wise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Euclidean</a:t>
            </a:r>
            <a:r>
              <a:rPr lang="fr-FR" baseline="0" dirty="0" smtClean="0"/>
              <a:t> distances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paints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probability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density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Pj|i</a:t>
            </a:r>
            <a:endParaRPr lang="fr-FR" baseline="0" dirty="0" smtClean="0"/>
          </a:p>
          <a:p>
            <a:pPr algn="l"/>
            <a:r>
              <a:rPr lang="fr-FR" baseline="0" dirty="0" smtClean="0"/>
              <a:t>P = </a:t>
            </a:r>
            <a:r>
              <a:rPr lang="fr-FR" baseline="0" dirty="0" err="1" smtClean="0"/>
              <a:t>Similarities</a:t>
            </a:r>
            <a:r>
              <a:rPr lang="fr-FR" baseline="0" dirty="0" smtClean="0"/>
              <a:t> of data points in high dimension</a:t>
            </a:r>
          </a:p>
          <a:p>
            <a:pPr algn="l"/>
            <a:endParaRPr lang="fr-FR" baseline="0" dirty="0" smtClean="0"/>
          </a:p>
          <a:p>
            <a:pPr algn="l"/>
            <a:r>
              <a:rPr lang="fr-FR" baseline="0" dirty="0" smtClean="0"/>
              <a:t>2/ Q = </a:t>
            </a:r>
            <a:r>
              <a:rPr lang="fr-FR" baseline="0" dirty="0" err="1" smtClean="0"/>
              <a:t>Similarities</a:t>
            </a:r>
            <a:r>
              <a:rPr lang="fr-FR" baseline="0" dirty="0" smtClean="0"/>
              <a:t> of data points in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 dimension</a:t>
            </a:r>
            <a:endParaRPr lang="fr-FR" dirty="0" smtClean="0"/>
          </a:p>
          <a:p>
            <a:pPr algn="l"/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sz="1200" dirty="0" smtClean="0">
                <a:solidFill>
                  <a:schemeClr val="bg1"/>
                </a:solidFill>
              </a:rPr>
              <a:t>3/ SNE aims to find a low-dimensional data representation that minimizes the mismatch between p and q.</a:t>
            </a:r>
            <a:br>
              <a:rPr lang="en-US" altLang="fr-FR" sz="1200" dirty="0" smtClean="0">
                <a:solidFill>
                  <a:schemeClr val="bg1"/>
                </a:solidFill>
              </a:rPr>
            </a:br>
            <a:r>
              <a:rPr lang="en-US" altLang="fr-FR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other words, the SNE cost function focuses on retaining the local structure of the data in the map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fr-FR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If we were able to perfectly preserve all the similarities in the data, </a:t>
            </a:r>
            <a:r>
              <a:rPr lang="en-US" altLang="fr-FR" sz="1200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Pji</a:t>
            </a:r>
            <a:r>
              <a:rPr lang="en-US" altLang="fr-FR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en-US" altLang="fr-FR" sz="1200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qji</a:t>
            </a:r>
            <a:r>
              <a:rPr lang="en-US" altLang="fr-FR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will be equivalent.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US" altLang="fr-FR" sz="1200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fr-FR" sz="12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SNE focuses on preserving the local structure of the data</a:t>
            </a:r>
            <a:endParaRPr lang="en-US" altLang="fr-FR" sz="12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altLang="fr-FR" sz="1200" dirty="0" smtClean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1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aseline="0" dirty="0" err="1" smtClean="0"/>
              <a:t>Entropy</a:t>
            </a:r>
            <a:r>
              <a:rPr lang="fr-FR" baseline="0" dirty="0" smtClean="0"/>
              <a:t> : Pub in </a:t>
            </a:r>
            <a:r>
              <a:rPr lang="en-US" dirty="0" smtClean="0">
                <a:hlinkClick r:id="rId3"/>
              </a:rPr>
              <a:t>The Bell System Technical Journal</a:t>
            </a:r>
            <a:r>
              <a:rPr lang="en-US" dirty="0" smtClean="0"/>
              <a:t> in 1948 by </a:t>
            </a:r>
            <a:r>
              <a:rPr lang="fr-FR" dirty="0" smtClean="0"/>
              <a:t>C. E. Shannon. DOI : </a:t>
            </a:r>
            <a:r>
              <a:rPr lang="fr-FR" dirty="0" smtClean="0">
                <a:hlinkClick r:id="rId4"/>
              </a:rPr>
              <a:t>10.1002/j.1538-7305.1948.tb01338.x</a:t>
            </a:r>
            <a:endParaRPr lang="fr-FR" baseline="0" dirty="0" smtClean="0"/>
          </a:p>
          <a:p>
            <a:pPr algn="l"/>
            <a:endParaRPr lang="fr-FR" baseline="0" dirty="0" smtClean="0"/>
          </a:p>
          <a:p>
            <a:pPr algn="l"/>
            <a:r>
              <a:rPr lang="fr-FR" baseline="0" dirty="0" smtClean="0"/>
              <a:t>Pb :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</a:t>
            </a:r>
            <a:r>
              <a:rPr lang="fr-FR" baseline="0" dirty="0" smtClean="0"/>
              <a:t> by the user : « Good visualisation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 good </a:t>
            </a:r>
            <a:r>
              <a:rPr lang="fr-FR" baseline="0" dirty="0" err="1" smtClean="0"/>
              <a:t>choice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paramters</a:t>
            </a:r>
            <a:r>
              <a:rPr lang="fr-FR" baseline="0" dirty="0" smtClean="0"/>
              <a:t> » ! </a:t>
            </a:r>
            <a:endParaRPr lang="fr-FR" dirty="0" smtClean="0"/>
          </a:p>
          <a:p>
            <a:pPr algn="l"/>
            <a:endParaRPr lang="fr-FR" dirty="0" smtClean="0"/>
          </a:p>
          <a:p>
            <a:r>
              <a:rPr lang="en-US" altLang="fr-FR" sz="1200" dirty="0" smtClean="0">
                <a:solidFill>
                  <a:schemeClr val="bg1"/>
                </a:solidFill>
              </a:rPr>
              <a:t>Quote image : https://distill.pub/2016/misread-tsne/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767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https://www.youtube.com/watch?v=hMUrZ708PFk</a:t>
            </a:r>
          </a:p>
          <a:p>
            <a:pPr algn="l"/>
            <a:endParaRPr lang="fr-FR" dirty="0" smtClean="0"/>
          </a:p>
          <a:p>
            <a:r>
              <a:rPr lang="en-US" b="0" dirty="0" smtClean="0">
                <a:effectLst/>
              </a:rPr>
              <a:t>“In other words, the SNE cost function focuses on retaining the local structure of the data in the map (for reasonable values of the variance of the Gaussian in the high-dimensional space,). </a:t>
            </a:r>
            <a:endParaRPr lang="en-US" dirty="0" smtClean="0">
              <a:effectLst/>
            </a:endParaRPr>
          </a:p>
          <a:p>
            <a:r>
              <a:rPr lang="en-US" b="0" dirty="0" smtClean="0">
                <a:effectLst/>
              </a:rPr>
              <a:t>Additionally, it is very difficult (computationally inefficient) to optimize this cost function.”</a:t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quote :https://www.analyticsvidhya.com/blog/2017/01/t-sne-implementation-r-python/</a:t>
            </a:r>
            <a:endParaRPr lang="en-US" dirty="0" smtClean="0">
              <a:effectLst/>
            </a:endParaRP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crowd</a:t>
            </a:r>
            <a:r>
              <a:rPr lang="fr-FR" baseline="0" dirty="0" smtClean="0"/>
              <a:t> : s’attrouper, se bousculer, se presser les uns contre les autres. </a:t>
            </a:r>
            <a:endParaRPr lang="fr-FR" dirty="0" smtClean="0"/>
          </a:p>
          <a:p>
            <a:endParaRPr lang="en-US" altLang="fr-FR" sz="1200" dirty="0" smtClean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97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The cost function used by t-SNE differs from the one used by SNE in two ways: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“t-SNE” aims to alleviate these problems with 2 main differences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=&gt;</a:t>
            </a:r>
            <a:r>
              <a:rPr lang="en-US" sz="1200" baseline="0" dirty="0" smtClean="0">
                <a:solidFill>
                  <a:schemeClr val="bg1"/>
                </a:solidFill>
              </a:rPr>
              <a:t> alleviate the crowding problem and enable to make optimization of the descending gradient by approximation …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48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sz="1200" dirty="0" smtClean="0">
                <a:solidFill>
                  <a:schemeClr val="bg1"/>
                </a:solidFill>
              </a:rPr>
              <a:t>Second point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sz="1200" dirty="0" smtClean="0">
                <a:solidFill>
                  <a:schemeClr val="bg1"/>
                </a:solidFill>
              </a:rPr>
              <a:t>t-SNE =&gt; Here, same idea (than SNE) but under the Student t-distribution</a:t>
            </a:r>
            <a:br>
              <a:rPr lang="en-US" altLang="fr-FR" sz="1200" dirty="0" smtClean="0">
                <a:solidFill>
                  <a:schemeClr val="bg1"/>
                </a:solidFill>
              </a:rPr>
            </a:br>
            <a:r>
              <a:rPr lang="en-US" altLang="fr-FR" sz="1200" dirty="0" smtClean="0">
                <a:solidFill>
                  <a:schemeClr val="bg1"/>
                </a:solidFill>
              </a:rPr>
              <a:t>“closely related to the Gaussian distribution, as the Student t-distribution is an infinite mixture of Gaussians. A computationally convenient property is that it is much faster to evaluate the density of a point under a Student t-distribution than under a Gaussian because it does not involve an exponential.”</a:t>
            </a:r>
          </a:p>
          <a:p>
            <a:pPr algn="l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1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https://www.r-bloggers.com/quick-and-easy-t-sne-analysis-in-r/</a:t>
            </a:r>
          </a:p>
          <a:p>
            <a:pPr algn="l"/>
            <a:r>
              <a:rPr lang="fr-FR" dirty="0" smtClean="0"/>
              <a:t>https://bioconductor.org/packages/devel/bioc/html/M3C.html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DF43E-1756-4472-900F-ED4CB455464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79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9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6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2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2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6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8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37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61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4D6F-F150-425A-868D-8AAC9453C421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A72A-9228-4842-9B23-AA78769ED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hilde.boissel@univ-lille.fr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mathilde.boissel@cnrs.fr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wn.wordpress.com/2010/02/20/new-t-sne-package-for-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ran.r-project.org/web/packages/tsne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alyticsvidhya.com/blog/2017/01/t-sne-implementation-r-python/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1/t-sne-implementation-r-pyth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0" y="1885134"/>
            <a:ext cx="12192000" cy="49728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" y="6160080"/>
            <a:ext cx="912053" cy="646604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86300"/>
            <a:ext cx="9144000" cy="21717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Mathilde Boissel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fr-FR" sz="1200" dirty="0" smtClean="0">
                <a:solidFill>
                  <a:schemeClr val="bg1"/>
                </a:solidFill>
                <a:latin typeface="+mj-lt"/>
              </a:rPr>
            </a:b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UMR  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1283 (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INSERM) UMR 8199 (CNRS) (Université </a:t>
            </a:r>
            <a:r>
              <a:rPr lang="fr-FR" sz="1200" dirty="0">
                <a:solidFill>
                  <a:schemeClr val="bg1"/>
                </a:solidFill>
                <a:latin typeface="+mj-lt"/>
              </a:rPr>
              <a:t>de Lille / Institut Pasteur de Lille / CHU Lille)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fr-FR" sz="1200" dirty="0" smtClean="0">
                <a:solidFill>
                  <a:schemeClr val="bg1"/>
                </a:solidFill>
                <a:latin typeface="+mj-lt"/>
              </a:rPr>
            </a:br>
            <a:r>
              <a:rPr lang="fr-FR" sz="1200" dirty="0">
                <a:solidFill>
                  <a:schemeClr val="bg1"/>
                </a:solidFill>
                <a:latin typeface="+mj-lt"/>
              </a:rPr>
              <a:t>(Épi)génomique Fonctionnelle et Physiologie Moléculaire du Diabète et Maladies 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Associées</a:t>
            </a:r>
            <a:br>
              <a:rPr lang="fr-FR" sz="1200" dirty="0" smtClean="0">
                <a:solidFill>
                  <a:schemeClr val="bg1"/>
                </a:solidFill>
                <a:latin typeface="+mj-lt"/>
              </a:rPr>
            </a:br>
            <a:r>
              <a:rPr lang="fr-FR" sz="1200" dirty="0">
                <a:solidFill>
                  <a:schemeClr val="bg1"/>
                </a:solidFill>
                <a:latin typeface="+mj-lt"/>
              </a:rPr>
              <a:t/>
            </a:r>
            <a:br>
              <a:rPr lang="fr-FR" sz="1200" dirty="0">
                <a:solidFill>
                  <a:schemeClr val="bg1"/>
                </a:solidFill>
                <a:latin typeface="+mj-lt"/>
              </a:rPr>
            </a:br>
            <a:r>
              <a:rPr lang="fr-FR" sz="1200" dirty="0">
                <a:solidFill>
                  <a:schemeClr val="bg1"/>
                </a:solidFill>
                <a:latin typeface="+mj-lt"/>
              </a:rPr>
              <a:t>E.G.I.D - FR 3508 (CNRS / Université de Lille 2 / Institut Pasteur de Lille / CHRU)</a:t>
            </a:r>
            <a:br>
              <a:rPr lang="fr-FR" sz="1200" dirty="0">
                <a:solidFill>
                  <a:schemeClr val="bg1"/>
                </a:solidFill>
                <a:latin typeface="+mj-lt"/>
              </a:rPr>
            </a:br>
            <a:r>
              <a:rPr lang="fr-FR" sz="1200" dirty="0" err="1" smtClean="0">
                <a:solidFill>
                  <a:schemeClr val="bg1"/>
                </a:solidFill>
                <a:latin typeface="+mj-lt"/>
              </a:rPr>
              <a:t>European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  <a:latin typeface="+mj-lt"/>
              </a:rPr>
              <a:t>Genomics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 Institute for </a:t>
            </a:r>
            <a:r>
              <a:rPr lang="fr-FR" sz="1200" dirty="0" err="1" smtClean="0">
                <a:solidFill>
                  <a:schemeClr val="bg1"/>
                </a:solidFill>
                <a:latin typeface="+mj-lt"/>
              </a:rPr>
              <a:t>Diabetes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fr-FR" sz="1200" dirty="0" smtClean="0">
                <a:solidFill>
                  <a:schemeClr val="bg1"/>
                </a:solidFill>
                <a:latin typeface="+mj-lt"/>
              </a:rPr>
            </a:br>
            <a:r>
              <a:rPr lang="fr-FR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/>
            </a:r>
            <a:br>
              <a:rPr lang="fr-FR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E-mail: </a:t>
            </a:r>
            <a:r>
              <a:rPr lang="fr-FR" sz="1200" dirty="0" smtClean="0">
                <a:solidFill>
                  <a:schemeClr val="bg1"/>
                </a:solidFill>
                <a:latin typeface="+mj-lt"/>
                <a:hlinkClick r:id="rId3"/>
              </a:rPr>
              <a:t>mathilde.boissel@univ-lille.fr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 / </a:t>
            </a:r>
            <a:r>
              <a:rPr lang="fr-FR" sz="1200" dirty="0" smtClean="0">
                <a:solidFill>
                  <a:schemeClr val="bg1"/>
                </a:solidFill>
                <a:latin typeface="+mj-lt"/>
                <a:hlinkClick r:id="rId4"/>
              </a:rPr>
              <a:t>mathilde.boissel@cnrs.fr</a:t>
            </a:r>
            <a:r>
              <a:rPr lang="fr-FR" sz="1200" dirty="0" smtClean="0">
                <a:solidFill>
                  <a:schemeClr val="bg1"/>
                </a:solidFill>
                <a:latin typeface="+mj-lt"/>
              </a:rPr>
              <a:t> </a:t>
            </a:r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24" y="293321"/>
            <a:ext cx="2298655" cy="11033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72" y="377017"/>
            <a:ext cx="1251285" cy="935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" y="904636"/>
            <a:ext cx="4294801" cy="89242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072771" y="6503702"/>
            <a:ext cx="105349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06/04/2020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302" y="2245910"/>
            <a:ext cx="1217069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t-distributed Stochastic Neighbor Embedding (t-SNE) algorithm</a:t>
            </a:r>
            <a:endParaRPr lang="fr-FR" dirty="0">
              <a:solidFill>
                <a:schemeClr val="bg1"/>
              </a:solidFill>
              <a:latin typeface="LubalinGraph LT" panose="02000503030000020004" pitchFamily="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" y="60160"/>
            <a:ext cx="4294801" cy="805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51" y="60160"/>
            <a:ext cx="2116857" cy="97573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27901"/>
            <a:ext cx="1034195" cy="103419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8" y="989542"/>
            <a:ext cx="1803414" cy="8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 implementation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09551" y="1474619"/>
            <a:ext cx="1182593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t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sne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(published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2016-07-15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, Version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: 0.1-3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j-lt"/>
              </a:rPr>
            </a:b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"pure R" implementation of the t-SNE algorithm.</a:t>
            </a:r>
          </a:p>
          <a:p>
            <a:endParaRPr lang="fr-FR" sz="2400" dirty="0">
              <a:solidFill>
                <a:schemeClr val="bg1"/>
              </a:solidFill>
              <a:latin typeface="+mj-lt"/>
            </a:endParaRPr>
          </a:p>
          <a:p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116935"/>
            <a:ext cx="835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https://scwn.wordpress.com/2010/02/20/new-t-sne-package-for-r/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hlinkClick r:id="rId4"/>
              </a:rPr>
              <a:t>https://cran.r-project.org/web/packages/tsne/index.html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1" y="2341482"/>
            <a:ext cx="7077309" cy="21500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860" y="3594100"/>
            <a:ext cx="4748621" cy="3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 implementation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2099" y="1276449"/>
            <a:ext cx="11607800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chemeClr val="bg1"/>
                </a:solidFill>
                <a:latin typeface="+mj-lt"/>
              </a:rPr>
              <a:t>Rtsne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(published in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2018-11-10,  Version: 0.15)</a:t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Wrapper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for the C++ implementation of Barnes-Hut t-Distributed Stochastic Neighbor Embedding. t-SNE is a method for constructing a low dimensional embedding of high-dimensional data, distances or similarities. 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Exact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t-SNE can be computed by setting 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theta = 0.0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.</a:t>
            </a:r>
            <a:endParaRPr lang="en-US" sz="22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+mj-lt"/>
              </a:rPr>
              <a:t> </a:t>
            </a:r>
            <a:endParaRPr lang="fr-FR" sz="2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1" y="2851645"/>
            <a:ext cx="8070250" cy="24869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801" y="3918911"/>
            <a:ext cx="3873699" cy="2839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89038"/>
            <a:ext cx="791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/>
              </a:rPr>
              <a:t>https://www.analyticsvidhya.com/blog/2017/01/t-sne-implementation-r-python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 implementation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09551" y="1276449"/>
            <a:ext cx="11868149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chemeClr val="bg1"/>
                </a:solidFill>
                <a:latin typeface="+mj-lt"/>
              </a:rPr>
              <a:t>Rtsne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 </a:t>
            </a:r>
            <a:endParaRPr lang="fr-FR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00" y="6484640"/>
            <a:ext cx="847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https://www.analyticsvidhya.com/blog/2017/01/t-sne-implementation-r-python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227" y="1256268"/>
            <a:ext cx="9144965" cy="52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Sources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231136" y="952105"/>
            <a:ext cx="9746936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chemeClr val="bg1"/>
                </a:solidFill>
                <a:latin typeface="+mj-lt"/>
              </a:rPr>
              <a:t>https</a:t>
            </a:r>
            <a:r>
              <a:rPr lang="fr-FR" sz="2200" dirty="0">
                <a:solidFill>
                  <a:schemeClr val="bg1"/>
                </a:solidFill>
                <a:latin typeface="+mj-lt"/>
              </a:rPr>
              <a:t>://lvdmaaten.github.io/tsne/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altLang="fr-FR" sz="2200" b="1" u="sng" dirty="0" smtClean="0">
                <a:solidFill>
                  <a:schemeClr val="bg1"/>
                </a:solidFill>
                <a:latin typeface="+mj-lt"/>
              </a:rPr>
              <a:t>L.J.P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. van der </a:t>
            </a:r>
            <a:r>
              <a:rPr lang="fr-FR" altLang="fr-FR" sz="2200" b="1" u="sng" dirty="0" err="1">
                <a:solidFill>
                  <a:schemeClr val="bg1"/>
                </a:solidFill>
                <a:latin typeface="+mj-lt"/>
              </a:rPr>
              <a:t>Maaten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 and G.E. Hinton. </a:t>
            </a:r>
            <a:r>
              <a:rPr lang="fr-FR" altLang="fr-FR" sz="2200" b="1" u="sng" dirty="0" err="1">
                <a:solidFill>
                  <a:schemeClr val="bg1"/>
                </a:solidFill>
                <a:latin typeface="+mj-lt"/>
              </a:rPr>
              <a:t>Visualizing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 High-</a:t>
            </a:r>
            <a:r>
              <a:rPr lang="fr-FR" altLang="fr-FR" sz="2200" b="1" u="sng" dirty="0" err="1">
                <a:solidFill>
                  <a:schemeClr val="bg1"/>
                </a:solidFill>
                <a:latin typeface="+mj-lt"/>
              </a:rPr>
              <a:t>Dimensional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fr-FR" altLang="fr-FR" sz="2200" b="1" u="sng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 t-SNE. </a:t>
            </a:r>
            <a:r>
              <a:rPr lang="fr-FR" altLang="fr-FR" sz="2200" b="1" i="1" u="sng" dirty="0">
                <a:solidFill>
                  <a:schemeClr val="bg1"/>
                </a:solidFill>
                <a:latin typeface="+mj-lt"/>
              </a:rPr>
              <a:t>Journal of Machine Learning </a:t>
            </a:r>
            <a:r>
              <a:rPr lang="fr-FR" altLang="fr-FR" sz="2200" b="1" i="1" u="sng" dirty="0" err="1">
                <a:solidFill>
                  <a:schemeClr val="bg1"/>
                </a:solidFill>
                <a:latin typeface="+mj-lt"/>
              </a:rPr>
              <a:t>Research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 9(</a:t>
            </a:r>
            <a:r>
              <a:rPr lang="fr-FR" altLang="fr-FR" sz="2200" b="1" u="sng" dirty="0" err="1">
                <a:solidFill>
                  <a:schemeClr val="bg1"/>
                </a:solidFill>
                <a:latin typeface="+mj-lt"/>
              </a:rPr>
              <a:t>Nov</a:t>
            </a:r>
            <a:r>
              <a:rPr lang="fr-FR" altLang="fr-FR" sz="2200" b="1" u="sng" dirty="0">
                <a:solidFill>
                  <a:schemeClr val="bg1"/>
                </a:solidFill>
                <a:latin typeface="+mj-lt"/>
              </a:rPr>
              <a:t>):2579-2605, 2008. </a:t>
            </a:r>
            <a:endParaRPr lang="fr-FR" sz="2200" b="1" u="sng" dirty="0">
              <a:solidFill>
                <a:schemeClr val="bg1"/>
              </a:solidFill>
              <a:latin typeface="+mj-lt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altLang="fr-FR" sz="2200" dirty="0" smtClean="0">
                <a:solidFill>
                  <a:schemeClr val="bg1"/>
                </a:solidFill>
                <a:latin typeface="+mj-lt"/>
              </a:rPr>
              <a:t>L.J.P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. van der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Maaten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. Learning a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Parametric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Embedding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by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Preserving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Local Structure. In </a:t>
            </a:r>
            <a:r>
              <a:rPr lang="fr-FR" altLang="fr-FR" sz="2200" i="1" dirty="0" err="1">
                <a:solidFill>
                  <a:schemeClr val="bg1"/>
                </a:solidFill>
                <a:latin typeface="+mj-lt"/>
              </a:rPr>
              <a:t>Proceedings</a:t>
            </a:r>
            <a:r>
              <a:rPr lang="fr-FR" altLang="fr-FR" sz="2200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fr-FR" altLang="fr-FR" sz="2200" i="1" dirty="0" err="1">
                <a:solidFill>
                  <a:schemeClr val="bg1"/>
                </a:solidFill>
                <a:latin typeface="+mj-lt"/>
              </a:rPr>
              <a:t>Twelfth</a:t>
            </a:r>
            <a:r>
              <a:rPr lang="fr-FR" altLang="fr-FR" sz="2200" i="1" dirty="0">
                <a:solidFill>
                  <a:schemeClr val="bg1"/>
                </a:solidFill>
                <a:latin typeface="+mj-lt"/>
              </a:rPr>
              <a:t> International </a:t>
            </a:r>
            <a:r>
              <a:rPr lang="fr-FR" altLang="fr-FR" sz="2200" i="1" dirty="0" err="1">
                <a:solidFill>
                  <a:schemeClr val="bg1"/>
                </a:solidFill>
                <a:latin typeface="+mj-lt"/>
              </a:rPr>
              <a:t>Conference</a:t>
            </a:r>
            <a:r>
              <a:rPr lang="fr-FR" altLang="fr-FR" sz="2200" i="1" dirty="0">
                <a:solidFill>
                  <a:schemeClr val="bg1"/>
                </a:solidFill>
                <a:latin typeface="+mj-lt"/>
              </a:rPr>
              <a:t> on </a:t>
            </a:r>
            <a:r>
              <a:rPr lang="fr-FR" altLang="fr-FR" sz="2200" i="1" dirty="0" err="1">
                <a:solidFill>
                  <a:schemeClr val="bg1"/>
                </a:solidFill>
                <a:latin typeface="+mj-lt"/>
              </a:rPr>
              <a:t>Artificial</a:t>
            </a:r>
            <a:r>
              <a:rPr lang="fr-FR" altLang="fr-FR" sz="2200" i="1" dirty="0">
                <a:solidFill>
                  <a:schemeClr val="bg1"/>
                </a:solidFill>
                <a:latin typeface="+mj-lt"/>
              </a:rPr>
              <a:t> Intelligence &amp; </a:t>
            </a:r>
            <a:r>
              <a:rPr lang="fr-FR" altLang="fr-FR" sz="2200" i="1" dirty="0" err="1">
                <a:solidFill>
                  <a:schemeClr val="bg1"/>
                </a:solidFill>
                <a:latin typeface="+mj-lt"/>
              </a:rPr>
              <a:t>Statistics</a:t>
            </a:r>
            <a:r>
              <a:rPr lang="fr-FR" altLang="fr-FR" sz="2200" i="1" dirty="0">
                <a:solidFill>
                  <a:schemeClr val="bg1"/>
                </a:solidFill>
                <a:latin typeface="+mj-lt"/>
              </a:rPr>
              <a:t> (AI-STATS), JMLR W&amp;CP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5:384-391, 2009. </a:t>
            </a:r>
            <a:endParaRPr lang="fr-FR" altLang="fr-FR" sz="2200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altLang="fr-FR" sz="2200" dirty="0" smtClean="0">
                <a:solidFill>
                  <a:schemeClr val="bg1"/>
                </a:solidFill>
                <a:latin typeface="+mj-lt"/>
              </a:rPr>
              <a:t>L.J.P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. van der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Maaten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and G.E. Hinton.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Visualizing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Non-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Metric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Similarities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in Multiple </a:t>
            </a:r>
            <a:r>
              <a:rPr lang="fr-FR" altLang="fr-FR" sz="2200" dirty="0" err="1">
                <a:solidFill>
                  <a:schemeClr val="bg1"/>
                </a:solidFill>
                <a:latin typeface="+mj-lt"/>
              </a:rPr>
              <a:t>Maps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. </a:t>
            </a:r>
            <a:r>
              <a:rPr lang="fr-FR" altLang="fr-FR" sz="2200" i="1" dirty="0">
                <a:solidFill>
                  <a:schemeClr val="bg1"/>
                </a:solidFill>
                <a:latin typeface="+mj-lt"/>
              </a:rPr>
              <a:t>Machine Learning</a:t>
            </a:r>
            <a:r>
              <a:rPr lang="fr-FR" altLang="fr-FR" sz="2200" dirty="0">
                <a:solidFill>
                  <a:schemeClr val="bg1"/>
                </a:solidFill>
                <a:latin typeface="+mj-lt"/>
              </a:rPr>
              <a:t> 87(1):33-55, 2012.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L.J.P. van der </a:t>
            </a:r>
            <a:r>
              <a:rPr kumimoji="0" lang="fr-FR" altLang="fr-FR" sz="220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Maaten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 </a:t>
            </a:r>
            <a:r>
              <a:rPr kumimoji="0" lang="fr-FR" altLang="fr-FR" sz="220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Accelerating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t-SNE </a:t>
            </a:r>
            <a:r>
              <a:rPr kumimoji="0" lang="fr-FR" altLang="fr-FR" sz="220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using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fr-FR" altLang="fr-FR" sz="220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Tree-Based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fr-FR" altLang="fr-FR" sz="220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Algorithms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 </a:t>
            </a:r>
            <a:r>
              <a:rPr kumimoji="0" lang="fr-FR" altLang="fr-FR" sz="2200" i="1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Journal of Machine Learning </a:t>
            </a:r>
            <a:r>
              <a:rPr kumimoji="0" lang="fr-FR" altLang="fr-FR" sz="2200" i="1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Research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15(</a:t>
            </a:r>
            <a:r>
              <a:rPr kumimoji="0" lang="fr-FR" altLang="fr-FR" sz="2200" i="0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Oct</a:t>
            </a:r>
            <a:r>
              <a:rPr kumimoji="0" lang="fr-FR" altLang="fr-FR" sz="22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):3221-3245, 2014.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5" y="1201134"/>
            <a:ext cx="1806603" cy="29798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126" y="4674199"/>
            <a:ext cx="11368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mages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://blog.paperspace.com/dimension-reduction-with-t-sne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https://distill.pub/2016/misread-tsne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www.youtube.com/watch?v=hMUrZ708PFk 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https://www.analyticsvidhya.com/blog/2017/01/t-sne-implementation-r-python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://slideplayer.com/slide/12695684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3" y="1117599"/>
            <a:ext cx="4794251" cy="47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Concept : </a:t>
            </a:r>
            <a:r>
              <a:rPr lang="fr-FR" altLang="fr-FR" sz="4000" dirty="0">
                <a:solidFill>
                  <a:schemeClr val="bg1"/>
                </a:solidFill>
                <a:latin typeface="+mj-lt"/>
              </a:rPr>
              <a:t>t-SNE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13926" y="1248667"/>
            <a:ext cx="11764146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“… is a technique for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dimensionality reduction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that is particularly well suited for the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visualization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of high-dimensional datasets.” </a:t>
            </a:r>
            <a:r>
              <a:rPr lang="fr-FR" sz="2000" dirty="0"/>
              <a:t>https://lvdmaaten.github.io/tsne</a:t>
            </a:r>
            <a:r>
              <a:rPr lang="fr-FR" sz="2000" dirty="0" smtClean="0"/>
              <a:t>/</a:t>
            </a:r>
            <a:endParaRPr lang="en-US" altLang="fr-FR" sz="2000" i="1" dirty="0" smtClean="0">
              <a:solidFill>
                <a:schemeClr val="bg1"/>
              </a:solidFill>
              <a:latin typeface="+mj-lt"/>
            </a:endParaRPr>
          </a:p>
          <a:p>
            <a:endParaRPr lang="en-US" altLang="fr-FR" sz="2400" dirty="0" smtClean="0">
              <a:solidFill>
                <a:schemeClr val="bg1"/>
              </a:solidFill>
              <a:latin typeface="+mj-lt"/>
            </a:endParaRPr>
          </a:p>
          <a:p>
            <a:endParaRPr lang="en-US" altLang="fr-FR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aim of dimensionality reduction is to preserve as much of the significant structure of the high-dimensional data as possible in the low-dimensional map.</a:t>
            </a: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77" y="4075340"/>
            <a:ext cx="9922244" cy="12853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7858" y="1718960"/>
            <a:ext cx="523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i="1" dirty="0" smtClean="0">
                <a:solidFill>
                  <a:schemeClr val="bg1"/>
                </a:solidFill>
              </a:rPr>
              <a:t>L. </a:t>
            </a:r>
            <a:r>
              <a:rPr lang="fr-FR" altLang="fr-FR" i="1" dirty="0">
                <a:solidFill>
                  <a:schemeClr val="bg1"/>
                </a:solidFill>
              </a:rPr>
              <a:t>V</a:t>
            </a:r>
            <a:r>
              <a:rPr lang="fr-FR" altLang="fr-FR" i="1" dirty="0" smtClean="0">
                <a:solidFill>
                  <a:schemeClr val="bg1"/>
                </a:solidFill>
              </a:rPr>
              <a:t>an </a:t>
            </a:r>
            <a:r>
              <a:rPr lang="fr-FR" altLang="fr-FR" i="1" dirty="0">
                <a:solidFill>
                  <a:schemeClr val="bg1"/>
                </a:solidFill>
              </a:rPr>
              <a:t>D</a:t>
            </a:r>
            <a:r>
              <a:rPr lang="fr-FR" altLang="fr-FR" i="1" dirty="0" smtClean="0">
                <a:solidFill>
                  <a:schemeClr val="bg1"/>
                </a:solidFill>
              </a:rPr>
              <a:t>er </a:t>
            </a:r>
            <a:r>
              <a:rPr lang="fr-FR" altLang="fr-FR" i="1" dirty="0" err="1">
                <a:solidFill>
                  <a:schemeClr val="bg1"/>
                </a:solidFill>
              </a:rPr>
              <a:t>Maaten</a:t>
            </a:r>
            <a:r>
              <a:rPr lang="fr-FR" altLang="fr-FR" i="1" dirty="0">
                <a:solidFill>
                  <a:schemeClr val="bg1"/>
                </a:solidFill>
              </a:rPr>
              <a:t> </a:t>
            </a:r>
            <a:r>
              <a:rPr lang="fr-FR" altLang="fr-FR" i="1" dirty="0" smtClean="0">
                <a:solidFill>
                  <a:schemeClr val="bg1"/>
                </a:solidFill>
              </a:rPr>
              <a:t> </a:t>
            </a:r>
            <a:r>
              <a:rPr lang="fr-FR" i="1" u="sng" dirty="0" smtClean="0">
                <a:solidFill>
                  <a:schemeClr val="bg1"/>
                </a:solidFill>
              </a:rPr>
              <a:t>https</a:t>
            </a:r>
            <a:r>
              <a:rPr lang="fr-FR" i="1" u="sng" dirty="0">
                <a:solidFill>
                  <a:schemeClr val="bg1"/>
                </a:solidFill>
              </a:rPr>
              <a:t>://lvdmaaten.github.io/tsne/</a:t>
            </a:r>
          </a:p>
        </p:txBody>
      </p:sp>
    </p:spTree>
    <p:extLst>
      <p:ext uri="{BB962C8B-B14F-4D97-AF65-F5344CB8AC3E}">
        <p14:creationId xmlns:p14="http://schemas.microsoft.com/office/powerpoint/2010/main" val="13715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Concept : </a:t>
            </a:r>
            <a:r>
              <a:rPr lang="fr-FR" altLang="fr-FR" sz="4000" dirty="0">
                <a:solidFill>
                  <a:schemeClr val="bg1"/>
                </a:solidFill>
                <a:latin typeface="+mj-lt"/>
              </a:rPr>
              <a:t>t-SNE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13926" y="952105"/>
            <a:ext cx="1176414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“… is a technique for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dimensionality reduction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that is particularly well suited for the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visualization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of high-dimensional datasets.” </a:t>
            </a:r>
            <a:endParaRPr lang="en-US" altLang="fr-FR" sz="2000" dirty="0" smtClean="0">
              <a:solidFill>
                <a:schemeClr val="bg1"/>
              </a:solidFill>
              <a:latin typeface="+mj-lt"/>
            </a:endParaRPr>
          </a:p>
          <a:p>
            <a:endParaRPr lang="en-US" altLang="fr-FR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aim of dimensionality reduction is to preserve as much of the significant structure of the high-dimensional data as possible in the low-dimensional map.</a:t>
            </a: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≠ from 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Principal Components Analysis (PCA; </a:t>
            </a:r>
            <a:r>
              <a:rPr lang="en-US" altLang="fr-FR" sz="2400" dirty="0" err="1" smtClean="0">
                <a:solidFill>
                  <a:schemeClr val="bg1"/>
                </a:solidFill>
                <a:latin typeface="+mj-lt"/>
              </a:rPr>
              <a:t>Hotelling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, 1933) and multidimensional scaling (MDS; </a:t>
            </a:r>
            <a:r>
              <a:rPr lang="en-US" altLang="fr-FR" sz="2400" dirty="0" err="1" smtClean="0">
                <a:solidFill>
                  <a:schemeClr val="bg1"/>
                </a:solidFill>
                <a:latin typeface="+mj-lt"/>
              </a:rPr>
              <a:t>Torgerson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, 1952, also known as Principal Coordinates Analysis “</a:t>
            </a:r>
            <a:r>
              <a:rPr lang="en-US" altLang="fr-FR" sz="2400" dirty="0" err="1" smtClean="0">
                <a:solidFill>
                  <a:schemeClr val="bg1"/>
                </a:solidFill>
                <a:latin typeface="+mj-lt"/>
              </a:rPr>
              <a:t>PCoA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”) which are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linear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techniques that focus on keeping the low-dimensional representations of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dissimilar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sz="2400" dirty="0" err="1" smtClean="0">
                <a:solidFill>
                  <a:schemeClr val="bg1"/>
                </a:solidFill>
                <a:latin typeface="+mj-lt"/>
              </a:rPr>
              <a:t>datapoints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far apart. (the variance is maximized)</a:t>
            </a:r>
            <a:br>
              <a:rPr lang="en-US" altLang="fr-FR" sz="2400" dirty="0" smtClean="0">
                <a:solidFill>
                  <a:schemeClr val="bg1"/>
                </a:solidFill>
                <a:latin typeface="+mj-lt"/>
              </a:rPr>
            </a:b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fr-FR" sz="2400" dirty="0" smtClean="0">
                <a:solidFill>
                  <a:schemeClr val="bg1"/>
                </a:solidFill>
                <a:latin typeface="+mj-lt"/>
              </a:rPr>
            </a:b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“For high-dimensional data that lies on or near a low-dimensional, non-linear manifold it is usually more important to keep the low-dimensional representations of very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similar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sz="2400" dirty="0" err="1" smtClean="0">
                <a:solidFill>
                  <a:schemeClr val="bg1"/>
                </a:solidFill>
                <a:latin typeface="+mj-lt"/>
              </a:rPr>
              <a:t>datapoints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close together, which is typically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not possible with a linear mapping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.”</a:t>
            </a:r>
            <a:endParaRPr lang="en-US" altLang="fr-F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3952" y="1422397"/>
            <a:ext cx="521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i="1" dirty="0" smtClean="0">
                <a:solidFill>
                  <a:schemeClr val="bg1"/>
                </a:solidFill>
              </a:rPr>
              <a:t>L. </a:t>
            </a:r>
            <a:r>
              <a:rPr lang="fr-FR" altLang="fr-FR" i="1" dirty="0">
                <a:solidFill>
                  <a:schemeClr val="bg1"/>
                </a:solidFill>
              </a:rPr>
              <a:t>V</a:t>
            </a:r>
            <a:r>
              <a:rPr lang="fr-FR" altLang="fr-FR" i="1" dirty="0" smtClean="0">
                <a:solidFill>
                  <a:schemeClr val="bg1"/>
                </a:solidFill>
              </a:rPr>
              <a:t>an </a:t>
            </a:r>
            <a:r>
              <a:rPr lang="fr-FR" altLang="fr-FR" i="1" dirty="0">
                <a:solidFill>
                  <a:schemeClr val="bg1"/>
                </a:solidFill>
              </a:rPr>
              <a:t>D</a:t>
            </a:r>
            <a:r>
              <a:rPr lang="fr-FR" altLang="fr-FR" i="1" dirty="0" smtClean="0">
                <a:solidFill>
                  <a:schemeClr val="bg1"/>
                </a:solidFill>
              </a:rPr>
              <a:t>er </a:t>
            </a:r>
            <a:r>
              <a:rPr lang="fr-FR" altLang="fr-FR" i="1" dirty="0" err="1">
                <a:solidFill>
                  <a:schemeClr val="bg1"/>
                </a:solidFill>
              </a:rPr>
              <a:t>Maaten</a:t>
            </a:r>
            <a:r>
              <a:rPr lang="fr-FR" altLang="fr-FR" i="1" dirty="0">
                <a:solidFill>
                  <a:schemeClr val="bg1"/>
                </a:solidFill>
              </a:rPr>
              <a:t> </a:t>
            </a:r>
            <a:r>
              <a:rPr lang="fr-FR" altLang="fr-FR" i="1" dirty="0" smtClean="0">
                <a:solidFill>
                  <a:schemeClr val="bg1"/>
                </a:solidFill>
              </a:rPr>
              <a:t> </a:t>
            </a:r>
            <a:r>
              <a:rPr lang="fr-FR" i="1" u="sng" dirty="0" smtClean="0">
                <a:solidFill>
                  <a:schemeClr val="bg1"/>
                </a:solidFill>
              </a:rPr>
              <a:t>https</a:t>
            </a:r>
            <a:r>
              <a:rPr lang="fr-FR" i="1" u="sng" dirty="0">
                <a:solidFill>
                  <a:schemeClr val="bg1"/>
                </a:solidFill>
              </a:rPr>
              <a:t>://lvdmaaten.github.io/tsne/</a:t>
            </a:r>
          </a:p>
        </p:txBody>
      </p:sp>
    </p:spTree>
    <p:extLst>
      <p:ext uri="{BB962C8B-B14F-4D97-AF65-F5344CB8AC3E}">
        <p14:creationId xmlns:p14="http://schemas.microsoft.com/office/powerpoint/2010/main" val="4112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Concept : </a:t>
            </a:r>
            <a:r>
              <a:rPr lang="fr-FR" altLang="fr-FR" sz="4000" dirty="0">
                <a:solidFill>
                  <a:schemeClr val="bg1"/>
                </a:solidFill>
                <a:latin typeface="+mj-lt"/>
              </a:rPr>
              <a:t>t-SNE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.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13926" y="1291167"/>
            <a:ext cx="1176414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“ also revealing global structure such as the presence of </a:t>
            </a:r>
            <a:r>
              <a:rPr lang="en-US" altLang="fr-FR" sz="2400" u="sng" dirty="0" smtClean="0">
                <a:solidFill>
                  <a:schemeClr val="bg1"/>
                </a:solidFill>
                <a:latin typeface="+mj-lt"/>
              </a:rPr>
              <a:t>clusters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 at several scales. 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fr-FR" sz="2400" dirty="0" smtClean="0">
              <a:solidFill>
                <a:schemeClr val="bg1"/>
              </a:solidFill>
              <a:latin typeface="+mj-lt"/>
            </a:endParaRPr>
          </a:p>
          <a:p>
            <a:endParaRPr lang="en-US" altLang="fr-FR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aim of clustering is to group a set of objects in the same group (called a cluster) given similarities measures.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4" t="54879" r="8407" b="4734"/>
          <a:stretch/>
        </p:blipFill>
        <p:spPr>
          <a:xfrm>
            <a:off x="6747858" y="2915833"/>
            <a:ext cx="5378594" cy="38762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673" y="3444952"/>
            <a:ext cx="5703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So it belongs to the “</a:t>
            </a:r>
            <a:r>
              <a:rPr lang="en-US" sz="2400" u="sng" dirty="0">
                <a:solidFill>
                  <a:schemeClr val="bg1"/>
                </a:solidFill>
                <a:latin typeface="+mj-lt"/>
              </a:rPr>
              <a:t>unsupervised learning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”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algorithm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that looks for underlying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patterns in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a data set with no pre-existing labels</a:t>
            </a:r>
            <a:endParaRPr lang="en-US" altLang="fr-F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7858" y="1750207"/>
            <a:ext cx="523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i="1" dirty="0" smtClean="0">
                <a:solidFill>
                  <a:schemeClr val="bg1"/>
                </a:solidFill>
              </a:rPr>
              <a:t>L. </a:t>
            </a:r>
            <a:r>
              <a:rPr lang="fr-FR" altLang="fr-FR" i="1" dirty="0">
                <a:solidFill>
                  <a:schemeClr val="bg1"/>
                </a:solidFill>
              </a:rPr>
              <a:t>V</a:t>
            </a:r>
            <a:r>
              <a:rPr lang="fr-FR" altLang="fr-FR" i="1" dirty="0" smtClean="0">
                <a:solidFill>
                  <a:schemeClr val="bg1"/>
                </a:solidFill>
              </a:rPr>
              <a:t>an </a:t>
            </a:r>
            <a:r>
              <a:rPr lang="fr-FR" altLang="fr-FR" i="1" dirty="0">
                <a:solidFill>
                  <a:schemeClr val="bg1"/>
                </a:solidFill>
              </a:rPr>
              <a:t>D</a:t>
            </a:r>
            <a:r>
              <a:rPr lang="fr-FR" altLang="fr-FR" i="1" dirty="0" smtClean="0">
                <a:solidFill>
                  <a:schemeClr val="bg1"/>
                </a:solidFill>
              </a:rPr>
              <a:t>er </a:t>
            </a:r>
            <a:r>
              <a:rPr lang="fr-FR" altLang="fr-FR" i="1" dirty="0" err="1">
                <a:solidFill>
                  <a:schemeClr val="bg1"/>
                </a:solidFill>
              </a:rPr>
              <a:t>Maaten</a:t>
            </a:r>
            <a:r>
              <a:rPr lang="fr-FR" altLang="fr-FR" i="1" dirty="0">
                <a:solidFill>
                  <a:schemeClr val="bg1"/>
                </a:solidFill>
              </a:rPr>
              <a:t> </a:t>
            </a:r>
            <a:r>
              <a:rPr lang="fr-FR" altLang="fr-FR" i="1" dirty="0" smtClean="0">
                <a:solidFill>
                  <a:schemeClr val="bg1"/>
                </a:solidFill>
              </a:rPr>
              <a:t> </a:t>
            </a:r>
            <a:r>
              <a:rPr lang="fr-FR" i="1" u="sng" dirty="0" smtClean="0">
                <a:solidFill>
                  <a:schemeClr val="bg1"/>
                </a:solidFill>
              </a:rPr>
              <a:t>https</a:t>
            </a:r>
            <a:r>
              <a:rPr lang="fr-FR" i="1" u="sng" dirty="0">
                <a:solidFill>
                  <a:schemeClr val="bg1"/>
                </a:solidFill>
              </a:rPr>
              <a:t>://lvdmaaten.github.io/tsne/</a:t>
            </a:r>
          </a:p>
        </p:txBody>
      </p:sp>
    </p:spTree>
    <p:extLst>
      <p:ext uri="{BB962C8B-B14F-4D97-AF65-F5344CB8AC3E}">
        <p14:creationId xmlns:p14="http://schemas.microsoft.com/office/powerpoint/2010/main" val="37412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39589" y="2150174"/>
                <a:ext cx="8316446" cy="454778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1/ Converts the high-dimensional Euclidean distances between </a:t>
                </a:r>
                <a:r>
                  <a:rPr lang="en-US" altLang="fr-FR" sz="2200" dirty="0" err="1" smtClean="0">
                    <a:solidFill>
                      <a:schemeClr val="bg1"/>
                    </a:solidFill>
                    <a:latin typeface="+mj-lt"/>
                  </a:rPr>
                  <a:t>datapoints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into conditional probabilities that represent similarities. </a:t>
                </a:r>
                <a:b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</a:b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where </a:t>
                </a:r>
                <a:r>
                  <a:rPr lang="el-GR" altLang="fr-FR" sz="2200" dirty="0" smtClean="0">
                    <a:solidFill>
                      <a:schemeClr val="bg1"/>
                    </a:solidFill>
                    <a:latin typeface="+mj-lt"/>
                  </a:rPr>
                  <a:t>σ</a:t>
                </a:r>
                <a:r>
                  <a:rPr lang="fr-FR" altLang="fr-FR" sz="22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is the variance of the Gaussian that is centered on </a:t>
                </a:r>
                <a:r>
                  <a:rPr lang="en-US" altLang="fr-FR" sz="2200" dirty="0" err="1" smtClean="0">
                    <a:solidFill>
                      <a:schemeClr val="bg1"/>
                    </a:solidFill>
                    <a:latin typeface="+mj-lt"/>
                  </a:rPr>
                  <a:t>datapoint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fr-FR" sz="22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US" altLang="fr-FR" sz="22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2/ Defines</a:t>
                </a:r>
                <a:r>
                  <a:rPr lang="it-IT" altLang="fr-FR" sz="2200" dirty="0" smtClean="0">
                    <a:solidFill>
                      <a:schemeClr val="bg1"/>
                    </a:solidFill>
                    <a:latin typeface="+mj-lt"/>
                  </a:rPr>
                  <a:t> a similar conditional probability for the low-dimensional counterparts</a:t>
                </a:r>
              </a:p>
              <a:p>
                <a:endParaRPr lang="it-IT" altLang="fr-FR" sz="22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If the map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correctly model the similarity between the high-dimensional </a:t>
                </a:r>
                <a:r>
                  <a:rPr lang="en-US" altLang="fr-FR" sz="2200" dirty="0" err="1" smtClean="0">
                    <a:solidFill>
                      <a:schemeClr val="bg1"/>
                    </a:solidFill>
                    <a:latin typeface="+mj-lt"/>
                  </a:rPr>
                  <a:t>datapoints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altLang="fr-F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, the conditional probabilities </a:t>
                </a:r>
                <a:r>
                  <a:rPr lang="en-US" altLang="fr-FR" sz="2200" i="1" dirty="0" smtClean="0">
                    <a:solidFill>
                      <a:schemeClr val="bg1"/>
                    </a:solidFill>
                    <a:latin typeface="+mj-lt"/>
                  </a:rPr>
                  <a:t>p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and </a:t>
                </a:r>
                <a:r>
                  <a:rPr lang="en-US" altLang="fr-FR" sz="2200" i="1" dirty="0" smtClean="0">
                    <a:solidFill>
                      <a:schemeClr val="bg1"/>
                    </a:solidFill>
                    <a:latin typeface="+mj-lt"/>
                  </a:rPr>
                  <a:t>q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will be equal. </a:t>
                </a:r>
                <a:b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</a:br>
                <a:endParaRPr lang="en-US" altLang="fr-FR" sz="22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3/ The cost function C =&gt; minimizes the sum of </a:t>
                </a:r>
                <a:r>
                  <a:rPr lang="en-US" altLang="fr-FR" sz="2200" dirty="0" err="1" smtClean="0">
                    <a:solidFill>
                      <a:schemeClr val="bg1"/>
                    </a:solidFill>
                    <a:latin typeface="+mj-lt"/>
                  </a:rPr>
                  <a:t>Kullback-Leibler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divergences over all </a:t>
                </a:r>
                <a:r>
                  <a:rPr lang="en-US" altLang="fr-FR" sz="2200" dirty="0" err="1" smtClean="0">
                    <a:solidFill>
                      <a:schemeClr val="bg1"/>
                    </a:solidFill>
                    <a:latin typeface="+mj-lt"/>
                  </a:rPr>
                  <a:t>datapoints</a:t>
                </a:r>
                <a:r>
                  <a:rPr lang="en-US" altLang="fr-FR" sz="2200" dirty="0" smtClean="0">
                    <a:solidFill>
                      <a:schemeClr val="bg1"/>
                    </a:solidFill>
                    <a:latin typeface="+mj-lt"/>
                  </a:rPr>
                  <a:t> using a gradient descent method. </a:t>
                </a:r>
                <a:endParaRPr lang="en-US" altLang="fr-FR" sz="2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9" y="2150174"/>
                <a:ext cx="8316446" cy="4547783"/>
              </a:xfrm>
              <a:prstGeom prst="rect">
                <a:avLst/>
              </a:prstGeom>
              <a:blipFill>
                <a:blip r:embed="rId3"/>
                <a:stretch>
                  <a:fillRect l="-952" t="-938" b="-1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fr-FR" sz="4000" dirty="0" smtClean="0">
                <a:solidFill>
                  <a:schemeClr val="bg1"/>
                </a:solidFill>
              </a:rPr>
              <a:t>Stochastic Neighbor Embedding (SNE)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636" y="2410381"/>
            <a:ext cx="3285122" cy="7721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636" y="3619704"/>
            <a:ext cx="3285122" cy="905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02621" y="5523076"/>
            <a:ext cx="316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r-FR" dirty="0">
                <a:solidFill>
                  <a:schemeClr val="bg1"/>
                </a:solidFill>
              </a:rPr>
              <a:t>the </a:t>
            </a:r>
            <a:r>
              <a:rPr lang="en-US" altLang="fr-FR" dirty="0" err="1">
                <a:solidFill>
                  <a:schemeClr val="bg1"/>
                </a:solidFill>
              </a:rPr>
              <a:t>Kullback-Leibler</a:t>
            </a:r>
            <a:r>
              <a:rPr lang="en-US" altLang="fr-FR" dirty="0">
                <a:solidFill>
                  <a:schemeClr val="bg1"/>
                </a:solidFill>
              </a:rPr>
              <a:t> divergence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626" y="5892408"/>
            <a:ext cx="3721768" cy="6950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9589" y="893887"/>
            <a:ext cx="11559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fr-FR" sz="2800" dirty="0">
                <a:solidFill>
                  <a:schemeClr val="bg1"/>
                </a:solidFill>
                <a:latin typeface="+mj-lt"/>
              </a:rPr>
              <a:t>Minimize an objective function that measures the discrepancy between similarities in the data and similarities in the map</a:t>
            </a:r>
          </a:p>
        </p:txBody>
      </p:sp>
    </p:spTree>
    <p:extLst>
      <p:ext uri="{BB962C8B-B14F-4D97-AF65-F5344CB8AC3E}">
        <p14:creationId xmlns:p14="http://schemas.microsoft.com/office/powerpoint/2010/main" val="27394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78372" y="1178136"/>
                <a:ext cx="11361590" cy="16312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“ Any 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particular value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of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 induces 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a probability distribution, </a:t>
                </a:r>
                <a:r>
                  <a:rPr lang="en-US" sz="2000" i="1" dirty="0">
                    <a:solidFill>
                      <a:schemeClr val="bg1"/>
                    </a:solidFill>
                    <a:latin typeface="+mj-lt"/>
                  </a:rPr>
                  <a:t>Pi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, over all of the other </a:t>
                </a:r>
                <a:r>
                  <a:rPr lang="en-US" sz="2000" dirty="0" err="1">
                    <a:solidFill>
                      <a:schemeClr val="bg1"/>
                    </a:solidFill>
                    <a:latin typeface="+mj-lt"/>
                  </a:rPr>
                  <a:t>datapoints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</a:br>
                <a:r>
                  <a:rPr lang="en-US" sz="2000" u="sng" dirty="0" smtClean="0">
                    <a:solidFill>
                      <a:schemeClr val="bg1"/>
                    </a:solidFill>
                    <a:latin typeface="+mj-lt"/>
                  </a:rPr>
                  <a:t>This </a:t>
                </a:r>
                <a:r>
                  <a:rPr lang="en-US" sz="2000" u="sng" dirty="0">
                    <a:solidFill>
                      <a:schemeClr val="bg1"/>
                    </a:solidFill>
                    <a:latin typeface="+mj-lt"/>
                  </a:rPr>
                  <a:t>distribution has </a:t>
                </a:r>
                <a:r>
                  <a:rPr lang="en-US" sz="2000" u="sng" dirty="0" smtClean="0">
                    <a:solidFill>
                      <a:schemeClr val="bg1"/>
                    </a:solidFill>
                    <a:latin typeface="+mj-lt"/>
                  </a:rPr>
                  <a:t>an entropy </a:t>
                </a:r>
                <a:r>
                  <a:rPr lang="en-US" sz="2000" u="sng" dirty="0">
                    <a:solidFill>
                      <a:schemeClr val="bg1"/>
                    </a:solidFill>
                    <a:latin typeface="+mj-lt"/>
                  </a:rPr>
                  <a:t>which increases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r-FR" sz="20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sz="20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fr-FR" sz="20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u="sng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000" u="sng" dirty="0" smtClean="0">
                    <a:solidFill>
                      <a:schemeClr val="bg1"/>
                    </a:solidFill>
                    <a:latin typeface="+mj-lt"/>
                  </a:rPr>
                  <a:t>increases</a:t>
                </a:r>
                <a:r>
                  <a:rPr lang="en-US" sz="2000" u="sng" dirty="0">
                    <a:solidFill>
                      <a:schemeClr val="bg1"/>
                    </a:solidFill>
                    <a:latin typeface="+mj-lt"/>
                  </a:rPr>
                  <a:t>.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SNE 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performs a binary search for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fr-F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that produces 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US" sz="2000" i="1" dirty="0">
                    <a:solidFill>
                      <a:schemeClr val="bg1"/>
                    </a:solidFill>
                    <a:latin typeface="+mj-lt"/>
                  </a:rPr>
                  <a:t>Pi 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with a </a:t>
                </a:r>
                <a:r>
                  <a:rPr lang="en-US" sz="2000" u="sng" dirty="0">
                    <a:solidFill>
                      <a:schemeClr val="bg1"/>
                    </a:solidFill>
                    <a:latin typeface="+mj-lt"/>
                  </a:rPr>
                  <a:t>fixed perplexity that is specified by the user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. 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US" sz="2000" u="sng" dirty="0" smtClean="0">
                    <a:solidFill>
                      <a:schemeClr val="bg1"/>
                    </a:solidFill>
                    <a:latin typeface="+mj-lt"/>
                  </a:rPr>
                  <a:t>perplexity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		           where </a:t>
                </a:r>
                <a:r>
                  <a:rPr lang="en-US" sz="2000" i="1" dirty="0">
                    <a:solidFill>
                      <a:schemeClr val="bg1"/>
                    </a:solidFill>
                    <a:latin typeface="+mj-lt"/>
                  </a:rPr>
                  <a:t>H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(</a:t>
                </a:r>
                <a:r>
                  <a:rPr lang="en-US" sz="2000" i="1" dirty="0">
                    <a:solidFill>
                      <a:schemeClr val="bg1"/>
                    </a:solidFill>
                    <a:latin typeface="+mj-lt"/>
                  </a:rPr>
                  <a:t>Pi</a:t>
                </a:r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) is the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Shannon </a:t>
                </a:r>
                <a:r>
                  <a:rPr lang="en-US" sz="2000" u="sng" dirty="0" smtClean="0">
                    <a:solidFill>
                      <a:schemeClr val="bg1"/>
                    </a:solidFill>
                    <a:latin typeface="+mj-lt"/>
                  </a:rPr>
                  <a:t>entropy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 of </a:t>
                </a:r>
                <a:r>
                  <a:rPr lang="en-US" sz="2000" i="1" dirty="0">
                    <a:solidFill>
                      <a:schemeClr val="bg1"/>
                    </a:solidFill>
                    <a:latin typeface="+mj-lt"/>
                  </a:rPr>
                  <a:t>Pi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+mj-lt"/>
                  </a:rPr>
                  <a:t>measured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2" y="1178136"/>
                <a:ext cx="11361590" cy="1631216"/>
              </a:xfrm>
              <a:prstGeom prst="rect">
                <a:avLst/>
              </a:prstGeom>
              <a:blipFill>
                <a:blip r:embed="rId3"/>
                <a:stretch>
                  <a:fillRect l="-590" t="-1866" b="-5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36295" t="60507" r="38148" b="24284"/>
          <a:stretch/>
        </p:blipFill>
        <p:spPr>
          <a:xfrm>
            <a:off x="9055771" y="2338320"/>
            <a:ext cx="2310714" cy="61751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fr-FR" sz="4000" dirty="0" smtClean="0">
                <a:solidFill>
                  <a:schemeClr val="bg1"/>
                </a:solidFill>
              </a:rPr>
              <a:t>Stochastic Neighbor Embedding (SNE)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40114" t="35159" r="42040" b="53067"/>
          <a:stretch/>
        </p:blipFill>
        <p:spPr>
          <a:xfrm>
            <a:off x="1948485" y="2338320"/>
            <a:ext cx="1729945" cy="5125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8267" y="5579888"/>
            <a:ext cx="11341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  <a:latin typeface="+mj-lt"/>
              </a:rPr>
              <a:t>Perplexity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can be interpreted as a smooth measure of the effective number of neighbors</a:t>
            </a:r>
            <a:endParaRPr lang="en-US" sz="2400" u="sng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u="sng" dirty="0">
                <a:solidFill>
                  <a:schemeClr val="bg1"/>
                </a:solidFill>
                <a:latin typeface="+mj-lt"/>
              </a:rPr>
              <a:t>(</a:t>
            </a:r>
            <a:r>
              <a:rPr lang="fr-FR" sz="2400" u="sng" dirty="0" smtClean="0">
                <a:solidFill>
                  <a:schemeClr val="bg1"/>
                </a:solidFill>
                <a:latin typeface="+mj-lt"/>
              </a:rPr>
              <a:t>information) </a:t>
            </a:r>
            <a:r>
              <a:rPr lang="en-US" sz="2400" u="sng" dirty="0" smtClean="0">
                <a:solidFill>
                  <a:schemeClr val="bg1"/>
                </a:solidFill>
                <a:latin typeface="+mj-lt"/>
              </a:rPr>
              <a:t>Entropy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measure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disorder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or uncertainty in a system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372" y="3532900"/>
            <a:ext cx="36560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The performance of SNE is fairly robust to changes in the perplexity, and typical values are  between 5 and 50. ” 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409" y="3279602"/>
            <a:ext cx="8135641" cy="20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3632" y="1374632"/>
            <a:ext cx="5816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“ </a:t>
            </a:r>
            <a:r>
              <a:rPr lang="en-US" sz="2400" u="sng" dirty="0" smtClean="0">
                <a:solidFill>
                  <a:schemeClr val="bg1"/>
                </a:solidFill>
                <a:latin typeface="+mj-lt"/>
              </a:rPr>
              <a:t>Crowding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problem ” : </a:t>
            </a:r>
          </a:p>
          <a:p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“the </a:t>
            </a:r>
            <a:r>
              <a:rPr lang="en-US" altLang="fr-FR" sz="2400" dirty="0">
                <a:solidFill>
                  <a:schemeClr val="bg1"/>
                </a:solidFill>
                <a:latin typeface="+mj-lt"/>
              </a:rPr>
              <a:t>area of the two-dimensional map that is available to accommodate moderately distant </a:t>
            </a:r>
            <a:r>
              <a:rPr lang="en-US" altLang="fr-FR" sz="2400" dirty="0" err="1">
                <a:solidFill>
                  <a:schemeClr val="bg1"/>
                </a:solidFill>
                <a:latin typeface="+mj-lt"/>
              </a:rPr>
              <a:t>datapoints</a:t>
            </a:r>
            <a:r>
              <a:rPr lang="en-US" altLang="fr-FR" sz="2400" dirty="0">
                <a:solidFill>
                  <a:schemeClr val="bg1"/>
                </a:solidFill>
                <a:latin typeface="+mj-lt"/>
              </a:rPr>
              <a:t> will not be nearly large enough compared with the area available to accommodate nearby </a:t>
            </a:r>
            <a:r>
              <a:rPr lang="en-US" altLang="fr-FR" sz="2400" dirty="0" err="1">
                <a:solidFill>
                  <a:schemeClr val="bg1"/>
                </a:solidFill>
                <a:latin typeface="+mj-lt"/>
              </a:rPr>
              <a:t>datapoints</a:t>
            </a:r>
            <a:r>
              <a:rPr lang="en-US" altLang="fr-FR" sz="2400" dirty="0" smtClean="0">
                <a:solidFill>
                  <a:schemeClr val="bg1"/>
                </a:solidFill>
                <a:latin typeface="+mj-lt"/>
              </a:rPr>
              <a:t>.”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Points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tend to “crowd” together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the center of the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map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fr-FR" sz="4000" dirty="0" smtClean="0">
                <a:solidFill>
                  <a:schemeClr val="bg1"/>
                </a:solidFill>
              </a:rPr>
              <a:t>Problems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42" y="1762830"/>
            <a:ext cx="5163006" cy="282818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33632" y="5457698"/>
            <a:ext cx="1107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Kullback-Leibler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divergence is asymmetric :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“ Because the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Kullback-Leibler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divergence is not symmetric, different types of error in the pairwise distances in the low-dimensional map are not weighted equally ”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6195" y="1116499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“it </a:t>
            </a:r>
            <a:r>
              <a:rPr lang="en-US" dirty="0">
                <a:solidFill>
                  <a:schemeClr val="bg1"/>
                </a:solidFill>
              </a:rPr>
              <a:t>is impossible to preserve distances in all the </a:t>
            </a:r>
            <a:r>
              <a:rPr lang="en-US" dirty="0" smtClean="0">
                <a:solidFill>
                  <a:schemeClr val="bg1"/>
                </a:solidFill>
              </a:rPr>
              <a:t>neighborhoods”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577648" y="4611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Watch this video for simple example: https://www.youtube.com/watch?v=hMUrZ708PFk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sz="4000" dirty="0">
                <a:solidFill>
                  <a:schemeClr val="bg1"/>
                </a:solidFill>
                <a:latin typeface="+mj-lt"/>
              </a:rPr>
              <a:t>t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-SNE : How </a:t>
            </a:r>
            <a:r>
              <a:rPr lang="fr-FR" sz="4000" dirty="0" err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+mj-lt"/>
              </a:rPr>
              <a:t>different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+mj-lt"/>
              </a:rPr>
              <a:t>from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 SNE ?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724" y="1097884"/>
            <a:ext cx="1194556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1) it uses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symmetrized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version of the SNE cost function with simpler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gradients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4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“ [</a:t>
            </a:r>
            <a:r>
              <a:rPr lang="fr-FR" sz="24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</a:t>
            </a:r>
            <a:r>
              <a:rPr lang="fr-FR" sz="2400" dirty="0" err="1" smtClean="0">
                <a:solidFill>
                  <a:schemeClr val="bg1"/>
                </a:solidFill>
                <a:latin typeface="+mj-lt"/>
              </a:rPr>
              <a:t>ymmetric</a:t>
            </a: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 SNE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…] allows a moderate distance in the high-dimensional space to be faithfully modeled by a much larger distance in the map and, as a result, it eliminates the unwanted attractive forces between map point ”  </a:t>
            </a:r>
            <a:br>
              <a:rPr lang="en-US" sz="2400" dirty="0" smtClean="0">
                <a:solidFill>
                  <a:schemeClr val="bg1"/>
                </a:solidFill>
                <a:latin typeface="+mj-lt"/>
              </a:rPr>
            </a:br>
            <a:r>
              <a:rPr lang="en-US" sz="24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“ </a:t>
            </a: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Natural </a:t>
            </a:r>
            <a:r>
              <a:rPr lang="fr-FR" sz="2400" dirty="0" err="1" smtClean="0">
                <a:solidFill>
                  <a:schemeClr val="bg1"/>
                </a:solidFill>
                <a:latin typeface="+mj-lt"/>
              </a:rPr>
              <a:t>way</a:t>
            </a:r>
            <a:r>
              <a:rPr lang="fr-F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of alleviating the crowding problem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”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j-lt"/>
              </a:rPr>
            </a:br>
            <a:r>
              <a:rPr lang="en-US" i="1" dirty="0" smtClean="0">
                <a:solidFill>
                  <a:schemeClr val="bg1"/>
                </a:solidFill>
                <a:latin typeface="+mj-lt"/>
              </a:rPr>
              <a:t>Van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der </a:t>
            </a:r>
            <a:r>
              <a:rPr lang="en-US" i="1" dirty="0" err="1">
                <a:solidFill>
                  <a:schemeClr val="bg1"/>
                </a:solidFill>
                <a:latin typeface="+mj-lt"/>
              </a:rPr>
              <a:t>Maaten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 &amp; Hinton, 2008, Journal of Machine Learning Research</a:t>
            </a:r>
          </a:p>
          <a:p>
            <a:endParaRPr lang="en-US" altLang="fr-FR" sz="2400" dirty="0" smtClean="0">
              <a:solidFill>
                <a:schemeClr val="bg1"/>
              </a:solidFill>
              <a:latin typeface="+mj-lt"/>
            </a:endParaRP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27" y="4643487"/>
            <a:ext cx="2145717" cy="19536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349" y="4643487"/>
            <a:ext cx="2053399" cy="19536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98130" y="3840182"/>
            <a:ext cx="38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Many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of the </a:t>
            </a:r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paiwise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interactions </a:t>
            </a:r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between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points are </a:t>
            </a:r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very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similar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655021" y="3840182"/>
            <a:ext cx="360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Approximate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similar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interactions by single interaction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8226207" y="5010756"/>
            <a:ext cx="768626" cy="490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816" y="4300758"/>
            <a:ext cx="43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Scalability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optimization of the descending gradient with the Barnes-Hut Approximation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777" y="5501087"/>
            <a:ext cx="3747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/>
                </a:solidFill>
              </a:rPr>
              <a:t>Van der </a:t>
            </a:r>
            <a:r>
              <a:rPr lang="fr-FR" i="1" dirty="0" err="1">
                <a:solidFill>
                  <a:schemeClr val="bg1"/>
                </a:solidFill>
              </a:rPr>
              <a:t>Maaten</a:t>
            </a:r>
            <a:r>
              <a:rPr lang="fr-FR" i="1" dirty="0">
                <a:solidFill>
                  <a:schemeClr val="bg1"/>
                </a:solidFill>
              </a:rPr>
              <a:t>, 2014, </a:t>
            </a:r>
            <a:r>
              <a:rPr lang="fr-FR" i="1" dirty="0" smtClean="0">
                <a:solidFill>
                  <a:schemeClr val="bg1"/>
                </a:solidFill>
              </a:rPr>
              <a:t/>
            </a:r>
            <a:br>
              <a:rPr lang="fr-FR" i="1" dirty="0" smtClean="0">
                <a:solidFill>
                  <a:schemeClr val="bg1"/>
                </a:solidFill>
              </a:rPr>
            </a:br>
            <a:r>
              <a:rPr lang="fr-FR" i="1" dirty="0" smtClean="0">
                <a:solidFill>
                  <a:schemeClr val="bg1"/>
                </a:solidFill>
              </a:rPr>
              <a:t>Journal </a:t>
            </a:r>
            <a:r>
              <a:rPr lang="fr-FR" i="1" dirty="0">
                <a:solidFill>
                  <a:schemeClr val="bg1"/>
                </a:solidFill>
              </a:rPr>
              <a:t>of Machine Learning </a:t>
            </a:r>
            <a:r>
              <a:rPr lang="fr-FR" i="1" dirty="0" err="1">
                <a:solidFill>
                  <a:schemeClr val="bg1"/>
                </a:solidFill>
              </a:rPr>
              <a:t>Research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3474" y="6572195"/>
            <a:ext cx="3132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 i="1" dirty="0">
                <a:solidFill>
                  <a:schemeClr val="bg1"/>
                </a:solidFill>
              </a:rPr>
              <a:t>https://slideplayer.com/slide/12695684/</a:t>
            </a:r>
          </a:p>
        </p:txBody>
      </p:sp>
    </p:spTree>
    <p:extLst>
      <p:ext uri="{BB962C8B-B14F-4D97-AF65-F5344CB8AC3E}">
        <p14:creationId xmlns:p14="http://schemas.microsoft.com/office/powerpoint/2010/main" val="40371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1112807" y="0"/>
            <a:ext cx="996638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sz="4000" dirty="0">
                <a:solidFill>
                  <a:schemeClr val="bg1"/>
                </a:solidFill>
                <a:latin typeface="+mj-lt"/>
              </a:rPr>
              <a:t>t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-SNE : How </a:t>
            </a:r>
            <a:r>
              <a:rPr lang="fr-FR" sz="4000" dirty="0" err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+mj-lt"/>
              </a:rPr>
              <a:t>different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+mj-lt"/>
              </a:rPr>
              <a:t>from</a:t>
            </a:r>
            <a:r>
              <a:rPr lang="fr-FR" sz="4000" dirty="0" smtClean="0">
                <a:solidFill>
                  <a:schemeClr val="bg1"/>
                </a:solidFill>
                <a:latin typeface="+mj-lt"/>
              </a:rPr>
              <a:t> SNE ?</a:t>
            </a:r>
            <a:endParaRPr lang="fr-F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37603" t="61519"/>
          <a:stretch/>
        </p:blipFill>
        <p:spPr>
          <a:xfrm>
            <a:off x="1112807" y="2812481"/>
            <a:ext cx="3892865" cy="1161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7179" y="1537460"/>
            <a:ext cx="1155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2) it uses a Student-t distribution rather than a Gaussian to compute the similarity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between two points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in the low-dimensional </a:t>
            </a: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space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. </a:t>
            </a:r>
          </a:p>
          <a:p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37762" t="15435" r="3187" b="45942"/>
          <a:stretch/>
        </p:blipFill>
        <p:spPr>
          <a:xfrm>
            <a:off x="7209181" y="2812481"/>
            <a:ext cx="3684105" cy="1166191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5741992" y="3148264"/>
            <a:ext cx="768626" cy="490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168900" y="6121568"/>
            <a:ext cx="688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Van der </a:t>
            </a:r>
            <a:r>
              <a:rPr lang="en-US" i="1" dirty="0" err="1">
                <a:solidFill>
                  <a:schemeClr val="bg1"/>
                </a:solidFill>
              </a:rPr>
              <a:t>Maaten</a:t>
            </a:r>
            <a:r>
              <a:rPr lang="en-US" i="1" dirty="0">
                <a:solidFill>
                  <a:schemeClr val="bg1"/>
                </a:solidFill>
              </a:rPr>
              <a:t> &amp; Hinton, 2008, Journal of Machine Learning Research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00" y="4587694"/>
            <a:ext cx="1130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fr-FR" sz="2200" dirty="0" smtClean="0">
                <a:solidFill>
                  <a:schemeClr val="bg1"/>
                </a:solidFill>
                <a:latin typeface="+mj-lt"/>
              </a:rPr>
              <a:t>“ A </a:t>
            </a:r>
            <a:r>
              <a:rPr lang="en-US" altLang="fr-FR" sz="2200" dirty="0">
                <a:solidFill>
                  <a:schemeClr val="bg1"/>
                </a:solidFill>
                <a:latin typeface="+mj-lt"/>
              </a:rPr>
              <a:t>computationally convenient property is that it is much faster to evaluate the density of a point under a Student t-distribution than under a Gaussian because it does not involve an exponential</a:t>
            </a:r>
            <a:r>
              <a:rPr lang="en-US" altLang="fr-FR" sz="2200" dirty="0" smtClean="0">
                <a:solidFill>
                  <a:schemeClr val="bg1"/>
                </a:solidFill>
                <a:latin typeface="+mj-lt"/>
              </a:rPr>
              <a:t>. ”</a:t>
            </a:r>
            <a:endParaRPr lang="en-US" altLang="fr-FR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76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1065</Words>
  <Application>Microsoft Office PowerPoint</Application>
  <PresentationFormat>Grand écran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LubalinGraph LT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 Boissel</dc:creator>
  <cp:lastModifiedBy>Mathilde Boissel</cp:lastModifiedBy>
  <cp:revision>105</cp:revision>
  <dcterms:created xsi:type="dcterms:W3CDTF">2020-03-30T12:08:55Z</dcterms:created>
  <dcterms:modified xsi:type="dcterms:W3CDTF">2020-04-06T09:06:36Z</dcterms:modified>
</cp:coreProperties>
</file>