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2" r:id="rId21"/>
    <p:sldId id="279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68991" autoAdjust="0"/>
  </p:normalViewPr>
  <p:slideViewPr>
    <p:cSldViewPr snapToGrid="0" snapToObjects="1">
      <p:cViewPr varScale="1">
        <p:scale>
          <a:sx n="94" d="100"/>
          <a:sy n="94" d="100"/>
        </p:scale>
        <p:origin x="111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r1283/docker-versione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Reponse</a:t>
            </a:r>
            <a:r>
              <a:rPr dirty="0"/>
              <a:t> </a:t>
            </a:r>
            <a:r>
              <a:rPr dirty="0" err="1"/>
              <a:t>d’agilité</a:t>
            </a:r>
            <a:r>
              <a:rPr dirty="0"/>
              <a:t> (+ de </a:t>
            </a:r>
            <a:r>
              <a:rPr dirty="0" err="1"/>
              <a:t>productivité</a:t>
            </a:r>
            <a:r>
              <a:rPr dirty="0"/>
              <a:t> avec </a:t>
            </a:r>
            <a:r>
              <a:rPr dirty="0" err="1"/>
              <a:t>reproductibilité</a:t>
            </a:r>
            <a:r>
              <a:rPr dirty="0"/>
              <a:t> (</a:t>
            </a:r>
            <a:r>
              <a:rPr dirty="0" err="1"/>
              <a:t>dépedances</a:t>
            </a:r>
            <a:r>
              <a:rPr dirty="0"/>
              <a:t>, </a:t>
            </a:r>
            <a:r>
              <a:rPr dirty="0" err="1"/>
              <a:t>bilbiotheque</a:t>
            </a:r>
            <a:r>
              <a:rPr dirty="0"/>
              <a:t>, doc absente, …))</a:t>
            </a:r>
            <a:br>
              <a:rPr dirty="0"/>
            </a:br>
            <a:r>
              <a:rPr dirty="0" err="1"/>
              <a:t>flexibilité</a:t>
            </a:r>
            <a:r>
              <a:rPr dirty="0"/>
              <a:t> (entre les services, </a:t>
            </a:r>
            <a:r>
              <a:rPr dirty="0" err="1"/>
              <a:t>Environement</a:t>
            </a:r>
            <a:r>
              <a:rPr dirty="0"/>
              <a:t> </a:t>
            </a:r>
            <a:r>
              <a:rPr i="1" dirty="0"/>
              <a:t>dev</a:t>
            </a:r>
            <a:r>
              <a:rPr dirty="0"/>
              <a:t> et </a:t>
            </a:r>
            <a:r>
              <a:rPr i="1" dirty="0"/>
              <a:t>stable</a:t>
            </a:r>
            <a:r>
              <a:rPr dirty="0"/>
              <a:t> dans les </a:t>
            </a:r>
            <a:r>
              <a:rPr dirty="0" err="1"/>
              <a:t>mêmes</a:t>
            </a:r>
            <a:r>
              <a:rPr dirty="0"/>
              <a:t> conditions)</a:t>
            </a:r>
            <a:br>
              <a:rPr dirty="0"/>
            </a:br>
            <a:r>
              <a:rPr dirty="0" err="1"/>
              <a:t>résilience</a:t>
            </a:r>
            <a:r>
              <a:rPr dirty="0"/>
              <a:t> (résistance au choc/bug/fail, </a:t>
            </a:r>
            <a:r>
              <a:rPr dirty="0" err="1"/>
              <a:t>Isoler</a:t>
            </a:r>
            <a:r>
              <a:rPr dirty="0"/>
              <a:t> les </a:t>
            </a:r>
            <a:r>
              <a:rPr dirty="0" err="1"/>
              <a:t>appli</a:t>
            </a:r>
            <a:r>
              <a:rPr dirty="0"/>
              <a:t> et </a:t>
            </a:r>
            <a:r>
              <a:rPr dirty="0" err="1"/>
              <a:t>maj</a:t>
            </a:r>
            <a:r>
              <a:rPr dirty="0"/>
              <a:t> </a:t>
            </a:r>
            <a:r>
              <a:rPr dirty="0" err="1"/>
              <a:t>ciblé</a:t>
            </a:r>
            <a:r>
              <a:rPr dirty="0"/>
              <a:t> pour </a:t>
            </a:r>
            <a:r>
              <a:rPr dirty="0" err="1"/>
              <a:t>chaque</a:t>
            </a:r>
            <a:r>
              <a:rPr dirty="0"/>
              <a:t> micro service) et</a:t>
            </a:r>
            <a:br>
              <a:rPr dirty="0"/>
            </a:br>
            <a:r>
              <a:rPr dirty="0" err="1"/>
              <a:t>scalabilité</a:t>
            </a:r>
            <a:r>
              <a:rPr dirty="0"/>
              <a:t> (gestion de la </a:t>
            </a:r>
            <a:r>
              <a:rPr dirty="0" err="1"/>
              <a:t>taille</a:t>
            </a:r>
            <a:r>
              <a:rPr dirty="0"/>
              <a:t> de </a:t>
            </a:r>
            <a:r>
              <a:rPr dirty="0" err="1"/>
              <a:t>l’infra</a:t>
            </a:r>
            <a:r>
              <a:rPr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Capture d’</a:t>
            </a:r>
            <a:r>
              <a:rPr lang="fr-FR" dirty="0" err="1"/>
              <a:t>ecran</a:t>
            </a:r>
            <a:r>
              <a:rPr lang="fr-FR" dirty="0"/>
              <a:t> depuis la présentation min2rien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Courier"/>
              </a:rPr>
              <a:t>.</a:t>
            </a:r>
            <a:r>
              <a:rPr dirty="0"/>
              <a:t> </a:t>
            </a:r>
            <a:r>
              <a:rPr dirty="0" err="1"/>
              <a:t>signifique</a:t>
            </a:r>
            <a:r>
              <a:rPr dirty="0"/>
              <a:t> que “</a:t>
            </a:r>
            <a:r>
              <a:rPr dirty="0" err="1"/>
              <a:t>ici</a:t>
            </a:r>
            <a:r>
              <a:rPr dirty="0"/>
              <a:t>”,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faut</a:t>
            </a:r>
            <a:r>
              <a:rPr dirty="0"/>
              <a:t> </a:t>
            </a:r>
            <a:r>
              <a:rPr dirty="0" err="1"/>
              <a:t>utiliser</a:t>
            </a:r>
            <a:r>
              <a:rPr dirty="0"/>
              <a:t> par </a:t>
            </a:r>
            <a:r>
              <a:rPr dirty="0" err="1"/>
              <a:t>defaut</a:t>
            </a:r>
            <a:r>
              <a:rPr dirty="0"/>
              <a:t> le </a:t>
            </a:r>
            <a:r>
              <a:rPr dirty="0" err="1"/>
              <a:t>fichier</a:t>
            </a:r>
            <a:r>
              <a:rPr dirty="0"/>
              <a:t> </a:t>
            </a:r>
            <a:r>
              <a:rPr dirty="0" err="1">
                <a:latin typeface="Courier"/>
              </a:rPr>
              <a:t>Dockerfile</a:t>
            </a:r>
            <a:endParaRPr dirty="0">
              <a:latin typeface="Courier"/>
            </a:endParaRPr>
          </a:p>
          <a:p>
            <a:pPr marL="0" lvl="0" indent="0">
              <a:buNone/>
            </a:pPr>
            <a:endParaRPr dirty="0">
              <a:latin typeface="Courier"/>
            </a:endParaRPr>
          </a:p>
          <a:p>
            <a:pPr marL="0" lvl="0" indent="0">
              <a:buNone/>
            </a:pPr>
            <a:r>
              <a:rPr dirty="0"/>
              <a:t>Dans la machine les images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physiquement</a:t>
            </a:r>
            <a:r>
              <a:rPr dirty="0"/>
              <a:t> dans /var/lob/docker/image/overlay2/</a:t>
            </a:r>
            <a:r>
              <a:rPr dirty="0" err="1"/>
              <a:t>imagedb</a:t>
            </a: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r>
              <a:rPr lang="fr-FR" dirty="0"/>
              <a:t>Toujours mieux de partir du </a:t>
            </a:r>
            <a:r>
              <a:rPr lang="fr-FR" dirty="0" err="1"/>
              <a:t>dockerfile</a:t>
            </a:r>
            <a:r>
              <a:rPr lang="fr-FR" dirty="0"/>
              <a:t> et de le corriger si on peut. Mais si on ne l’a pas directement  :</a:t>
            </a:r>
          </a:p>
          <a:p>
            <a:r>
              <a:rPr lang="fr-FR" dirty="0"/>
              <a:t>modification d'une image : quick patch ! voir</a:t>
            </a:r>
          </a:p>
          <a:p>
            <a:r>
              <a:rPr lang="fr-FR" dirty="0"/>
              <a:t>image &gt; docker commit &gt; new images &gt; docker </a:t>
            </a:r>
            <a:r>
              <a:rPr lang="fr-FR" dirty="0" err="1"/>
              <a:t>save</a:t>
            </a:r>
            <a:r>
              <a:rPr lang="fr-FR" dirty="0"/>
              <a:t> &gt; newimage.tar</a:t>
            </a:r>
          </a:p>
          <a:p>
            <a:r>
              <a:rPr lang="fr-FR" dirty="0"/>
              <a:t>et partage de la nouvelle solution</a:t>
            </a:r>
          </a:p>
          <a:p>
            <a:r>
              <a:rPr lang="fr-FR" dirty="0"/>
              <a:t>newimage.tar &gt; docker </a:t>
            </a:r>
            <a:r>
              <a:rPr lang="fr-FR" dirty="0" err="1"/>
              <a:t>load</a:t>
            </a:r>
            <a:r>
              <a:rPr lang="fr-FR" dirty="0"/>
              <a:t> &gt; </a:t>
            </a:r>
            <a:r>
              <a:rPr lang="fr-FR" dirty="0" err="1"/>
              <a:t>newimage</a:t>
            </a:r>
            <a:r>
              <a:rPr lang="fr-FR" dirty="0"/>
              <a:t> &gt; docker run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Difficulté ici : (chantier en cours) Soucis de déconnection pas encore résolu.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Wiki : http://gitlab.egid.local/Calcul/biostats-infrastructure/-/wikis/Server/Deploy-Development-Docker-Container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dirty="0"/>
            </a:br>
            <a:r>
              <a:rPr lang="fr-FR" dirty="0"/>
              <a:t>Si besoin de </a:t>
            </a:r>
            <a:r>
              <a:rPr lang="fr-FR" dirty="0" err="1"/>
              <a:t>Rstudio</a:t>
            </a:r>
            <a:r>
              <a:rPr lang="fr-FR" dirty="0"/>
              <a:t>, on </a:t>
            </a:r>
            <a:r>
              <a:rPr lang="fr-FR" dirty="0" err="1"/>
              <a:t>actuallement</a:t>
            </a:r>
            <a:r>
              <a:rPr lang="fr-FR" dirty="0"/>
              <a:t> utilise l’image créée par Mickaël </a:t>
            </a:r>
            <a:r>
              <a:rPr lang="fr-FR" dirty="0" err="1"/>
              <a:t>Canouil</a:t>
            </a:r>
            <a:r>
              <a:rPr lang="fr-FR" dirty="0"/>
              <a:t> mais nous ne connaissons pas son </a:t>
            </a:r>
            <a:r>
              <a:rPr lang="fr-FR" dirty="0" err="1"/>
              <a:t>dockerfile</a:t>
            </a:r>
            <a:r>
              <a:rPr lang="fr-FR" dirty="0"/>
              <a:t> directement (structure complexe, CI/CD, multi couche, sur </a:t>
            </a:r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https://github.com/umr1283/docker-versioned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3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 peut aussi lancer docker run avec notre image RStudio mais elle a des soucis de déconnections et nous ne trouvons pas la source.</a:t>
            </a:r>
            <a:br/>
            <a:r>
              <a:t>Peut etre une librairy linux manquantes, un outil ssh manquant… a creuser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Explantion</a:t>
            </a:r>
            <a:r>
              <a:rPr lang="fr-FR" dirty="0"/>
              <a:t> how to </a:t>
            </a:r>
            <a:r>
              <a:rPr lang="fr-FR" dirty="0" err="1"/>
              <a:t>dploy</a:t>
            </a:r>
            <a:r>
              <a:rPr lang="fr-FR" dirty="0"/>
              <a:t> dev container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Vscode</a:t>
            </a:r>
            <a:r>
              <a:rPr lang="fr-FR" dirty="0"/>
              <a:t> : http://gitlab.egid.local/Calcul/biostats-infrastructure/-/wikis/Server/Deploy-Development-Docker-Container#deploy-a-project-under-dev-container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def containers = processus isolé, leger et portable. def runtime = pile logiciel qui offre un service necessaire à l’exec des applications, independamment du systeme d’exploitation = container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https://hub.docker.com/_/r-base On y trouve de la doc, des exemples,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Les développeurs doivent stocker les images dans un registre, comparable à une bibliothèque d’image : le “magasin” d’image par défaut est https://hub.docker.com/ Mais on peut le changer au besoin.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commande a test. Puis relancer le ubuntu et tester </a:t>
            </a:r>
            <a:r>
              <a:rPr>
                <a:latin typeface="Courier"/>
              </a:rPr>
              <a:t>curl www.google.fr</a:t>
            </a:r>
            <a:r>
              <a:t>, on verra que curl est a reinstaller.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a travers un exemple, comprendre le besoin des points de montage (ecrire a un endroit sur le disk physique) et detach pour laisser le container tourner meme si quitter.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volume : espace disque dans le container depuis un contenu disque de l’hote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>
                <a:latin typeface="Courier"/>
              </a:rPr>
              <a:t>:ro</a:t>
            </a:r>
            <a:r>
              <a:t> ajouté après le volume pour mettre un fichier volume en read only ! exemple : </a:t>
            </a:r>
            <a:r>
              <a:rPr>
                <a:latin typeface="Courier"/>
              </a:rPr>
              <a:t>docker run -it -v .:/home:ro ubuntu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Nginx est juste une image de server web par exemple.</a:t>
            </a:r>
            <a:br/>
            <a:r>
              <a:t>page web accessible sur le localhost: 0.0.0.0:8080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RUN : les RUN se font en root si on lance docker en root de 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0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mrhavens/Dedockify" TargetMode="External"/><Relationship Id="rId4" Type="http://schemas.openxmlformats.org/officeDocument/2006/relationships/hyperlink" Target="https://github.com/wagoodman/div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gitlab.egid.local/Calcul/biostats-infrastructure/-/wikis/Server/Deploy-Development-Docker-Container#deploy-our-own-rstudio-docker-container-home-made" TargetMode="External"/><Relationship Id="rId4" Type="http://schemas.openxmlformats.org/officeDocument/2006/relationships/hyperlink" Target="http://gitlab.egid.local/Calcul/biostats-infrastructure/-/wikis/Server/Deploy-Development-Docker-Contain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gitlab.egid.local/Calcul/biostats-infrastructure/-/wikis/Server/Deploy-Development-Docker-Container#deploy-a-project-under-dev-containe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itlab.egid.local/Calcul/biostats-infrastructure/-/wikis/Server/Install-Docker-and-Docker-Compo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Docker Feedback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>
              <a:rPr dirty="0"/>
            </a:br>
            <a:r>
              <a:rPr dirty="0"/>
              <a:t>Mathilde Boissel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40" y="4817141"/>
            <a:ext cx="2250671" cy="273844"/>
          </a:xfrm>
        </p:spPr>
        <p:txBody>
          <a:bodyPr/>
          <a:lstStyle/>
          <a:p>
            <a:pPr marL="0" lvl="0" indent="0">
              <a:buNone/>
            </a:pPr>
            <a:r>
              <a:rPr sz="1400" dirty="0"/>
              <a:t>1</a:t>
            </a:r>
            <a:r>
              <a:rPr lang="fr-FR" sz="1400" dirty="0"/>
              <a:t>8</a:t>
            </a:r>
            <a:r>
              <a:rPr sz="1400" dirty="0"/>
              <a:t>/07/2023</a:t>
            </a:r>
          </a:p>
        </p:txBody>
      </p:sp>
      <p:pic>
        <p:nvPicPr>
          <p:cNvPr id="5" name="Picture 1" descr="./Images/UMRlogo.jpg">
            <a:extLst>
              <a:ext uri="{FF2B5EF4-FFF2-40B4-BE49-F238E27FC236}">
                <a16:creationId xmlns:a16="http://schemas.microsoft.com/office/drawing/2014/main" id="{EB807691-894E-43B0-B1FC-970F41959E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12465" y="4365608"/>
            <a:ext cx="3264195" cy="7253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Persistance Volumes et Detach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8" y="1508760"/>
            <a:ext cx="8836572" cy="3520440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buAutoNum type="arabicParenR"/>
            </a:pPr>
            <a:r>
              <a:rPr dirty="0">
                <a:latin typeface="Courier"/>
              </a:rPr>
              <a:t>docker run -it ubuntu bash</a:t>
            </a:r>
            <a:br>
              <a:rPr dirty="0"/>
            </a:br>
            <a:endParaRPr dirty="0"/>
          </a:p>
          <a:p>
            <a:pPr marL="342900" lvl="0" indent="-342900">
              <a:buAutoNum type="arabicParenR"/>
            </a:pPr>
            <a:r>
              <a:rPr dirty="0">
                <a:latin typeface="Courier"/>
              </a:rPr>
              <a:t>touch bonjour.txt</a:t>
            </a:r>
            <a:r>
              <a:rPr dirty="0"/>
              <a:t> command pour </a:t>
            </a:r>
            <a:r>
              <a:rPr dirty="0" err="1"/>
              <a:t>création</a:t>
            </a:r>
            <a:r>
              <a:rPr dirty="0"/>
              <a:t> d’un </a:t>
            </a:r>
            <a:r>
              <a:rPr dirty="0" err="1"/>
              <a:t>fichier</a:t>
            </a:r>
            <a:br>
              <a:rPr dirty="0"/>
            </a:br>
            <a:endParaRPr dirty="0"/>
          </a:p>
          <a:p>
            <a:pPr marL="342900" lvl="0" indent="-342900">
              <a:buAutoNum type="arabicParenR"/>
            </a:pPr>
            <a:r>
              <a:rPr dirty="0">
                <a:latin typeface="Courier"/>
              </a:rPr>
              <a:t>apt update</a:t>
            </a:r>
            <a:r>
              <a:rPr dirty="0"/>
              <a:t> et </a:t>
            </a:r>
            <a:r>
              <a:rPr dirty="0">
                <a:latin typeface="Courier"/>
              </a:rPr>
              <a:t>apt install curl</a:t>
            </a:r>
            <a:r>
              <a:rPr dirty="0"/>
              <a:t> pour </a:t>
            </a:r>
            <a:r>
              <a:rPr lang="fr-FR" dirty="0"/>
              <a:t>installation</a:t>
            </a:r>
            <a:r>
              <a:rPr dirty="0"/>
              <a:t> d’un</a:t>
            </a:r>
            <a:r>
              <a:rPr lang="fr-FR" dirty="0"/>
              <a:t>e</a:t>
            </a:r>
            <a:r>
              <a:rPr dirty="0"/>
              <a:t> library </a:t>
            </a:r>
            <a:r>
              <a:rPr dirty="0" err="1"/>
              <a:t>linux</a:t>
            </a:r>
            <a:br>
              <a:rPr dirty="0"/>
            </a:br>
            <a:endParaRPr dirty="0"/>
          </a:p>
          <a:p>
            <a:pPr marL="342900" lvl="0" indent="-342900">
              <a:buAutoNum type="arabicParenR"/>
            </a:pPr>
            <a:r>
              <a:rPr dirty="0">
                <a:latin typeface="Courier"/>
              </a:rPr>
              <a:t>exit</a:t>
            </a:r>
            <a:r>
              <a:rPr dirty="0"/>
              <a:t> pour quitter le terminal (et </a:t>
            </a:r>
            <a:r>
              <a:rPr dirty="0" err="1"/>
              <a:t>donc</a:t>
            </a:r>
            <a:r>
              <a:rPr dirty="0"/>
              <a:t> le container)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</a:t>
            </a:r>
            <a:r>
              <a:rPr dirty="0" err="1"/>
              <a:t>quitté</a:t>
            </a:r>
            <a:r>
              <a:rPr dirty="0"/>
              <a:t> : tout </a:t>
            </a:r>
            <a:r>
              <a:rPr dirty="0" err="1"/>
              <a:t>l’environement</a:t>
            </a:r>
            <a:r>
              <a:rPr dirty="0"/>
              <a:t> a </a:t>
            </a:r>
            <a:r>
              <a:rPr dirty="0" err="1"/>
              <a:t>disparu</a:t>
            </a:r>
            <a:br>
              <a:rPr dirty="0"/>
            </a:br>
            <a:r>
              <a:rPr dirty="0"/>
              <a:t>le </a:t>
            </a:r>
            <a:r>
              <a:rPr dirty="0" err="1"/>
              <a:t>fichier</a:t>
            </a:r>
            <a:r>
              <a:rPr dirty="0"/>
              <a:t> bonjour et </a:t>
            </a:r>
            <a:r>
              <a:rPr dirty="0" err="1"/>
              <a:t>l’installation</a:t>
            </a:r>
            <a:r>
              <a:rPr dirty="0"/>
              <a:t> de curl </a:t>
            </a:r>
            <a:r>
              <a:rPr dirty="0" err="1"/>
              <a:t>est</a:t>
            </a:r>
            <a:r>
              <a:rPr dirty="0"/>
              <a:t> à </a:t>
            </a:r>
            <a:r>
              <a:rPr dirty="0" err="1"/>
              <a:t>refaire</a:t>
            </a:r>
            <a:r>
              <a:rPr dirty="0"/>
              <a:t>!</a:t>
            </a:r>
          </a:p>
          <a:p>
            <a:pPr marL="0" lvl="0" indent="0">
              <a:buNone/>
            </a:pPr>
            <a:r>
              <a:rPr dirty="0"/>
              <a:t>Raison : pas de montage de volume (stockage </a:t>
            </a:r>
            <a:r>
              <a:rPr dirty="0" err="1"/>
              <a:t>persistant</a:t>
            </a:r>
            <a:r>
              <a:rPr dirty="0"/>
              <a:t>) et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</a:t>
            </a:r>
            <a:r>
              <a:rPr dirty="0" err="1"/>
              <a:t>quitté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y a un </a:t>
            </a:r>
            <a:r>
              <a:rPr dirty="0">
                <a:latin typeface="Courier"/>
              </a:rPr>
              <a:t>destroy</a:t>
            </a:r>
            <a:r>
              <a:rPr dirty="0"/>
              <a:t> du container.</a:t>
            </a:r>
          </a:p>
          <a:p>
            <a:pPr marL="0" lvl="0" indent="0">
              <a:buNone/>
            </a:pPr>
            <a:r>
              <a:rPr dirty="0"/>
              <a:t>Pour </a:t>
            </a:r>
            <a:r>
              <a:rPr dirty="0" err="1"/>
              <a:t>éviter</a:t>
            </a:r>
            <a:r>
              <a:rPr dirty="0"/>
              <a:t> le </a:t>
            </a:r>
            <a:r>
              <a:rPr dirty="0">
                <a:latin typeface="Courier"/>
              </a:rPr>
              <a:t>destroy</a:t>
            </a:r>
            <a:r>
              <a:rPr dirty="0"/>
              <a:t> </a:t>
            </a:r>
            <a:r>
              <a:rPr dirty="0" err="1"/>
              <a:t>automatique</a:t>
            </a:r>
            <a:r>
              <a:rPr dirty="0"/>
              <a:t>, </a:t>
            </a:r>
            <a:r>
              <a:rPr dirty="0" err="1"/>
              <a:t>l’option</a:t>
            </a:r>
            <a:r>
              <a:rPr dirty="0"/>
              <a:t> </a:t>
            </a:r>
            <a:r>
              <a:rPr dirty="0">
                <a:latin typeface="Courier"/>
              </a:rPr>
              <a:t>-d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>
                <a:latin typeface="Courier"/>
              </a:rPr>
              <a:t>--detach</a:t>
            </a:r>
            <a:r>
              <a:rPr dirty="0"/>
              <a:t>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laisser</a:t>
            </a:r>
            <a:r>
              <a:rPr dirty="0"/>
              <a:t> </a:t>
            </a:r>
            <a:r>
              <a:rPr dirty="0" err="1"/>
              <a:t>tourner</a:t>
            </a:r>
            <a:r>
              <a:rPr dirty="0"/>
              <a:t> le container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arrière</a:t>
            </a:r>
            <a:r>
              <a:rPr dirty="0"/>
              <a:t> plan (on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rentrer</a:t>
            </a:r>
            <a:r>
              <a:rPr dirty="0"/>
              <a:t> dedans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interactif</a:t>
            </a:r>
            <a:r>
              <a:rPr dirty="0"/>
              <a:t>, quitter et </a:t>
            </a:r>
            <a:r>
              <a:rPr dirty="0" err="1"/>
              <a:t>revenir</a:t>
            </a:r>
            <a:r>
              <a:rPr dirty="0"/>
              <a:t>).</a:t>
            </a:r>
            <a:br>
              <a:rPr lang="fr-FR" dirty="0"/>
            </a:br>
            <a:r>
              <a:rPr dirty="0"/>
              <a:t>Param Detach : </a:t>
            </a:r>
            <a:r>
              <a:rPr dirty="0">
                <a:latin typeface="Courier"/>
              </a:rPr>
              <a:t>docker run -it -d -name </a:t>
            </a:r>
            <a:r>
              <a:rPr dirty="0" err="1">
                <a:latin typeface="Courier"/>
              </a:rPr>
              <a:t>myubuntu_mb</a:t>
            </a:r>
            <a:r>
              <a:rPr dirty="0">
                <a:latin typeface="Courier"/>
              </a:rPr>
              <a:t> ubuntu bash</a:t>
            </a:r>
            <a:br>
              <a:rPr dirty="0"/>
            </a:br>
            <a:br>
              <a:rPr lang="fr-FR" dirty="0"/>
            </a:br>
            <a:r>
              <a:rPr dirty="0"/>
              <a:t>Montage de volume : </a:t>
            </a:r>
            <a:br>
              <a:rPr lang="fr-FR" dirty="0"/>
            </a:br>
            <a:r>
              <a:rPr dirty="0">
                <a:latin typeface="Courier"/>
              </a:rPr>
              <a:t>docker run -it -v /Isiprod1/user/</a:t>
            </a:r>
            <a:r>
              <a:rPr dirty="0" err="1">
                <a:latin typeface="Courier"/>
              </a:rPr>
              <a:t>any_user</a:t>
            </a:r>
            <a:r>
              <a:rPr dirty="0">
                <a:latin typeface="Courier"/>
              </a:rPr>
              <a:t>:/</a:t>
            </a:r>
            <a:r>
              <a:rPr dirty="0" err="1">
                <a:latin typeface="Courier"/>
              </a:rPr>
              <a:t>home_inside</a:t>
            </a:r>
            <a:r>
              <a:rPr dirty="0">
                <a:latin typeface="Courier"/>
              </a:rPr>
              <a:t> ubuntu bash</a:t>
            </a:r>
            <a:r>
              <a:rPr dirty="0"/>
              <a:t> </a:t>
            </a:r>
            <a:br>
              <a:rPr lang="fr-FR" dirty="0"/>
            </a:br>
            <a:r>
              <a:rPr dirty="0"/>
              <a:t>Montage avec droit “read only” (</a:t>
            </a:r>
            <a:r>
              <a:rPr dirty="0" err="1"/>
              <a:t>ro</a:t>
            </a:r>
            <a:r>
              <a:rPr dirty="0"/>
              <a:t>) : </a:t>
            </a:r>
            <a:r>
              <a:rPr dirty="0">
                <a:latin typeface="Courier"/>
              </a:rPr>
              <a:t>docker run -it -v .:/</a:t>
            </a:r>
            <a:r>
              <a:rPr dirty="0" err="1">
                <a:latin typeface="Courier"/>
              </a:rPr>
              <a:t>home:ro</a:t>
            </a:r>
            <a:r>
              <a:rPr dirty="0">
                <a:latin typeface="Courier"/>
              </a:rPr>
              <a:t> ubuntu bash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Réseaux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Chaque conteneur est connecté à un réseau privé virtuel nommé “bridge”.</a:t>
            </a:r>
            <a:br/>
            <a:r>
              <a:t>Chaque sous-réseau dans Docker peut communiquer avec l’adresse IP de la machine physique grâce à un routeur virtuel effectuant du NAT.</a:t>
            </a:r>
            <a:br/>
            <a:r>
              <a:t>Tous les conteneurs situés sur le même réseau virtuel peuvent discuter entre eux (sans utiliser l’option </a:t>
            </a:r>
            <a:r>
              <a:rPr>
                <a:latin typeface="Courier"/>
              </a:rPr>
              <a:t>-p</a:t>
            </a:r>
            <a:r>
              <a:t>) : confer </a:t>
            </a:r>
            <a:r>
              <a:rPr>
                <a:latin typeface="Courier"/>
              </a:rPr>
              <a:t>docker network</a:t>
            </a:r>
          </a:p>
          <a:p>
            <a:pPr marL="0" lvl="0" indent="0">
              <a:buNone/>
            </a:pPr>
            <a:r>
              <a:t>Aussi pour rendre vos ports Docker accessibles par les services du monde extérieur, on peut explosé (ouvrir) notre docker avec l’instruction </a:t>
            </a:r>
            <a:r>
              <a:rPr>
                <a:latin typeface="Courier"/>
              </a:rPr>
              <a:t>EXPOSE</a:t>
            </a:r>
            <a:r>
              <a:t> dans le Dockerfile ou le paramètre </a:t>
            </a:r>
            <a:r>
              <a:rPr>
                <a:latin typeface="Courier"/>
              </a:rPr>
              <a:t>-p</a:t>
            </a:r>
            <a:r>
              <a:t> (publishing ports) dans la commande </a:t>
            </a:r>
            <a:r>
              <a:rPr>
                <a:latin typeface="Courier"/>
              </a:rPr>
              <a:t>run</a:t>
            </a:r>
            <a:r>
              <a:t>.</a:t>
            </a:r>
            <a:br/>
            <a:r>
              <a:t>Exemple </a:t>
            </a:r>
            <a:r>
              <a:rPr>
                <a:latin typeface="Courier"/>
              </a:rPr>
              <a:t>docker run –d –p 8080:80 nginx</a:t>
            </a:r>
            <a:r>
              <a:t> avec un port de sa machine (8080) vers un port du conteneur (80).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Dockerfile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539" y="1791919"/>
            <a:ext cx="3515710" cy="136906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sz="2000" dirty="0"/>
              <a:t>= La </a:t>
            </a:r>
            <a:r>
              <a:rPr sz="2000" dirty="0" err="1"/>
              <a:t>recette</a:t>
            </a:r>
            <a:r>
              <a:rPr sz="2000" dirty="0"/>
              <a:t> de cuisine </a:t>
            </a:r>
            <a:r>
              <a:rPr sz="2000" dirty="0" err="1"/>
              <a:t>utilisée</a:t>
            </a:r>
            <a:r>
              <a:rPr sz="2000" dirty="0"/>
              <a:t> par le </a:t>
            </a:r>
            <a:r>
              <a:rPr sz="2000" dirty="0" err="1"/>
              <a:t>developpeur</a:t>
            </a:r>
            <a:r>
              <a:rPr sz="2000" dirty="0"/>
              <a:t> pour la </a:t>
            </a:r>
            <a:r>
              <a:rPr sz="2000" dirty="0" err="1"/>
              <a:t>création</a:t>
            </a:r>
            <a:r>
              <a:rPr sz="2000" dirty="0"/>
              <a:t> </a:t>
            </a:r>
            <a:r>
              <a:rPr sz="2000" dirty="0" err="1"/>
              <a:t>d’images</a:t>
            </a:r>
            <a:br>
              <a:rPr lang="fr-FR" sz="2000" dirty="0"/>
            </a:br>
            <a:r>
              <a:rPr sz="2000" dirty="0"/>
              <a:t>(</a:t>
            </a:r>
            <a:r>
              <a:rPr sz="2000" dirty="0" err="1"/>
              <a:t>puis</a:t>
            </a:r>
            <a:r>
              <a:rPr sz="2000" dirty="0"/>
              <a:t> le transporter de son </a:t>
            </a:r>
            <a:r>
              <a:rPr sz="2000" dirty="0" err="1"/>
              <a:t>appli</a:t>
            </a:r>
            <a:r>
              <a:rPr sz="2000" dirty="0"/>
              <a:t>)</a:t>
            </a:r>
          </a:p>
        </p:txBody>
      </p:sp>
      <p:pic>
        <p:nvPicPr>
          <p:cNvPr id="3" name="Picture 1" descr="./Images/dockerfile_imag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80" y="1479854"/>
            <a:ext cx="3350173" cy="34813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C69AC4-0AEB-46BD-BF4D-4DF3D44F194D}"/>
              </a:ext>
            </a:extLst>
          </p:cNvPr>
          <p:cNvSpPr/>
          <p:nvPr/>
        </p:nvSpPr>
        <p:spPr>
          <a:xfrm>
            <a:off x="4106917" y="3608203"/>
            <a:ext cx="503708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300" b="1" dirty="0"/>
              <a:t>FYI : reverse engineering possible mais approximatif…</a:t>
            </a:r>
            <a:br>
              <a:rPr lang="fr-FR" sz="1300" dirty="0"/>
            </a:br>
            <a:r>
              <a:rPr lang="fr-FR" sz="1300" dirty="0">
                <a:hlinkClick r:id="rId4"/>
              </a:rPr>
              <a:t>https://github.com/wagoodman/dive</a:t>
            </a:r>
            <a:r>
              <a:rPr lang="fr-FR" sz="1300" dirty="0"/>
              <a:t>  Sert à explorer les couches du </a:t>
            </a:r>
            <a:r>
              <a:rPr lang="fr-FR" sz="1300" dirty="0" err="1"/>
              <a:t>Dockerfile</a:t>
            </a:r>
            <a:r>
              <a:rPr lang="fr-FR" sz="1300" dirty="0"/>
              <a:t> (va plus loin que </a:t>
            </a:r>
            <a:r>
              <a:rPr lang="fr-FR" sz="1300" dirty="0">
                <a:latin typeface="Courier"/>
              </a:rPr>
              <a:t>docker </a:t>
            </a:r>
            <a:r>
              <a:rPr lang="fr-FR" sz="1300" dirty="0" err="1">
                <a:latin typeface="Courier"/>
              </a:rPr>
              <a:t>history</a:t>
            </a:r>
            <a:r>
              <a:rPr lang="fr-FR" sz="1300" dirty="0"/>
              <a:t>)</a:t>
            </a:r>
            <a:br>
              <a:rPr lang="fr-FR" sz="1300" dirty="0"/>
            </a:br>
            <a:r>
              <a:rPr lang="fr-FR" sz="1300" dirty="0">
                <a:hlinkClick r:id="rId5"/>
              </a:rPr>
              <a:t>https://github.com/mrhavens/Dedockify</a:t>
            </a:r>
            <a:r>
              <a:rPr lang="fr-FR" sz="1300" dirty="0"/>
              <a:t>  Permet de reconstruire le </a:t>
            </a:r>
            <a:r>
              <a:rPr lang="fr-FR" sz="1300" dirty="0" err="1"/>
              <a:t>Dockerfile</a:t>
            </a:r>
            <a:r>
              <a:rPr lang="fr-FR" sz="1300" dirty="0"/>
              <a:t> d’origine partiellement (ne redonnera pas les fichiers issus pour un COPY)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Dockerfile Mots Clés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>
                <a:latin typeface="Courier"/>
              </a:rPr>
              <a:t>FROM</a:t>
            </a:r>
            <a:r>
              <a:rPr dirty="0"/>
              <a:t> : Pour </a:t>
            </a:r>
            <a:r>
              <a:rPr dirty="0" err="1"/>
              <a:t>spécifier</a:t>
            </a:r>
            <a:r>
              <a:rPr dirty="0"/>
              <a:t> </a:t>
            </a:r>
            <a:r>
              <a:rPr dirty="0" err="1"/>
              <a:t>l’image</a:t>
            </a:r>
            <a:r>
              <a:rPr dirty="0"/>
              <a:t> de base du container (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boite</a:t>
            </a:r>
            <a:r>
              <a:rPr dirty="0"/>
              <a:t> noire à prendre </a:t>
            </a:r>
            <a:r>
              <a:rPr dirty="0" err="1"/>
              <a:t>comme</a:t>
            </a:r>
            <a:r>
              <a:rPr dirty="0"/>
              <a:t> </a:t>
            </a:r>
            <a:r>
              <a:rPr dirty="0" err="1"/>
              <a:t>telle</a:t>
            </a:r>
            <a:r>
              <a:rPr dirty="0"/>
              <a:t>)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RUN</a:t>
            </a:r>
            <a:r>
              <a:rPr dirty="0"/>
              <a:t> : equivalent de lancer des </a:t>
            </a:r>
            <a:r>
              <a:rPr dirty="0" err="1"/>
              <a:t>commandes</a:t>
            </a:r>
            <a:r>
              <a:rPr dirty="0"/>
              <a:t> dans le terminal</a:t>
            </a:r>
            <a:br>
              <a:rPr dirty="0"/>
            </a:br>
            <a:r>
              <a:rPr dirty="0"/>
              <a:t>Il </a:t>
            </a:r>
            <a:r>
              <a:rPr dirty="0" err="1"/>
              <a:t>faut</a:t>
            </a:r>
            <a:r>
              <a:rPr dirty="0"/>
              <a:t> </a:t>
            </a:r>
            <a:r>
              <a:rPr dirty="0" err="1"/>
              <a:t>connaitre</a:t>
            </a:r>
            <a:r>
              <a:rPr dirty="0"/>
              <a:t> </a:t>
            </a:r>
            <a:r>
              <a:rPr dirty="0" err="1"/>
              <a:t>l’environement</a:t>
            </a:r>
            <a:r>
              <a:rPr dirty="0"/>
              <a:t> pour </a:t>
            </a:r>
            <a:r>
              <a:rPr dirty="0" err="1"/>
              <a:t>connaitre</a:t>
            </a:r>
            <a:r>
              <a:rPr dirty="0"/>
              <a:t> le language de base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COPY</a:t>
            </a:r>
            <a:r>
              <a:rPr dirty="0"/>
              <a:t> : </a:t>
            </a:r>
            <a:r>
              <a:rPr dirty="0" err="1"/>
              <a:t>copie</a:t>
            </a:r>
            <a:r>
              <a:rPr dirty="0"/>
              <a:t> </a:t>
            </a:r>
            <a:r>
              <a:rPr dirty="0" err="1"/>
              <a:t>colle</a:t>
            </a:r>
            <a:r>
              <a:rPr dirty="0"/>
              <a:t> dossier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fichier</a:t>
            </a:r>
            <a:r>
              <a:rPr dirty="0"/>
              <a:t> de la machine </a:t>
            </a:r>
            <a:r>
              <a:rPr dirty="0" err="1"/>
              <a:t>vers</a:t>
            </a:r>
            <a:r>
              <a:rPr dirty="0"/>
              <a:t> </a:t>
            </a:r>
            <a:r>
              <a:rPr dirty="0" err="1"/>
              <a:t>l’image</a:t>
            </a:r>
            <a:br>
              <a:rPr dirty="0"/>
            </a:br>
            <a:r>
              <a:rPr dirty="0">
                <a:latin typeface="Courier"/>
              </a:rPr>
              <a:t>ADD</a:t>
            </a:r>
            <a:r>
              <a:rPr dirty="0"/>
              <a:t> : COPY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Téléchargement</a:t>
            </a:r>
            <a:r>
              <a:rPr dirty="0"/>
              <a:t> de </a:t>
            </a:r>
            <a:r>
              <a:rPr dirty="0" err="1"/>
              <a:t>fichiers</a:t>
            </a:r>
            <a:r>
              <a:rPr dirty="0"/>
              <a:t> </a:t>
            </a:r>
            <a:r>
              <a:rPr dirty="0" err="1"/>
              <a:t>externes</a:t>
            </a:r>
            <a:r>
              <a:rPr dirty="0"/>
              <a:t> et </a:t>
            </a:r>
            <a:r>
              <a:rPr dirty="0" err="1"/>
              <a:t>Décompresse</a:t>
            </a:r>
            <a:r>
              <a:rPr dirty="0"/>
              <a:t> </a:t>
            </a:r>
            <a:r>
              <a:rPr dirty="0" err="1"/>
              <a:t>automatiquement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archive à </a:t>
            </a:r>
            <a:r>
              <a:rPr dirty="0" err="1"/>
              <a:t>l’emplacement</a:t>
            </a:r>
            <a:r>
              <a:rPr dirty="0"/>
              <a:t> </a:t>
            </a:r>
            <a:r>
              <a:rPr dirty="0" err="1"/>
              <a:t>donné</a:t>
            </a:r>
            <a:endParaRPr dirty="0"/>
          </a:p>
          <a:p>
            <a:pPr marL="0" lvl="0" indent="0">
              <a:buNone/>
            </a:pPr>
            <a:r>
              <a:rPr dirty="0">
                <a:latin typeface="Courier"/>
              </a:rPr>
              <a:t>ENV</a:t>
            </a:r>
            <a:r>
              <a:rPr dirty="0"/>
              <a:t> : variable </a:t>
            </a:r>
            <a:r>
              <a:rPr dirty="0" err="1"/>
              <a:t>d’environement</a:t>
            </a:r>
            <a:r>
              <a:rPr dirty="0"/>
              <a:t> </a:t>
            </a:r>
            <a:r>
              <a:rPr dirty="0" err="1"/>
              <a:t>connu</a:t>
            </a:r>
            <a:r>
              <a:rPr dirty="0"/>
              <a:t> dans </a:t>
            </a:r>
            <a:r>
              <a:rPr dirty="0" err="1"/>
              <a:t>toute</a:t>
            </a:r>
            <a:r>
              <a:rPr dirty="0"/>
              <a:t> </a:t>
            </a:r>
            <a:r>
              <a:rPr dirty="0" err="1"/>
              <a:t>l’image</a:t>
            </a:r>
            <a:r>
              <a:rPr dirty="0"/>
              <a:t>.</a:t>
            </a:r>
            <a:br>
              <a:rPr dirty="0"/>
            </a:br>
            <a:r>
              <a:rPr dirty="0" err="1"/>
              <a:t>Exemple</a:t>
            </a:r>
            <a:r>
              <a:rPr dirty="0"/>
              <a:t> </a:t>
            </a:r>
            <a:r>
              <a:rPr dirty="0" err="1"/>
              <a:t>l’heure</a:t>
            </a:r>
            <a:r>
              <a:rPr dirty="0"/>
              <a:t> : </a:t>
            </a:r>
            <a:r>
              <a:rPr dirty="0">
                <a:latin typeface="Courier"/>
              </a:rPr>
              <a:t>ENV TZ="Europe/Paris"</a:t>
            </a:r>
            <a:r>
              <a:rPr dirty="0"/>
              <a:t> (TZ pour time zone)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LABEL</a:t>
            </a:r>
            <a:r>
              <a:rPr dirty="0"/>
              <a:t> : </a:t>
            </a:r>
            <a:r>
              <a:rPr dirty="0" err="1"/>
              <a:t>juste</a:t>
            </a:r>
            <a:r>
              <a:rPr dirty="0"/>
              <a:t> pour donner des </a:t>
            </a:r>
            <a:r>
              <a:rPr dirty="0" err="1"/>
              <a:t>étiquettes</a:t>
            </a:r>
            <a:r>
              <a:rPr dirty="0"/>
              <a:t>, des petites notes.</a:t>
            </a:r>
            <a:br>
              <a:rPr dirty="0"/>
            </a:br>
            <a:r>
              <a:rPr dirty="0" err="1"/>
              <a:t>Retrouvé</a:t>
            </a:r>
            <a:r>
              <a:rPr dirty="0"/>
              <a:t> via </a:t>
            </a:r>
            <a:r>
              <a:rPr dirty="0">
                <a:latin typeface="Courier"/>
              </a:rPr>
              <a:t>docker inspect</a:t>
            </a:r>
            <a:r>
              <a:rPr dirty="0"/>
              <a:t>, </a:t>
            </a:r>
            <a:r>
              <a:rPr dirty="0" err="1"/>
              <a:t>commande</a:t>
            </a:r>
            <a:r>
              <a:rPr dirty="0"/>
              <a:t> pour </a:t>
            </a:r>
            <a:r>
              <a:rPr dirty="0" err="1"/>
              <a:t>affichier</a:t>
            </a:r>
            <a:r>
              <a:rPr dirty="0"/>
              <a:t> les </a:t>
            </a:r>
            <a:r>
              <a:rPr dirty="0" err="1"/>
              <a:t>infos</a:t>
            </a:r>
            <a:endParaRPr dirty="0"/>
          </a:p>
          <a:p>
            <a:pPr marL="0" lvl="0" indent="0">
              <a:buNone/>
            </a:pPr>
            <a:r>
              <a:rPr dirty="0">
                <a:latin typeface="Courier"/>
              </a:rPr>
              <a:t>CMD</a:t>
            </a:r>
            <a:r>
              <a:rPr dirty="0"/>
              <a:t> : </a:t>
            </a:r>
            <a:r>
              <a:rPr dirty="0" err="1"/>
              <a:t>commande</a:t>
            </a:r>
            <a:r>
              <a:rPr dirty="0"/>
              <a:t> </a:t>
            </a:r>
            <a:r>
              <a:rPr dirty="0" err="1"/>
              <a:t>executée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seule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à la fin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Dockerfile Exemple Tokyo</a:t>
            </a:r>
          </a:p>
        </p:txBody>
      </p:sp>
      <p:pic>
        <p:nvPicPr>
          <p:cNvPr id="3" name="Picture 1" descr="./Images/dockerfile_exe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0900" y="1548523"/>
            <a:ext cx="745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89" y="1508760"/>
            <a:ext cx="8346332" cy="36347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>
                <a:latin typeface="Courier"/>
              </a:rPr>
              <a:t>docker build --tag </a:t>
            </a:r>
            <a:r>
              <a:rPr dirty="0" err="1">
                <a:latin typeface="Courier"/>
              </a:rPr>
              <a:t>tokyo</a:t>
            </a:r>
            <a:r>
              <a:rPr dirty="0">
                <a:latin typeface="Courier"/>
              </a:rPr>
              <a:t> 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dirty="0">
                <a:latin typeface="Courier"/>
              </a:rPr>
              <a:t>docker</a:t>
            </a:r>
            <a:r>
              <a:rPr dirty="0"/>
              <a:t> : Nom du </a:t>
            </a:r>
            <a:r>
              <a:rPr dirty="0" err="1"/>
              <a:t>logiciel</a:t>
            </a:r>
            <a:br>
              <a:rPr dirty="0"/>
            </a:br>
            <a:r>
              <a:rPr dirty="0">
                <a:latin typeface="Courier"/>
              </a:rPr>
              <a:t>build</a:t>
            </a:r>
            <a:r>
              <a:rPr dirty="0"/>
              <a:t> : Nom de la </a:t>
            </a:r>
            <a:r>
              <a:rPr dirty="0" err="1"/>
              <a:t>commande</a:t>
            </a:r>
            <a:br>
              <a:rPr dirty="0"/>
            </a:br>
            <a:r>
              <a:rPr dirty="0">
                <a:latin typeface="Courier"/>
              </a:rPr>
              <a:t>-t</a:t>
            </a:r>
            <a:r>
              <a:rPr dirty="0"/>
              <a:t> / </a:t>
            </a:r>
            <a:r>
              <a:rPr dirty="0">
                <a:latin typeface="Courier"/>
              </a:rPr>
              <a:t>--tag</a:t>
            </a:r>
            <a:r>
              <a:rPr dirty="0"/>
              <a:t> : </a:t>
            </a:r>
            <a:r>
              <a:rPr dirty="0" err="1"/>
              <a:t>Ajout</a:t>
            </a:r>
            <a:r>
              <a:rPr dirty="0"/>
              <a:t> un tag pour </a:t>
            </a:r>
            <a:r>
              <a:rPr dirty="0" err="1"/>
              <a:t>l’identifier</a:t>
            </a:r>
            <a:r>
              <a:rPr dirty="0"/>
              <a:t> plus </a:t>
            </a:r>
            <a:r>
              <a:rPr dirty="0" err="1"/>
              <a:t>facilement</a:t>
            </a:r>
            <a:br>
              <a:rPr dirty="0"/>
            </a:br>
            <a:r>
              <a:rPr dirty="0" err="1">
                <a:latin typeface="Courier"/>
              </a:rPr>
              <a:t>tokyo</a:t>
            </a:r>
            <a:r>
              <a:rPr dirty="0"/>
              <a:t> : Nom du tag et </a:t>
            </a:r>
            <a:r>
              <a:rPr dirty="0" err="1"/>
              <a:t>donc</a:t>
            </a:r>
            <a:r>
              <a:rPr dirty="0"/>
              <a:t> de </a:t>
            </a:r>
            <a:r>
              <a:rPr dirty="0" err="1"/>
              <a:t>l’image</a:t>
            </a:r>
            <a:r>
              <a:rPr dirty="0"/>
              <a:t> (version avec </a:t>
            </a:r>
            <a:r>
              <a:rPr dirty="0" err="1"/>
              <a:t>tokyo</a:t>
            </a:r>
            <a:r>
              <a:rPr dirty="0"/>
              <a:t>:, </a:t>
            </a:r>
            <a:r>
              <a:rPr dirty="0" err="1"/>
              <a:t>defaut</a:t>
            </a:r>
            <a:r>
              <a:rPr dirty="0"/>
              <a:t> </a:t>
            </a:r>
            <a:r>
              <a:rPr dirty="0">
                <a:latin typeface="Courier"/>
              </a:rPr>
              <a:t>latest</a:t>
            </a:r>
            <a:r>
              <a:rPr dirty="0"/>
              <a:t>)</a:t>
            </a:r>
            <a:br>
              <a:rPr dirty="0"/>
            </a:br>
            <a:r>
              <a:rPr dirty="0">
                <a:latin typeface="Courier"/>
              </a:rPr>
              <a:t>.</a:t>
            </a:r>
            <a:r>
              <a:rPr dirty="0"/>
              <a:t> : </a:t>
            </a:r>
            <a:r>
              <a:rPr dirty="0" err="1"/>
              <a:t>Contexte</a:t>
            </a:r>
            <a:r>
              <a:rPr dirty="0"/>
              <a:t> </a:t>
            </a:r>
            <a:r>
              <a:rPr dirty="0" err="1"/>
              <a:t>d’exécution</a:t>
            </a:r>
            <a:r>
              <a:rPr dirty="0"/>
              <a:t>,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l’occurrence</a:t>
            </a:r>
            <a:r>
              <a:rPr dirty="0"/>
              <a:t> mon dossier courant </a:t>
            </a:r>
            <a:r>
              <a:rPr dirty="0" err="1"/>
              <a:t>où</a:t>
            </a:r>
            <a:r>
              <a:rPr dirty="0"/>
              <a:t> se </a:t>
            </a:r>
            <a:r>
              <a:rPr dirty="0" err="1"/>
              <a:t>trouve</a:t>
            </a:r>
            <a:r>
              <a:rPr dirty="0"/>
              <a:t> le </a:t>
            </a:r>
            <a:r>
              <a:rPr dirty="0" err="1"/>
              <a:t>fichier</a:t>
            </a:r>
            <a:r>
              <a:rPr dirty="0"/>
              <a:t> </a:t>
            </a:r>
            <a:r>
              <a:rPr dirty="0" err="1">
                <a:latin typeface="Courier"/>
              </a:rPr>
              <a:t>Dockerfile</a:t>
            </a:r>
            <a:r>
              <a:rPr dirty="0"/>
              <a:t> à </a:t>
            </a:r>
            <a:r>
              <a:rPr dirty="0" err="1"/>
              <a:t>utiliser</a:t>
            </a:r>
            <a:r>
              <a:rPr dirty="0"/>
              <a:t> par </a:t>
            </a:r>
            <a:r>
              <a:rPr dirty="0" err="1"/>
              <a:t>défaut</a:t>
            </a:r>
            <a:r>
              <a:rPr dirty="0"/>
              <a:t>.</a:t>
            </a:r>
            <a:br>
              <a:rPr dirty="0"/>
            </a:br>
            <a:r>
              <a:rPr dirty="0"/>
              <a:t>Si le nom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différent</a:t>
            </a:r>
            <a:r>
              <a:rPr dirty="0"/>
              <a:t>, le build ne se </a:t>
            </a:r>
            <a:r>
              <a:rPr dirty="0" err="1"/>
              <a:t>fera</a:t>
            </a:r>
            <a:r>
              <a:rPr dirty="0"/>
              <a:t> pas sans </a:t>
            </a:r>
            <a:r>
              <a:rPr dirty="0" err="1"/>
              <a:t>préciser</a:t>
            </a:r>
            <a:r>
              <a:rPr dirty="0"/>
              <a:t> le nom du </a:t>
            </a:r>
            <a:r>
              <a:rPr dirty="0" err="1"/>
              <a:t>fichier</a:t>
            </a:r>
            <a:r>
              <a:rPr dirty="0"/>
              <a:t> </a:t>
            </a:r>
            <a:r>
              <a:rPr dirty="0" err="1"/>
              <a:t>explicitement</a:t>
            </a:r>
            <a:r>
              <a:rPr dirty="0"/>
              <a:t>.</a:t>
            </a:r>
            <a:endParaRPr lang="fr-FR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>
                <a:latin typeface="Courier"/>
              </a:rPr>
              <a:t>docker images | grep </a:t>
            </a:r>
            <a:r>
              <a:rPr dirty="0" err="1">
                <a:latin typeface="Courier"/>
              </a:rPr>
              <a:t>tokyo</a:t>
            </a:r>
            <a:r>
              <a:rPr dirty="0"/>
              <a:t> : pour </a:t>
            </a:r>
            <a:r>
              <a:rPr dirty="0" err="1"/>
              <a:t>retrouver</a:t>
            </a:r>
            <a:r>
              <a:rPr dirty="0"/>
              <a:t> </a:t>
            </a:r>
            <a:r>
              <a:rPr dirty="0" err="1"/>
              <a:t>l’existance</a:t>
            </a:r>
            <a:r>
              <a:rPr dirty="0"/>
              <a:t> de </a:t>
            </a:r>
            <a:r>
              <a:rPr dirty="0" err="1"/>
              <a:t>l’image</a:t>
            </a:r>
            <a:r>
              <a:rPr dirty="0"/>
              <a:t> </a:t>
            </a:r>
            <a:r>
              <a:rPr dirty="0" err="1"/>
              <a:t>localement</a:t>
            </a:r>
            <a:br>
              <a:rPr dirty="0"/>
            </a:br>
            <a:r>
              <a:rPr dirty="0">
                <a:latin typeface="Courier"/>
              </a:rPr>
              <a:t>docker run </a:t>
            </a:r>
            <a:r>
              <a:rPr dirty="0" err="1">
                <a:latin typeface="Courier"/>
              </a:rPr>
              <a:t>tokyo</a:t>
            </a:r>
            <a:r>
              <a:rPr dirty="0"/>
              <a:t> : </a:t>
            </a:r>
            <a:r>
              <a:rPr dirty="0" err="1"/>
              <a:t>démarre</a:t>
            </a:r>
            <a:r>
              <a:rPr dirty="0"/>
              <a:t> le </a:t>
            </a:r>
            <a:r>
              <a:rPr dirty="0" err="1"/>
              <a:t>containeur</a:t>
            </a:r>
            <a:r>
              <a:rPr dirty="0"/>
              <a:t> </a:t>
            </a:r>
            <a:r>
              <a:rPr dirty="0" err="1"/>
              <a:t>basé</a:t>
            </a:r>
            <a:r>
              <a:rPr dirty="0"/>
              <a:t> sur </a:t>
            </a:r>
            <a:r>
              <a:rPr dirty="0" err="1"/>
              <a:t>l’image</a:t>
            </a:r>
            <a:r>
              <a:rPr dirty="0"/>
              <a:t> </a:t>
            </a:r>
            <a:r>
              <a:rPr dirty="0" err="1"/>
              <a:t>cuistruite</a:t>
            </a:r>
            <a:r>
              <a:rPr dirty="0"/>
              <a:t> “</a:t>
            </a:r>
            <a:r>
              <a:rPr dirty="0" err="1"/>
              <a:t>tokyo</a:t>
            </a:r>
            <a:r>
              <a:rPr dirty="0"/>
              <a:t>”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Astuces (quick and </a:t>
            </a:r>
            <a:r>
              <a:rPr lang="fr-FR" dirty="0" err="1"/>
              <a:t>durty</a:t>
            </a:r>
            <a:r>
              <a:rPr lang="fr-FR" dirty="0"/>
              <a:t> patch) : image &gt; docker commit &gt; new image &gt; docker </a:t>
            </a:r>
            <a:r>
              <a:rPr lang="fr-FR" dirty="0" err="1"/>
              <a:t>save</a:t>
            </a:r>
            <a:r>
              <a:rPr lang="fr-FR" dirty="0"/>
              <a:t> &gt;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!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Biostat’s</a:t>
            </a:r>
            <a:r>
              <a:rPr dirty="0"/>
              <a:t> </a:t>
            </a:r>
            <a:r>
              <a:rPr dirty="0" err="1"/>
              <a:t>Dockerfil</a:t>
            </a:r>
            <a:r>
              <a:rPr lang="fr-FR" dirty="0"/>
              <a:t>E</a:t>
            </a:r>
            <a:endParaRPr dirty="0"/>
          </a:p>
        </p:txBody>
      </p:sp>
      <p:pic>
        <p:nvPicPr>
          <p:cNvPr id="3" name="Picture 1" descr="./Images/dockerfile_biosta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3421" y="1080170"/>
            <a:ext cx="8688609" cy="40633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121" y="4769332"/>
            <a:ext cx="2186300" cy="2956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detail in </a:t>
            </a:r>
            <a:r>
              <a:rPr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lab’s wiki</a:t>
            </a:r>
            <a:endParaRPr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Biostat’s</a:t>
            </a:r>
            <a:r>
              <a:rPr dirty="0"/>
              <a:t> RUN</a:t>
            </a:r>
          </a:p>
        </p:txBody>
      </p:sp>
      <p:pic>
        <p:nvPicPr>
          <p:cNvPr id="3" name="Picture 1" descr="./Images/run_biosta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530569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Biostat’s</a:t>
            </a:r>
            <a:r>
              <a:rPr dirty="0"/>
              <a:t> Dev Containers (1/</a:t>
            </a:r>
            <a:r>
              <a:rPr lang="fr-FR" dirty="0"/>
              <a:t>3</a:t>
            </a:r>
            <a:r>
              <a:rPr dirty="0"/>
              <a:t>)</a:t>
            </a:r>
          </a:p>
        </p:txBody>
      </p:sp>
      <p:pic>
        <p:nvPicPr>
          <p:cNvPr id="3" name="Picture 1" descr="./Images/dockerjson_biosta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0226" y="980382"/>
            <a:ext cx="8901986" cy="41631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0A9046B-D681-4C9F-8FBB-F13C7DE477D4}"/>
              </a:ext>
            </a:extLst>
          </p:cNvPr>
          <p:cNvSpPr txBox="1">
            <a:spLocks/>
          </p:cNvSpPr>
          <p:nvPr/>
        </p:nvSpPr>
        <p:spPr>
          <a:xfrm>
            <a:off x="120226" y="2860611"/>
            <a:ext cx="1495740" cy="183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Font typeface="Wingdings" pitchFamily="2" charset="2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chemeClr val="bg1"/>
                </a:solidFill>
              </a:rPr>
              <a:t>Avec un </a:t>
            </a:r>
            <a:r>
              <a:rPr lang="fr-FR" b="1" i="1" dirty="0" err="1">
                <a:solidFill>
                  <a:schemeClr val="bg1"/>
                </a:solidFill>
              </a:rPr>
              <a:t>dockerfile</a:t>
            </a:r>
            <a:r>
              <a:rPr lang="fr-FR" b="1" i="1" dirty="0">
                <a:solidFill>
                  <a:schemeClr val="bg1"/>
                </a:solidFill>
              </a:rPr>
              <a:t> spécifique pour chaque projet, 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b="1" i="1" dirty="0" err="1">
                <a:solidFill>
                  <a:schemeClr val="bg1"/>
                </a:solidFill>
              </a:rPr>
              <a:t>build</a:t>
            </a:r>
            <a:r>
              <a:rPr lang="fr-FR" b="1" i="1" dirty="0">
                <a:solidFill>
                  <a:schemeClr val="bg1"/>
                </a:solidFill>
              </a:rPr>
              <a:t> le container du projet en live et sur mesure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10A6CF-83E8-4C0C-ABD0-91DF193BB98C}"/>
              </a:ext>
            </a:extLst>
          </p:cNvPr>
          <p:cNvSpPr txBox="1"/>
          <p:nvPr/>
        </p:nvSpPr>
        <p:spPr>
          <a:xfrm>
            <a:off x="7366452" y="4776479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 for wiki </a:t>
            </a:r>
            <a:r>
              <a:rPr lang="fr-FR" sz="1400" i="1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procedure</a:t>
            </a:r>
            <a:endParaRPr lang="fr-FR" sz="1400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Biostat’s</a:t>
            </a:r>
            <a:r>
              <a:rPr dirty="0"/>
              <a:t> Dev Containers (</a:t>
            </a:r>
            <a:r>
              <a:rPr lang="fr-FR" dirty="0"/>
              <a:t>2</a:t>
            </a:r>
            <a:r>
              <a:rPr dirty="0"/>
              <a:t>/</a:t>
            </a:r>
            <a:r>
              <a:rPr lang="fr-FR" dirty="0"/>
              <a:t>3</a:t>
            </a:r>
            <a:r>
              <a:rPr dirty="0"/>
              <a:t>)</a:t>
            </a:r>
          </a:p>
        </p:txBody>
      </p:sp>
      <p:pic>
        <p:nvPicPr>
          <p:cNvPr id="3" name="Picture 1" descr="./Images/dockerdev_biost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226" y="1030160"/>
            <a:ext cx="8795546" cy="41133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6CDB56-8BD9-48B2-8293-D209D8857C76}"/>
              </a:ext>
            </a:extLst>
          </p:cNvPr>
          <p:cNvSpPr txBox="1">
            <a:spLocks/>
          </p:cNvSpPr>
          <p:nvPr/>
        </p:nvSpPr>
        <p:spPr>
          <a:xfrm>
            <a:off x="120226" y="2860611"/>
            <a:ext cx="1495740" cy="183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tx1"/>
              </a:buClr>
              <a:buFont typeface="Wingdings" pitchFamily="2" charset="2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chemeClr val="bg1"/>
                </a:solidFill>
              </a:rPr>
              <a:t>Avec un </a:t>
            </a:r>
            <a:r>
              <a:rPr lang="fr-FR" b="1" i="1" dirty="0" err="1">
                <a:solidFill>
                  <a:schemeClr val="bg1"/>
                </a:solidFill>
              </a:rPr>
              <a:t>dockerfile</a:t>
            </a:r>
            <a:r>
              <a:rPr lang="fr-FR" b="1" i="1" dirty="0">
                <a:solidFill>
                  <a:schemeClr val="bg1"/>
                </a:solidFill>
              </a:rPr>
              <a:t> spécifique pour chaque projet, 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b="1" i="1" dirty="0" err="1">
                <a:solidFill>
                  <a:schemeClr val="bg1"/>
                </a:solidFill>
              </a:rPr>
              <a:t>build</a:t>
            </a:r>
            <a:r>
              <a:rPr lang="fr-FR" b="1" i="1" dirty="0">
                <a:solidFill>
                  <a:schemeClr val="bg1"/>
                </a:solidFill>
              </a:rPr>
              <a:t> le container du projet en live et sur mesure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508760"/>
            <a:ext cx="7338060" cy="15108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La formation </a:t>
            </a:r>
            <a:r>
              <a:rPr b="1" dirty="0"/>
              <a:t>Docker</a:t>
            </a:r>
            <a:r>
              <a:rPr dirty="0"/>
              <a:t> (Mai 2023) </a:t>
            </a:r>
            <a:r>
              <a:rPr lang="fr-FR" dirty="0"/>
              <a:t>réalisé via le </a:t>
            </a:r>
            <a:r>
              <a:rPr dirty="0" err="1"/>
              <a:t>Réseau</a:t>
            </a:r>
            <a:r>
              <a:rPr dirty="0"/>
              <a:t> Min2Rien (CNRS),</a:t>
            </a:r>
            <a:br>
              <a:rPr dirty="0"/>
            </a:br>
            <a:r>
              <a:rPr dirty="0" err="1"/>
              <a:t>animé</a:t>
            </a:r>
            <a:r>
              <a:rPr dirty="0"/>
              <a:t> par Benjamin LECHA &amp; </a:t>
            </a:r>
            <a:r>
              <a:rPr dirty="0" err="1"/>
              <a:t>Mickaël</a:t>
            </a:r>
            <a:r>
              <a:rPr dirty="0"/>
              <a:t> MASQUELIN.</a:t>
            </a:r>
          </a:p>
          <a:p>
            <a:pPr marL="0" lvl="0" indent="0">
              <a:buNone/>
            </a:pPr>
            <a:r>
              <a:rPr dirty="0"/>
              <a:t>Le materiel (slides) </a:t>
            </a:r>
            <a:r>
              <a:rPr dirty="0" err="1"/>
              <a:t>sont</a:t>
            </a:r>
            <a:r>
              <a:rPr dirty="0"/>
              <a:t> disponible </a:t>
            </a:r>
            <a:r>
              <a:rPr dirty="0" err="1"/>
              <a:t>ici</a:t>
            </a:r>
            <a:br>
              <a:rPr dirty="0"/>
            </a:br>
            <a:r>
              <a:rPr dirty="0">
                <a:latin typeface="Courier"/>
              </a:rPr>
              <a:t>\\egid-partage2\BIBS\Biostatistics\Docker_2023</a:t>
            </a:r>
            <a:br>
              <a:rPr dirty="0"/>
            </a:br>
            <a:r>
              <a:rPr dirty="0" err="1"/>
              <a:t>Testé</a:t>
            </a:r>
            <a:r>
              <a:rPr dirty="0"/>
              <a:t> sous Docker version 20.10.12.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41F29-A51F-4BE2-940C-EB86B2E933FE}"/>
              </a:ext>
            </a:extLst>
          </p:cNvPr>
          <p:cNvSpPr/>
          <p:nvPr/>
        </p:nvSpPr>
        <p:spPr>
          <a:xfrm>
            <a:off x="902189" y="3104706"/>
            <a:ext cx="81425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Dans ce feedback, nous allons voir</a:t>
            </a:r>
          </a:p>
          <a:p>
            <a:pPr lvl="0"/>
            <a:r>
              <a:rPr lang="fr-FR" dirty="0"/>
              <a:t>Motivations &amp; introduction / Vocabulaire &amp; Commandes</a:t>
            </a:r>
          </a:p>
          <a:p>
            <a:pPr lvl="0"/>
            <a:r>
              <a:rPr lang="fr-FR" dirty="0" err="1"/>
              <a:t>DockerHub</a:t>
            </a:r>
            <a:r>
              <a:rPr lang="fr-FR" dirty="0"/>
              <a:t> / Persistance / Réseaux / </a:t>
            </a:r>
            <a:r>
              <a:rPr lang="fr-FR" dirty="0" err="1"/>
              <a:t>Dockerfile</a:t>
            </a:r>
            <a:r>
              <a:rPr lang="fr-FR" dirty="0"/>
              <a:t> &amp; Mots clés / </a:t>
            </a:r>
            <a:r>
              <a:rPr lang="fr-FR" dirty="0" err="1"/>
              <a:t>Build</a:t>
            </a:r>
            <a:endParaRPr lang="fr-FR" dirty="0"/>
          </a:p>
          <a:p>
            <a:pPr lvl="0"/>
            <a:r>
              <a:rPr lang="fr-FR" dirty="0" err="1"/>
              <a:t>Biostat’s</a:t>
            </a:r>
            <a:r>
              <a:rPr lang="fr-FR" dirty="0"/>
              <a:t> infra avec Docker</a:t>
            </a:r>
          </a:p>
          <a:p>
            <a:pPr lvl="0"/>
            <a:r>
              <a:rPr lang="fr-FR" dirty="0"/>
              <a:t>Bonnes pratiques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Biostat’s</a:t>
            </a:r>
            <a:r>
              <a:rPr dirty="0"/>
              <a:t> Dev Containers (</a:t>
            </a:r>
            <a:r>
              <a:rPr lang="fr-FR" dirty="0"/>
              <a:t>3</a:t>
            </a:r>
            <a:r>
              <a:rPr dirty="0"/>
              <a:t>/</a:t>
            </a:r>
            <a:r>
              <a:rPr lang="fr-FR" dirty="0"/>
              <a:t>3</a:t>
            </a:r>
            <a:r>
              <a:rPr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011516-0D55-46F6-9C61-38407320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12" y="1344702"/>
            <a:ext cx="6444214" cy="37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Bonnes pratiques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052" y="1481959"/>
            <a:ext cx="7338060" cy="3570889"/>
          </a:xfrm>
        </p:spPr>
        <p:txBody>
          <a:bodyPr>
            <a:normAutofit fontScale="92500"/>
          </a:bodyPr>
          <a:lstStyle/>
          <a:p>
            <a:pPr lvl="0"/>
            <a:r>
              <a:rPr lang="fr-FR" dirty="0"/>
              <a:t>1) </a:t>
            </a:r>
            <a:r>
              <a:rPr dirty="0" err="1"/>
              <a:t>Utiliser</a:t>
            </a:r>
            <a:r>
              <a:rPr dirty="0"/>
              <a:t> des </a:t>
            </a:r>
            <a:r>
              <a:rPr dirty="0" err="1"/>
              <a:t>conteneurs</a:t>
            </a:r>
            <a:r>
              <a:rPr dirty="0"/>
              <a:t> non </a:t>
            </a:r>
            <a:r>
              <a:rPr dirty="0" err="1"/>
              <a:t>privilégiés</a:t>
            </a:r>
            <a:r>
              <a:rPr dirty="0"/>
              <a:t> (non root). </a:t>
            </a:r>
            <a:r>
              <a:rPr lang="fr-FR" dirty="0"/>
              <a:t>V</a:t>
            </a:r>
            <a:r>
              <a:rPr dirty="0" err="1"/>
              <a:t>oir</a:t>
            </a:r>
            <a:r>
              <a:rPr lang="fr-FR" dirty="0"/>
              <a:t> commande</a:t>
            </a:r>
            <a:r>
              <a:rPr dirty="0"/>
              <a:t> </a:t>
            </a:r>
            <a:r>
              <a:rPr dirty="0" err="1">
                <a:latin typeface="Courier"/>
              </a:rPr>
              <a:t>adduser</a:t>
            </a:r>
            <a:r>
              <a:rPr dirty="0"/>
              <a:t> </a:t>
            </a:r>
          </a:p>
          <a:p>
            <a:pPr lvl="0"/>
            <a:r>
              <a:rPr lang="fr-FR" dirty="0"/>
              <a:t>2) </a:t>
            </a:r>
            <a:r>
              <a:rPr dirty="0"/>
              <a:t>Pour </a:t>
            </a:r>
            <a:r>
              <a:rPr dirty="0" err="1"/>
              <a:t>chaque</a:t>
            </a:r>
            <a:r>
              <a:rPr dirty="0"/>
              <a:t> application </a:t>
            </a:r>
            <a:r>
              <a:rPr dirty="0" err="1"/>
              <a:t>ou</a:t>
            </a:r>
            <a:r>
              <a:rPr dirty="0"/>
              <a:t> service,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préférable</a:t>
            </a:r>
            <a:r>
              <a:rPr dirty="0"/>
              <a:t> de </a:t>
            </a:r>
            <a:r>
              <a:rPr dirty="0" err="1"/>
              <a:t>créer</a:t>
            </a:r>
            <a:r>
              <a:rPr dirty="0"/>
              <a:t> un nouveau </a:t>
            </a:r>
            <a:r>
              <a:rPr dirty="0" err="1"/>
              <a:t>réseau</a:t>
            </a:r>
            <a:r>
              <a:rPr dirty="0"/>
              <a:t> </a:t>
            </a:r>
            <a:r>
              <a:rPr dirty="0" err="1"/>
              <a:t>virtuel</a:t>
            </a:r>
            <a:r>
              <a:rPr dirty="0"/>
              <a:t> (monitoring +, firewall +)</a:t>
            </a:r>
          </a:p>
          <a:p>
            <a:pPr lvl="0"/>
            <a:r>
              <a:rPr lang="fr-FR" dirty="0"/>
              <a:t>3) </a:t>
            </a:r>
            <a:r>
              <a:rPr dirty="0" err="1"/>
              <a:t>Placez</a:t>
            </a:r>
            <a:r>
              <a:rPr dirty="0"/>
              <a:t> </a:t>
            </a:r>
            <a:r>
              <a:rPr dirty="0" err="1"/>
              <a:t>toujours</a:t>
            </a:r>
            <a:r>
              <a:rPr dirty="0"/>
              <a:t> les couches </a:t>
            </a:r>
            <a:r>
              <a:rPr dirty="0" err="1"/>
              <a:t>susceptibles</a:t>
            </a:r>
            <a:r>
              <a:rPr dirty="0"/>
              <a:t> de changer le plus bas possible dans le </a:t>
            </a:r>
            <a:r>
              <a:rPr dirty="0" err="1"/>
              <a:t>Dockerfile</a:t>
            </a:r>
            <a:r>
              <a:rPr dirty="0"/>
              <a:t> (cache +)</a:t>
            </a:r>
          </a:p>
          <a:p>
            <a:pPr lvl="0"/>
            <a:r>
              <a:rPr lang="fr-FR" dirty="0"/>
              <a:t>4) </a:t>
            </a:r>
            <a:r>
              <a:rPr lang="fr-FR" dirty="0" err="1"/>
              <a:t>Entrypoint</a:t>
            </a:r>
            <a:r>
              <a:rPr lang="fr-FR" dirty="0"/>
              <a:t> vs. CMD : CMD facilement contournable car peut être remplacé à l'appel, alors que </a:t>
            </a:r>
            <a:r>
              <a:rPr lang="fr-FR" sz="1300" dirty="0">
                <a:latin typeface="Courier"/>
              </a:rPr>
              <a:t>ENTRYPOINT</a:t>
            </a:r>
            <a:r>
              <a:rPr lang="fr-FR" dirty="0"/>
              <a:t> nécessite le paramètre </a:t>
            </a:r>
            <a:r>
              <a:rPr lang="fr-FR" sz="1300" dirty="0">
                <a:latin typeface="Courier"/>
              </a:rPr>
              <a:t>--</a:t>
            </a:r>
            <a:r>
              <a:rPr lang="fr-FR" sz="1300" dirty="0" err="1">
                <a:latin typeface="Courier"/>
              </a:rPr>
              <a:t>entrypoint</a:t>
            </a:r>
            <a:r>
              <a:rPr lang="fr-FR" dirty="0"/>
              <a:t> à l'appel. (Avantage ENTRYPOINT et CMD sont combinables)</a:t>
            </a:r>
          </a:p>
          <a:p>
            <a:pPr lvl="0"/>
            <a:r>
              <a:rPr lang="fr-FR" dirty="0"/>
              <a:t>5) </a:t>
            </a:r>
            <a:r>
              <a:rPr dirty="0" err="1"/>
              <a:t>Syntaxe</a:t>
            </a:r>
            <a:r>
              <a:rPr dirty="0"/>
              <a:t> array </a:t>
            </a:r>
            <a:r>
              <a:rPr dirty="0" err="1"/>
              <a:t>ou</a:t>
            </a:r>
            <a:r>
              <a:rPr dirty="0"/>
              <a:t> string : </a:t>
            </a:r>
            <a:r>
              <a:rPr dirty="0" err="1"/>
              <a:t>Préférez</a:t>
            </a:r>
            <a:r>
              <a:rPr dirty="0"/>
              <a:t> la </a:t>
            </a:r>
            <a:r>
              <a:rPr dirty="0" err="1"/>
              <a:t>syntaxe</a:t>
            </a:r>
            <a:r>
              <a:rPr dirty="0"/>
              <a:t> array </a:t>
            </a:r>
            <a:br>
              <a:rPr lang="fr-FR" dirty="0"/>
            </a:br>
            <a:r>
              <a:rPr sz="1200" dirty="0"/>
              <a:t>(</a:t>
            </a:r>
            <a:r>
              <a:rPr sz="1200" dirty="0">
                <a:latin typeface="Courier"/>
              </a:rPr>
              <a:t>CMD ["</a:t>
            </a:r>
            <a:r>
              <a:rPr sz="1200" dirty="0" err="1">
                <a:latin typeface="Courier"/>
              </a:rPr>
              <a:t>gunicorn</a:t>
            </a:r>
            <a:r>
              <a:rPr sz="1200" dirty="0">
                <a:latin typeface="Courier"/>
              </a:rPr>
              <a:t>", "-w", "4", "-k", "</a:t>
            </a:r>
            <a:r>
              <a:rPr sz="1200" dirty="0" err="1">
                <a:latin typeface="Courier"/>
              </a:rPr>
              <a:t>uvicorn.workers.UvicornWorker</a:t>
            </a:r>
            <a:r>
              <a:rPr sz="1200" dirty="0">
                <a:latin typeface="Courier"/>
              </a:rPr>
              <a:t>", "</a:t>
            </a:r>
            <a:r>
              <a:rPr sz="1200" dirty="0" err="1">
                <a:latin typeface="Courier"/>
              </a:rPr>
              <a:t>main:app</a:t>
            </a:r>
            <a:r>
              <a:rPr sz="1200" dirty="0">
                <a:latin typeface="Courier"/>
              </a:rPr>
              <a:t>"]</a:t>
            </a:r>
            <a:r>
              <a:rPr sz="1200" dirty="0"/>
              <a:t>)</a:t>
            </a:r>
            <a:br>
              <a:rPr lang="fr-FR" sz="1200" dirty="0"/>
            </a:br>
            <a:r>
              <a:rPr dirty="0"/>
              <a:t>car dans </a:t>
            </a:r>
            <a:r>
              <a:rPr dirty="0" err="1"/>
              <a:t>l’autre</a:t>
            </a:r>
            <a:r>
              <a:rPr dirty="0"/>
              <a:t> </a:t>
            </a:r>
            <a:r>
              <a:rPr dirty="0" err="1"/>
              <a:t>cas</a:t>
            </a:r>
            <a:r>
              <a:rPr lang="fr-FR" dirty="0"/>
              <a:t> –string-</a:t>
            </a:r>
            <a:r>
              <a:rPr dirty="0"/>
              <a:t> </a:t>
            </a:r>
            <a:r>
              <a:rPr sz="1200" dirty="0"/>
              <a:t>(</a:t>
            </a:r>
            <a:r>
              <a:rPr sz="1200" dirty="0">
                <a:latin typeface="Courier"/>
              </a:rPr>
              <a:t>CMD "</a:t>
            </a:r>
            <a:r>
              <a:rPr sz="1200" dirty="0" err="1">
                <a:latin typeface="Courier"/>
              </a:rPr>
              <a:t>gunicorn</a:t>
            </a:r>
            <a:r>
              <a:rPr sz="1200" dirty="0">
                <a:latin typeface="Courier"/>
              </a:rPr>
              <a:t> -w 4 -k </a:t>
            </a:r>
            <a:r>
              <a:rPr sz="1200" dirty="0" err="1">
                <a:latin typeface="Courier"/>
              </a:rPr>
              <a:t>uvicorn.workers.UvicornWorker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main:app</a:t>
            </a:r>
            <a:r>
              <a:rPr sz="1200" dirty="0">
                <a:latin typeface="Courier"/>
              </a:rPr>
              <a:t>"</a:t>
            </a:r>
            <a:r>
              <a:rPr sz="1200" dirty="0"/>
              <a:t>)</a:t>
            </a:r>
            <a:r>
              <a:rPr dirty="0"/>
              <a:t>, </a:t>
            </a:r>
            <a:br>
              <a:rPr lang="fr-FR" dirty="0"/>
            </a:br>
            <a:r>
              <a:rPr dirty="0"/>
              <a:t>le </a:t>
            </a:r>
            <a:r>
              <a:rPr dirty="0" err="1"/>
              <a:t>processus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appelé</a:t>
            </a:r>
            <a:r>
              <a:rPr dirty="0"/>
              <a:t> avec un shell. Il y aura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mauvaise</a:t>
            </a:r>
            <a:r>
              <a:rPr dirty="0"/>
              <a:t> gestion des </a:t>
            </a:r>
            <a:r>
              <a:rPr dirty="0" err="1"/>
              <a:t>signaux</a:t>
            </a:r>
            <a:r>
              <a:rPr dirty="0"/>
              <a:t> Unix (ex : SIGTERM)</a:t>
            </a:r>
          </a:p>
          <a:p>
            <a:pPr lvl="0"/>
            <a:r>
              <a:rPr lang="fr-FR" dirty="0"/>
              <a:t>6) </a:t>
            </a:r>
            <a:r>
              <a:rPr dirty="0"/>
              <a:t>Limiter la </a:t>
            </a:r>
            <a:r>
              <a:rPr dirty="0" err="1"/>
              <a:t>capacité</a:t>
            </a:r>
            <a:r>
              <a:rPr dirty="0"/>
              <a:t> </a:t>
            </a:r>
            <a:r>
              <a:rPr dirty="0" err="1"/>
              <a:t>d’utilisation</a:t>
            </a:r>
            <a:r>
              <a:rPr dirty="0"/>
              <a:t> </a:t>
            </a:r>
            <a:r>
              <a:rPr dirty="0">
                <a:latin typeface="Courier"/>
              </a:rPr>
              <a:t>--</a:t>
            </a:r>
            <a:r>
              <a:rPr dirty="0" err="1">
                <a:latin typeface="Courier"/>
              </a:rPr>
              <a:t>cpus</a:t>
            </a:r>
            <a:r>
              <a:rPr dirty="0">
                <a:latin typeface="Courier"/>
              </a:rPr>
              <a:t>=2 -m 512m</a:t>
            </a:r>
            <a:r>
              <a:rPr dirty="0"/>
              <a:t> (</a:t>
            </a:r>
            <a:r>
              <a:rPr dirty="0" err="1"/>
              <a:t>Limite</a:t>
            </a:r>
            <a:r>
              <a:rPr dirty="0"/>
              <a:t> à 2 </a:t>
            </a:r>
            <a:r>
              <a:rPr dirty="0" err="1"/>
              <a:t>coeurs</a:t>
            </a:r>
            <a:r>
              <a:rPr dirty="0"/>
              <a:t> (CPU) + 512 Mo de RAM)</a:t>
            </a:r>
          </a:p>
          <a:p>
            <a:pPr lvl="0"/>
            <a:r>
              <a:rPr lang="fr-FR" dirty="0"/>
              <a:t>7) </a:t>
            </a:r>
            <a:r>
              <a:rPr dirty="0"/>
              <a:t>Un service = un </a:t>
            </a:r>
            <a:r>
              <a:rPr dirty="0" err="1"/>
              <a:t>conteneur</a:t>
            </a:r>
            <a:endParaRPr dirty="0"/>
          </a:p>
          <a:p>
            <a:pPr lvl="0"/>
            <a:r>
              <a:rPr lang="fr-FR" dirty="0"/>
              <a:t>8) </a:t>
            </a:r>
            <a:r>
              <a:rPr dirty="0"/>
              <a:t>Ne pas stocker de secret dans son image … </a:t>
            </a:r>
            <a:r>
              <a:rPr dirty="0">
                <a:latin typeface="Courier"/>
              </a:rPr>
              <a:t>ENV DATABASE_PASSWORD "4Nd0u1ll3!"</a:t>
            </a:r>
            <a:br>
              <a:rPr dirty="0"/>
            </a:br>
            <a:r>
              <a:rPr dirty="0" err="1"/>
              <a:t>utiliser</a:t>
            </a:r>
            <a:r>
              <a:rPr dirty="0"/>
              <a:t> </a:t>
            </a:r>
            <a:r>
              <a:rPr dirty="0">
                <a:latin typeface="Courier"/>
              </a:rPr>
              <a:t>ARG DATABASE_PASSWORD</a:t>
            </a:r>
            <a:r>
              <a:rPr dirty="0"/>
              <a:t> et au moment du build</a:t>
            </a:r>
            <a:br>
              <a:rPr lang="fr-FR" dirty="0"/>
            </a:br>
            <a:r>
              <a:rPr dirty="0"/>
              <a:t> </a:t>
            </a:r>
            <a:r>
              <a:rPr dirty="0">
                <a:latin typeface="Courier"/>
              </a:rPr>
              <a:t>--build-</a:t>
            </a:r>
            <a:r>
              <a:rPr dirty="0" err="1">
                <a:latin typeface="Courier"/>
              </a:rPr>
              <a:t>arg</a:t>
            </a:r>
            <a:r>
              <a:rPr dirty="0">
                <a:latin typeface="Courier"/>
              </a:rPr>
              <a:t> "DATABASE_PASSWORD=4Nd0u1ll3!"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voir</a:t>
            </a:r>
            <a:r>
              <a:rPr dirty="0"/>
              <a:t> </a:t>
            </a:r>
            <a:r>
              <a:rPr dirty="0">
                <a:latin typeface="Courier"/>
              </a:rPr>
              <a:t>--secret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1A97B-E9BC-4534-8459-949607B365C8}"/>
              </a:ext>
            </a:extLst>
          </p:cNvPr>
          <p:cNvSpPr/>
          <p:nvPr/>
        </p:nvSpPr>
        <p:spPr>
          <a:xfrm>
            <a:off x="7569861" y="890111"/>
            <a:ext cx="1495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r-FR" sz="1400" i="1" dirty="0">
                <a:solidFill>
                  <a:schemeClr val="tx1">
                    <a:lumMod val="65000"/>
                  </a:schemeClr>
                </a:solidFill>
              </a:rPr>
              <a:t>(ce qu’on fait tous,</a:t>
            </a:r>
            <a:br>
              <a:rPr lang="fr-FR" sz="1400" i="1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fr-FR" sz="1400" i="1" dirty="0">
                <a:solidFill>
                  <a:schemeClr val="tx1">
                    <a:lumMod val="65000"/>
                  </a:schemeClr>
                </a:solidFill>
              </a:rPr>
              <a:t>si possible…)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501E1-ED3F-4F4A-A7F5-E9331F9424EE}"/>
              </a:ext>
            </a:extLst>
          </p:cNvPr>
          <p:cNvSpPr/>
          <p:nvPr/>
        </p:nvSpPr>
        <p:spPr>
          <a:xfrm>
            <a:off x="7491005" y="4114019"/>
            <a:ext cx="165299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fr-FR" sz="1100" i="1" dirty="0"/>
              <a:t>9) Encore quelques autres astuces et bonnes pratiques abordées dans la présentation (voir </a:t>
            </a:r>
            <a:r>
              <a:rPr lang="fr-FR" sz="1100" i="1" dirty="0" err="1"/>
              <a:t>pdf</a:t>
            </a:r>
            <a:r>
              <a:rPr lang="fr-FR" sz="1100" i="1" dirty="0"/>
              <a:t> complet de min2rien)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916EDB-0925-4271-A545-1144DD3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62" y="1446001"/>
            <a:ext cx="1303080" cy="10127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Merci pour </a:t>
            </a:r>
            <a:r>
              <a:rPr dirty="0" err="1"/>
              <a:t>votre</a:t>
            </a:r>
            <a:r>
              <a:rPr dirty="0"/>
              <a:t> attention !</a:t>
            </a:r>
          </a:p>
        </p:txBody>
      </p:sp>
      <p:pic>
        <p:nvPicPr>
          <p:cNvPr id="3" name="Picture 1" descr="https://media.giphy.com/media/419dnWzaO26CA/giphy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7514" y="1539241"/>
            <a:ext cx="4568971" cy="25791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Architecture monolithique vs microservices necessitant</a:t>
            </a:r>
          </a:p>
          <a:p>
            <a:pPr lvl="0"/>
            <a:r>
              <a:t>Agilité</a:t>
            </a:r>
            <a:br/>
            <a:endParaRPr/>
          </a:p>
          <a:p>
            <a:pPr lvl="0"/>
            <a:r>
              <a:t>Flexibilité</a:t>
            </a:r>
            <a:br/>
            <a:endParaRPr/>
          </a:p>
          <a:p>
            <a:pPr lvl="0"/>
            <a:r>
              <a:t>Résilience</a:t>
            </a:r>
            <a:br/>
            <a:endParaRPr/>
          </a:p>
          <a:p>
            <a:pPr lvl="0"/>
            <a:r>
              <a:t>Scalabilité</a:t>
            </a:r>
          </a:p>
        </p:txBody>
      </p:sp>
      <p:pic>
        <p:nvPicPr>
          <p:cNvPr id="3" name="Picture 1" descr="./Images/monolit_microserv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17851" y="1873988"/>
            <a:ext cx="5174986" cy="26200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276" y="1610615"/>
            <a:ext cx="7453791" cy="257423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1800" dirty="0" err="1"/>
              <a:t>hyperviseurs</a:t>
            </a:r>
            <a:r>
              <a:rPr sz="1800" dirty="0"/>
              <a:t> vs. </a:t>
            </a:r>
            <a:r>
              <a:rPr sz="1800" dirty="0" err="1"/>
              <a:t>emumateurs</a:t>
            </a:r>
            <a:r>
              <a:rPr sz="1800" dirty="0"/>
              <a:t> (container)</a:t>
            </a:r>
          </a:p>
        </p:txBody>
      </p:sp>
      <p:pic>
        <p:nvPicPr>
          <p:cNvPr id="3" name="Picture 1" descr="./Images/hyperv_emul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4178" y="1997403"/>
            <a:ext cx="6335643" cy="31205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Ingrédient pour arriver à Docker</a:t>
            </a:r>
          </a:p>
          <a:p>
            <a:pPr lvl="0"/>
            <a:r>
              <a:t>chroot</a:t>
            </a:r>
            <a:br/>
            <a:r>
              <a:t>Modifier le répertoire racine pour le processus en cours d’exécution et ses enfants</a:t>
            </a:r>
          </a:p>
          <a:p>
            <a:pPr lvl="0"/>
            <a:r>
              <a:t>namespaces linux : Ce que l’on peut voir</a:t>
            </a:r>
            <a:br/>
            <a:r>
              <a:t>Permet de segmenter les processus</a:t>
            </a:r>
            <a:br/>
            <a:r>
              <a:t>user namespaces : UID différent de root</a:t>
            </a:r>
          </a:p>
          <a:p>
            <a:pPr lvl="0"/>
            <a:r>
              <a:t>cgroups (control groups) : Combien on peut utiliser</a:t>
            </a:r>
            <a:br/>
            <a:r>
              <a:t>Definition de frontière, intégré dans le noyau linux</a:t>
            </a:r>
          </a:p>
          <a:p>
            <a:pPr marL="0" lvl="0" indent="0">
              <a:buNone/>
            </a:pPr>
            <a:r>
              <a:t>= A star is born : </a:t>
            </a:r>
            <a:r>
              <a:rPr b="1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Docker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313" y="1508760"/>
                <a:ext cx="8241811" cy="315468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=&gt; “separations of concerns”, “shipping software from A to B, reliably and automatically”</a:t>
                </a:r>
              </a:p>
              <a:p>
                <a:pPr marL="0" lvl="0" indent="0">
                  <a:buNone/>
                </a:pPr>
                <a:r>
                  <a:rPr dirty="0"/>
                  <a:t>=&gt; </a:t>
                </a:r>
                <a:r>
                  <a:rPr dirty="0" err="1"/>
                  <a:t>Personnes</a:t>
                </a:r>
                <a:r>
                  <a:rPr dirty="0"/>
                  <a:t> </a:t>
                </a:r>
                <a:r>
                  <a:rPr dirty="0" err="1"/>
                  <a:t>responsables</a:t>
                </a:r>
                <a:r>
                  <a:rPr dirty="0"/>
                  <a:t> du </a:t>
                </a:r>
                <a:r>
                  <a:rPr dirty="0" err="1"/>
                  <a:t>développement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!=</m:t>
                    </m:r>
                  </m:oMath>
                </a14:m>
                <a:r>
                  <a:rPr dirty="0"/>
                  <a:t> </a:t>
                </a:r>
                <a:r>
                  <a:rPr dirty="0" err="1"/>
                  <a:t>Personnes</a:t>
                </a:r>
                <a:r>
                  <a:rPr dirty="0"/>
                  <a:t> </a:t>
                </a:r>
                <a:r>
                  <a:rPr dirty="0" err="1"/>
                  <a:t>responsables</a:t>
                </a:r>
                <a:r>
                  <a:rPr dirty="0"/>
                  <a:t> de la livraison</a:t>
                </a:r>
                <a:endParaRPr lang="fr-FR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=&gt; Docker - </a:t>
                </a:r>
                <a:r>
                  <a:rPr b="1" dirty="0"/>
                  <a:t>CLI</a:t>
                </a:r>
                <a:r>
                  <a:rPr dirty="0"/>
                  <a:t> = </a:t>
                </a:r>
                <a:r>
                  <a:rPr dirty="0" err="1"/>
                  <a:t>outil</a:t>
                </a:r>
                <a:r>
                  <a:rPr dirty="0"/>
                  <a:t> </a:t>
                </a:r>
                <a:r>
                  <a:rPr dirty="0" err="1"/>
                  <a:t>en</a:t>
                </a:r>
                <a:r>
                  <a:rPr dirty="0"/>
                  <a:t> </a:t>
                </a:r>
                <a:r>
                  <a:rPr dirty="0" err="1"/>
                  <a:t>ligne</a:t>
                </a:r>
                <a:r>
                  <a:rPr dirty="0"/>
                  <a:t> de </a:t>
                </a:r>
                <a:r>
                  <a:rPr dirty="0" err="1"/>
                  <a:t>commande</a:t>
                </a:r>
                <a:endParaRPr dirty="0"/>
              </a:p>
              <a:p>
                <a:pPr marL="0" lvl="0" indent="0">
                  <a:buNone/>
                </a:pPr>
                <a:endParaRPr lang="fr-FR" dirty="0"/>
              </a:p>
              <a:p>
                <a:pPr marL="0" lvl="0" indent="0">
                  <a:buNone/>
                </a:pPr>
                <a:r>
                  <a:rPr dirty="0"/>
                  <a:t>Pour </a:t>
                </a:r>
                <a:r>
                  <a:rPr dirty="0" err="1"/>
                  <a:t>l’installation</a:t>
                </a:r>
                <a:r>
                  <a:rPr dirty="0"/>
                  <a:t> de </a:t>
                </a:r>
                <a:r>
                  <a:rPr dirty="0" err="1"/>
                  <a:t>l’outil</a:t>
                </a:r>
                <a:r>
                  <a:rPr dirty="0"/>
                  <a:t> Docker confer pdf Min2Rien</a:t>
                </a:r>
                <a:br>
                  <a:rPr dirty="0"/>
                </a:br>
                <a:r>
                  <a:rPr dirty="0"/>
                  <a:t>Pour </a:t>
                </a:r>
                <a:r>
                  <a:rPr dirty="0" err="1"/>
                  <a:t>une</a:t>
                </a:r>
                <a:r>
                  <a:rPr dirty="0"/>
                  <a:t> installation sur </a:t>
                </a:r>
                <a:r>
                  <a:rPr dirty="0" err="1"/>
                  <a:t>nos</a:t>
                </a:r>
                <a:r>
                  <a:rPr dirty="0"/>
                  <a:t> servers confer </a:t>
                </a:r>
                <a:r>
                  <a:rPr dirty="0" err="1">
                    <a:hlinkClick r:id="rId2"/>
                  </a:rPr>
                  <a:t>gitlab</a:t>
                </a:r>
                <a:r>
                  <a:rPr dirty="0">
                    <a:hlinkClick r:id="rId2"/>
                  </a:rPr>
                  <a:t>-wiki</a:t>
                </a:r>
              </a:p>
              <a:p>
                <a:pPr marL="0" lvl="0" indent="0">
                  <a:buNone/>
                </a:pPr>
                <a:r>
                  <a:rPr dirty="0"/>
                  <a:t>Pour tester : </a:t>
                </a:r>
                <a:r>
                  <a:rPr dirty="0">
                    <a:latin typeface="Courier"/>
                  </a:rPr>
                  <a:t>docker run hello-world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313" y="1508760"/>
                <a:ext cx="8241811" cy="3154680"/>
              </a:xfrm>
              <a:blipFill>
                <a:blip r:embed="rId3"/>
                <a:stretch>
                  <a:fillRect l="-444" t="-1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Vocabulaire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Docker</a:t>
            </a:r>
            <a:r>
              <a:t>, c’est la technologie de conteneurisation.</a:t>
            </a:r>
          </a:p>
          <a:p>
            <a:pPr marL="0" lvl="0" indent="0">
              <a:buNone/>
            </a:pPr>
            <a:r>
              <a:t>Une </a:t>
            </a:r>
            <a:r>
              <a:rPr b="1"/>
              <a:t>image</a:t>
            </a:r>
            <a:r>
              <a:t>, c’est une représentation statique de l’application ou du service, de leur configuration et de leurs dépendances.</a:t>
            </a:r>
          </a:p>
          <a:p>
            <a:pPr marL="0" lvl="0" indent="0">
              <a:buNone/>
            </a:pPr>
            <a:r>
              <a:t>Pour exécuter l’application ou le service, l’image de l’application est instanciée (</a:t>
            </a:r>
            <a:r>
              <a:rPr>
                <a:latin typeface="Courier"/>
              </a:rPr>
              <a:t>run</a:t>
            </a:r>
            <a:r>
              <a:t>), créant ainsi un </a:t>
            </a:r>
            <a:r>
              <a:rPr b="1"/>
              <a:t>conteneur</a:t>
            </a:r>
            <a:r>
              <a:t> à exécuter sur l’hôte Docker.</a:t>
            </a:r>
          </a:p>
          <a:p>
            <a:pPr marL="0" lvl="0" indent="0">
              <a:buNone/>
            </a:pPr>
            <a:r>
              <a:t>Les développeurs doivent stocker les images dans un </a:t>
            </a:r>
            <a:r>
              <a:rPr b="1"/>
              <a:t>registre</a:t>
            </a:r>
            <a:r>
              <a:t>, comparable à une bibliothèque d’image. Docker gère un registre public via Docker Hub : </a:t>
            </a:r>
            <a:r>
              <a:rPr>
                <a:hlinkClick r:id="rId2"/>
              </a:rPr>
              <a:t>https://hub.docker.com/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DockerHub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6622" y="2131011"/>
            <a:ext cx="2400300" cy="23169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Par </a:t>
            </a:r>
            <a:r>
              <a:rPr sz="1800" dirty="0" err="1"/>
              <a:t>defaut</a:t>
            </a:r>
            <a:r>
              <a:rPr sz="1800" dirty="0"/>
              <a:t> </a:t>
            </a:r>
            <a:r>
              <a:rPr sz="1800" dirty="0" err="1"/>
              <a:t>quand</a:t>
            </a:r>
            <a:r>
              <a:rPr sz="1800" dirty="0"/>
              <a:t> on </a:t>
            </a:r>
            <a:r>
              <a:rPr sz="1800" dirty="0" err="1"/>
              <a:t>contacte</a:t>
            </a:r>
            <a:r>
              <a:rPr sz="1800" dirty="0"/>
              <a:t> le </a:t>
            </a:r>
            <a:r>
              <a:rPr sz="1800" dirty="0" err="1"/>
              <a:t>registe</a:t>
            </a:r>
            <a:r>
              <a:rPr sz="1800" dirty="0"/>
              <a:t>, </a:t>
            </a:r>
            <a:r>
              <a:rPr sz="1800" dirty="0" err="1"/>
              <a:t>c’est</a:t>
            </a:r>
            <a:r>
              <a:rPr sz="1800" dirty="0"/>
              <a:t> la version </a:t>
            </a:r>
            <a:r>
              <a:rPr sz="1800" dirty="0">
                <a:latin typeface="Courier"/>
              </a:rPr>
              <a:t>latest</a:t>
            </a:r>
            <a:r>
              <a:rPr sz="1800" dirty="0"/>
              <a:t> de </a:t>
            </a:r>
            <a:r>
              <a:rPr sz="1800" dirty="0" err="1"/>
              <a:t>l’image</a:t>
            </a:r>
            <a:r>
              <a:rPr sz="1800" dirty="0"/>
              <a:t> qui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ciblée</a:t>
            </a:r>
            <a:r>
              <a:rPr sz="1800" dirty="0"/>
              <a:t>, </a:t>
            </a:r>
            <a:r>
              <a:rPr sz="1800" dirty="0" err="1"/>
              <a:t>sinon</a:t>
            </a:r>
            <a:r>
              <a:rPr sz="1800" dirty="0"/>
              <a:t> on </a:t>
            </a:r>
            <a:r>
              <a:rPr sz="1800" dirty="0" err="1"/>
              <a:t>peut</a:t>
            </a:r>
            <a:r>
              <a:rPr sz="1800" dirty="0"/>
              <a:t> </a:t>
            </a:r>
            <a:r>
              <a:rPr sz="1800" dirty="0" err="1"/>
              <a:t>préciser</a:t>
            </a:r>
            <a:r>
              <a:rPr sz="1800" dirty="0"/>
              <a:t> </a:t>
            </a:r>
            <a:r>
              <a:rPr sz="1800" dirty="0" err="1">
                <a:latin typeface="Courier"/>
              </a:rPr>
              <a:t>image:version</a:t>
            </a:r>
            <a:r>
              <a:rPr sz="1800" dirty="0"/>
              <a:t>.</a:t>
            </a:r>
          </a:p>
        </p:txBody>
      </p:sp>
      <p:pic>
        <p:nvPicPr>
          <p:cNvPr id="3" name="Picture 1" descr="./Images/Dockerhub_rbas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331" y="1610615"/>
            <a:ext cx="6080166" cy="33577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Commandes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25" y="1508760"/>
            <a:ext cx="7719987" cy="315468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Courier"/>
              </a:rPr>
              <a:t>docker run -it r-base</a:t>
            </a:r>
            <a:br>
              <a:rPr dirty="0"/>
            </a:br>
            <a:r>
              <a:rPr dirty="0">
                <a:latin typeface="Courier"/>
              </a:rPr>
              <a:t>docker run -it ubuntu bash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docker</a:t>
            </a:r>
            <a:r>
              <a:rPr dirty="0"/>
              <a:t> : nom du </a:t>
            </a:r>
            <a:r>
              <a:rPr dirty="0" err="1"/>
              <a:t>logiciel</a:t>
            </a:r>
            <a:br>
              <a:rPr dirty="0"/>
            </a:br>
            <a:r>
              <a:rPr dirty="0">
                <a:latin typeface="Courier"/>
              </a:rPr>
              <a:t>run</a:t>
            </a:r>
            <a:r>
              <a:rPr dirty="0"/>
              <a:t> : la </a:t>
            </a:r>
            <a:r>
              <a:rPr dirty="0" err="1"/>
              <a:t>commande</a:t>
            </a:r>
            <a:br>
              <a:rPr dirty="0"/>
            </a:br>
            <a:r>
              <a:rPr dirty="0">
                <a:latin typeface="Courier"/>
              </a:rPr>
              <a:t>-</a:t>
            </a:r>
            <a:r>
              <a:rPr dirty="0" err="1">
                <a:latin typeface="Courier"/>
              </a:rPr>
              <a:t>i</a:t>
            </a:r>
            <a:r>
              <a:rPr dirty="0"/>
              <a:t> : </a:t>
            </a:r>
            <a:r>
              <a:rPr dirty="0" err="1"/>
              <a:t>interactif</a:t>
            </a:r>
            <a:br>
              <a:rPr dirty="0"/>
            </a:br>
            <a:r>
              <a:rPr dirty="0">
                <a:latin typeface="Courier"/>
              </a:rPr>
              <a:t>-t</a:t>
            </a:r>
            <a:r>
              <a:rPr dirty="0"/>
              <a:t> : </a:t>
            </a:r>
            <a:r>
              <a:rPr dirty="0" err="1"/>
              <a:t>affichage</a:t>
            </a:r>
            <a:r>
              <a:rPr dirty="0"/>
              <a:t> du nom</a:t>
            </a:r>
            <a:br>
              <a:rPr dirty="0"/>
            </a:br>
            <a:r>
              <a:rPr dirty="0">
                <a:latin typeface="Courier"/>
              </a:rPr>
              <a:t>ubuntu</a:t>
            </a:r>
            <a:r>
              <a:rPr dirty="0"/>
              <a:t> : le nom de </a:t>
            </a:r>
            <a:r>
              <a:rPr dirty="0" err="1"/>
              <a:t>l’image</a:t>
            </a:r>
            <a:br>
              <a:rPr dirty="0"/>
            </a:br>
            <a:r>
              <a:rPr dirty="0">
                <a:latin typeface="Courier"/>
              </a:rPr>
              <a:t>bash</a:t>
            </a:r>
            <a:r>
              <a:rPr dirty="0"/>
              <a:t> : la </a:t>
            </a:r>
            <a:r>
              <a:rPr dirty="0" err="1"/>
              <a:t>commande</a:t>
            </a:r>
            <a:endParaRPr dirty="0"/>
          </a:p>
          <a:p>
            <a:pPr marL="0" lvl="0" indent="0">
              <a:buNone/>
            </a:pPr>
            <a:r>
              <a:rPr dirty="0">
                <a:latin typeface="Courier"/>
              </a:rPr>
              <a:t>docker --help</a:t>
            </a:r>
            <a:r>
              <a:rPr dirty="0"/>
              <a:t> : pour </a:t>
            </a:r>
            <a:r>
              <a:rPr dirty="0" err="1"/>
              <a:t>avoir</a:t>
            </a:r>
            <a:r>
              <a:rPr dirty="0"/>
              <a:t> la doc general</a:t>
            </a:r>
            <a:br>
              <a:rPr dirty="0"/>
            </a:br>
            <a:r>
              <a:rPr dirty="0">
                <a:latin typeface="Courier"/>
              </a:rPr>
              <a:t>docker run --help</a:t>
            </a:r>
            <a:r>
              <a:rPr dirty="0"/>
              <a:t> : pour </a:t>
            </a:r>
            <a:r>
              <a:rPr dirty="0" err="1"/>
              <a:t>avoir</a:t>
            </a:r>
            <a:r>
              <a:rPr dirty="0"/>
              <a:t> la doc de la </a:t>
            </a:r>
            <a:r>
              <a:rPr dirty="0" err="1"/>
              <a:t>commande</a:t>
            </a:r>
            <a:r>
              <a:rPr dirty="0"/>
              <a:t> run</a:t>
            </a:r>
            <a:br>
              <a:rPr dirty="0"/>
            </a:br>
            <a:r>
              <a:rPr dirty="0">
                <a:latin typeface="Courier"/>
              </a:rPr>
              <a:t>docker </a:t>
            </a:r>
            <a:r>
              <a:rPr dirty="0" err="1">
                <a:latin typeface="Courier"/>
              </a:rPr>
              <a:t>ps</a:t>
            </a:r>
            <a:r>
              <a:rPr dirty="0">
                <a:latin typeface="Courier"/>
              </a:rPr>
              <a:t> -a</a:t>
            </a:r>
            <a:r>
              <a:rPr dirty="0"/>
              <a:t> : pour </a:t>
            </a:r>
            <a:r>
              <a:rPr dirty="0" err="1"/>
              <a:t>voir</a:t>
            </a:r>
            <a:r>
              <a:rPr dirty="0"/>
              <a:t> la </a:t>
            </a:r>
            <a:r>
              <a:rPr dirty="0" err="1"/>
              <a:t>liste</a:t>
            </a:r>
            <a:r>
              <a:rPr dirty="0"/>
              <a:t> des containers (-a pour all, qui </a:t>
            </a:r>
            <a:r>
              <a:rPr dirty="0" err="1"/>
              <a:t>tournent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exited)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À bandes</Template>
  <TotalTime>113</TotalTime>
  <Words>2060</Words>
  <Application>Microsoft Office PowerPoint</Application>
  <PresentationFormat>Affichage à l'écran (16:9)</PresentationFormat>
  <Paragraphs>134</Paragraphs>
  <Slides>22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Calibri</vt:lpstr>
      <vt:lpstr>Cambria Math</vt:lpstr>
      <vt:lpstr>Corbel</vt:lpstr>
      <vt:lpstr>Courier</vt:lpstr>
      <vt:lpstr>Wingdings</vt:lpstr>
      <vt:lpstr>À bandes</vt:lpstr>
      <vt:lpstr>Docker Feedback</vt:lpstr>
      <vt:lpstr>Formation</vt:lpstr>
      <vt:lpstr>Motivations</vt:lpstr>
      <vt:lpstr>Introduction</vt:lpstr>
      <vt:lpstr>Introduction</vt:lpstr>
      <vt:lpstr>Introduction Docker</vt:lpstr>
      <vt:lpstr>Vocabulaire</vt:lpstr>
      <vt:lpstr>DockerHub</vt:lpstr>
      <vt:lpstr>Commandes</vt:lpstr>
      <vt:lpstr>Persistance Volumes et Detach</vt:lpstr>
      <vt:lpstr>Réseaux</vt:lpstr>
      <vt:lpstr>Dockerfile</vt:lpstr>
      <vt:lpstr>Dockerfile Mots Clés</vt:lpstr>
      <vt:lpstr>Dockerfile Exemple Tokyo</vt:lpstr>
      <vt:lpstr>Build</vt:lpstr>
      <vt:lpstr>Biostat’s DockerfilE</vt:lpstr>
      <vt:lpstr>Biostat’s RUN</vt:lpstr>
      <vt:lpstr>Biostat’s Dev Containers (1/3)</vt:lpstr>
      <vt:lpstr>Biostat’s Dev Containers (2/3)</vt:lpstr>
      <vt:lpstr>Biostat’s Dev Containers (3/3)</vt:lpstr>
      <vt:lpstr>Bonnes pratiques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Feedback</dc:title>
  <dc:creator>Mathilde Boissel</dc:creator>
  <cp:keywords/>
  <cp:lastModifiedBy>Mathilde Boissel</cp:lastModifiedBy>
  <cp:revision>38</cp:revision>
  <dcterms:created xsi:type="dcterms:W3CDTF">2023-07-06T09:46:05Z</dcterms:created>
  <dcterms:modified xsi:type="dcterms:W3CDTF">2023-07-18T10:06:41Z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17/07/2023</vt:lpwstr>
  </property>
  <property fmtid="{D5CDD505-2E9C-101B-9397-08002B2CF9AE}" pid="3" name="output">
    <vt:lpwstr/>
  </property>
</Properties>
</file>