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ProximaNova-bold.fntdata"/><Relationship Id="rId10" Type="http://schemas.openxmlformats.org/officeDocument/2006/relationships/slide" Target="slides/slide5.xml"/><Relationship Id="rId21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24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abb6e51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abb6e51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70f4f040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70f4f040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fe0315f2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fe0315f2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4040452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4040452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fe0315f2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fe0315f2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70792c39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70792c39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55d2bc3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55d2bc3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abb6e51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abb6e51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abb6e514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abb6e514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70f4f04c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70f4f04c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fe0315f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fe0315f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abb6e514c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abb6e514c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6d0dd0cb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6d0dd0cb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70792c39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70792c39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70792c39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70792c39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rgbClr val="E6B8A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linkedin.com/in/mustapha-bouchaqour/" TargetMode="External"/><Relationship Id="rId4" Type="http://schemas.openxmlformats.org/officeDocument/2006/relationships/hyperlink" Target="https://github.com/MBouchaqour" TargetMode="External"/><Relationship Id="rId5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hyperlink" Target="https://github.com/MBouchaqour/homelessness_project/tree/main/data" TargetMode="External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38765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Homeless not Hopeless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88950" y="3070977"/>
            <a:ext cx="8123100" cy="15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December 14th,  </a:t>
            </a:r>
            <a:r>
              <a:rPr lang="en" sz="2200">
                <a:solidFill>
                  <a:schemeClr val="dk1"/>
                </a:solidFill>
              </a:rPr>
              <a:t>2021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NYC College of Technology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57050" cy="10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1675775" y="40225"/>
            <a:ext cx="59232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Homelessness_Study</a:t>
            </a:r>
            <a:endParaRPr b="1" sz="18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25" y="1643950"/>
            <a:ext cx="4519375" cy="188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225" y="1643950"/>
            <a:ext cx="4209749" cy="188367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0" y="3527625"/>
            <a:ext cx="5805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What can we say: </a:t>
            </a:r>
            <a:endParaRPr/>
          </a:p>
          <a:p>
            <a:pPr indent="-260350" lvl="0" marL="228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Families are able to allocate themselves in normal housing.</a:t>
            </a:r>
            <a:endParaRPr/>
          </a:p>
          <a:p>
            <a:pPr indent="-260350" lvl="0" marL="228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(They are not homeless anymore)</a:t>
            </a:r>
            <a:endParaRPr/>
          </a:p>
          <a:p>
            <a:pPr indent="-260350" lvl="0" marL="228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Shelter conditions are not good.</a:t>
            </a:r>
            <a:endParaRPr/>
          </a:p>
          <a:p>
            <a:pPr indent="-260350" lvl="0" marL="228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Shelter size is not adjusted.</a:t>
            </a:r>
            <a:endParaRPr/>
          </a:p>
          <a:p>
            <a:pPr indent="-260350" lvl="0" marL="228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They are in the street.</a:t>
            </a:r>
            <a:r>
              <a:rPr lang="en"/>
              <a:t>  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257050" cy="104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0" y="1243750"/>
            <a:ext cx="67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Investigating children in shelters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1675775" y="40225"/>
            <a:ext cx="59232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Homelessness_Study</a:t>
            </a:r>
            <a:endParaRPr b="1" sz="18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57050" cy="104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0" y="1107475"/>
            <a:ext cx="67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What is the leading borough of children in shelters?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250" y="1415775"/>
            <a:ext cx="4483750" cy="2689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415775"/>
            <a:ext cx="4331100" cy="26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0" y="4105575"/>
            <a:ext cx="5805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What can we say: </a:t>
            </a:r>
            <a:endParaRPr/>
          </a:p>
          <a:p>
            <a:pPr indent="-260350" lvl="0" marL="228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Families with children in shelters are more </a:t>
            </a:r>
            <a:r>
              <a:rPr lang="en"/>
              <a:t>likely</a:t>
            </a:r>
            <a:r>
              <a:rPr lang="en"/>
              <a:t> to be distributed within the </a:t>
            </a:r>
            <a:r>
              <a:rPr lang="en"/>
              <a:t>Bronx</a:t>
            </a:r>
            <a:r>
              <a:rPr lang="en"/>
              <a:t> and manhattan compared to other boroughs.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1675775" y="40225"/>
            <a:ext cx="59232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Homelessness_Study</a:t>
            </a:r>
            <a:endParaRPr b="1" sz="18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57050" cy="104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/>
        </p:nvSpPr>
        <p:spPr>
          <a:xfrm>
            <a:off x="0" y="1107475"/>
            <a:ext cx="67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Distributed S</a:t>
            </a:r>
            <a:r>
              <a:rPr b="1" lang="en"/>
              <a:t>helters within NYC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6471900" y="1555200"/>
            <a:ext cx="2535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What can we say: </a:t>
            </a:r>
            <a:endParaRPr/>
          </a:p>
          <a:p>
            <a:pPr indent="-260350" lvl="0" marL="228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 we can see from the map that there are around 60 shelters distributed within nyc</a:t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50000"/>
            <a:ext cx="6471900" cy="356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1675775" y="40225"/>
            <a:ext cx="59232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Homelessness_Study</a:t>
            </a:r>
            <a:endParaRPr b="1" sz="18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57050" cy="104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/>
          <p:nvPr/>
        </p:nvSpPr>
        <p:spPr>
          <a:xfrm>
            <a:off x="0" y="1107475"/>
            <a:ext cx="67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How would I improve this project further?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3" name="Google Shape;163;p25"/>
          <p:cNvCxnSpPr/>
          <p:nvPr/>
        </p:nvCxnSpPr>
        <p:spPr>
          <a:xfrm flipH="1">
            <a:off x="3188925" y="1787525"/>
            <a:ext cx="17100" cy="277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oval"/>
            <a:tailEnd len="med" w="med" type="diamond"/>
          </a:ln>
        </p:spPr>
      </p:cxnSp>
      <p:sp>
        <p:nvSpPr>
          <p:cNvPr id="164" name="Google Shape;164;p25"/>
          <p:cNvSpPr txBox="1"/>
          <p:nvPr/>
        </p:nvSpPr>
        <p:spPr>
          <a:xfrm>
            <a:off x="622750" y="1591475"/>
            <a:ext cx="209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The challenges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161450" y="2064325"/>
            <a:ext cx="2767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Data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Not enough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Uncleaned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3465700" y="1566325"/>
            <a:ext cx="309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The </a:t>
            </a: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improvements</a:t>
            </a: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3402100" y="2086675"/>
            <a:ext cx="4601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Using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geographical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approach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Investigating further facts that lead to homelessness such as: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Mental illness and the lack of needed services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Substance abuse and the lack of needed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services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Unemployment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1675775" y="40225"/>
            <a:ext cx="59232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Homelessness_Study</a:t>
            </a:r>
            <a:endParaRPr b="1" sz="18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0" y="1152475"/>
            <a:ext cx="510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can we do about this?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263250" y="1656325"/>
            <a:ext cx="5335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Invest in youth programming and housing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Increase investment in affordable housing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Increase access to jobs that pay a living wage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Increase state funding for rental subsidies</a:t>
            </a:r>
            <a:endParaRPr/>
          </a:p>
        </p:txBody>
      </p:sp>
      <p:sp>
        <p:nvSpPr>
          <p:cNvPr id="175" name="Google Shape;175;p26"/>
          <p:cNvSpPr txBox="1"/>
          <p:nvPr/>
        </p:nvSpPr>
        <p:spPr>
          <a:xfrm>
            <a:off x="4906125" y="1656325"/>
            <a:ext cx="32400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D966"/>
                </a:solidFill>
              </a:rPr>
              <a:t>‘An Ounce of Prevention Is </a:t>
            </a:r>
            <a:endParaRPr sz="2600">
              <a:solidFill>
                <a:srgbClr val="FFD9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D966"/>
                </a:solidFill>
              </a:rPr>
              <a:t>Worth a Pound of Cure’ </a:t>
            </a:r>
            <a:endParaRPr sz="2600">
              <a:solidFill>
                <a:srgbClr val="FFD966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2600"/>
              <a:buChar char="-"/>
            </a:pPr>
            <a:r>
              <a:rPr lang="en" sz="2200">
                <a:solidFill>
                  <a:schemeClr val="dk1"/>
                </a:solidFill>
              </a:rPr>
              <a:t>Benjamin Franklin</a:t>
            </a:r>
            <a:endParaRPr sz="2600">
              <a:solidFill>
                <a:srgbClr val="FFD966"/>
              </a:solidFill>
            </a:endParaRPr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57050" cy="10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3142200" y="1189800"/>
            <a:ext cx="502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 Stack:</a:t>
            </a:r>
            <a:endParaRPr b="1" sz="1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Python: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language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Pandas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Read/process data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Seaborn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Statistical graphs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GeoPandas / Folium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Geographic maps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Numpy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Data calculation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Matplotlib: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used: 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Plotly / Plotly Express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Visualization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Plotly Dash: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 of our data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Heroku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Website hosting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Gunicorn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Environment for website hosting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7"/>
          <p:cNvSpPr txBox="1"/>
          <p:nvPr>
            <p:ph type="title"/>
          </p:nvPr>
        </p:nvSpPr>
        <p:spPr>
          <a:xfrm>
            <a:off x="1360800" y="0"/>
            <a:ext cx="5923200" cy="8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Homelessness_Study</a:t>
            </a:r>
            <a:endParaRPr b="1" sz="36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1387"/>
            <a:ext cx="2687974" cy="233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57050" cy="10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81550" y="13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am I?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243000" y="2772375"/>
            <a:ext cx="4627800" cy="2101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Mustapha Bouchaqour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b="1" lang="en" sz="1600">
                <a:solidFill>
                  <a:schemeClr val="dk1"/>
                </a:solidFill>
              </a:rPr>
              <a:t>Data Science student at NYC College of Technology 2020-2022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b="1" lang="en" sz="1600">
                <a:solidFill>
                  <a:schemeClr val="dk1"/>
                </a:solidFill>
              </a:rPr>
              <a:t>Pure math major at City College of New York 2017-2019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❏"/>
            </a:pPr>
            <a:r>
              <a:rPr lang="en" sz="1600" u="sng">
                <a:solidFill>
                  <a:schemeClr val="hlink"/>
                </a:solidFill>
                <a:highlight>
                  <a:srgbClr val="A4C2F4"/>
                </a:highlight>
                <a:hlinkClick r:id="rId3"/>
              </a:rPr>
              <a:t>Linkedin</a:t>
            </a:r>
            <a:endParaRPr sz="1600">
              <a:solidFill>
                <a:schemeClr val="lt1"/>
              </a:solidFill>
              <a:highlight>
                <a:srgbClr val="A4C2F4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❏"/>
            </a:pPr>
            <a:r>
              <a:rPr lang="en" sz="1600" u="sng">
                <a:solidFill>
                  <a:schemeClr val="hlink"/>
                </a:solidFill>
                <a:highlight>
                  <a:srgbClr val="A4C2F4"/>
                </a:highlight>
                <a:hlinkClick r:id="rId4"/>
              </a:rPr>
              <a:t>GitHub</a:t>
            </a:r>
            <a:endParaRPr sz="1600"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5">
            <a:alphaModFix/>
          </a:blip>
          <a:srcRect b="0" l="2426" r="2435" t="0"/>
          <a:stretch/>
        </p:blipFill>
        <p:spPr>
          <a:xfrm>
            <a:off x="2220300" y="707050"/>
            <a:ext cx="2351700" cy="21012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9" name="Google Shape;69;p14"/>
          <p:cNvSpPr txBox="1"/>
          <p:nvPr/>
        </p:nvSpPr>
        <p:spPr>
          <a:xfrm>
            <a:off x="6804000" y="749250"/>
            <a:ext cx="58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0" y="1279400"/>
            <a:ext cx="9061800" cy="3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Welcome &amp; Introductions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 of the data I’ll be exploring and questions I’ll be trying to answer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interesting visualization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57050" cy="10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0" y="1257050"/>
            <a:ext cx="9061800" cy="3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this project? </a:t>
            </a:r>
            <a:endParaRPr b="1" sz="16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goal of this project is to investigate some factors that lead to the homelessness problem in New York City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Greatly negatively impacts individuals and is detrimental to society overall.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almost 600,000 homeless individuals nationally, including families and children.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over 90,000 homeless only in New York state. </a:t>
            </a:r>
            <a:endParaRPr b="1"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57050" cy="10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0" y="1267850"/>
            <a:ext cx="9061800" cy="3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 am trying to solve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much in average are the monthly rent within the 5 boroughs of NYC? (Bronx)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much percentage (of their income) are people in low income paying for rent? (Families with children)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Investigating children in shelters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leading borough of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children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shelters?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are the shelters in NYC? (using map)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would I improve this project further?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57050" cy="10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03498"/>
            <a:ext cx="1731375" cy="18402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1731375" y="1002375"/>
            <a:ext cx="7290000" cy="3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sources</a:t>
            </a:r>
            <a:r>
              <a:rPr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NYC open data website: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Boroughs &amp; families in shelters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District &amp; Shelters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of dataset obtained from the website: Citizens Committee for Children.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Housing and Homelessness and Economic condition: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Median Monthly rent,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severe rent burden,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Median Income,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DHS_Daily_Report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Link to Data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1661025" y="0"/>
            <a:ext cx="59232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Homelessness_Study</a:t>
            </a:r>
            <a:endParaRPr b="1" sz="18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257050" cy="10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675775" y="40225"/>
            <a:ext cx="59232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Homelessness_Study</a:t>
            </a:r>
            <a:endParaRPr b="1" sz="18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105125" y="4205925"/>
            <a:ext cx="4254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032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Average 1-bedroom rent: $1,200 </a:t>
            </a:r>
            <a:endParaRPr/>
          </a:p>
          <a:p>
            <a:pPr indent="-260350" lvl="0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Income to afford that rent: $28,800            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025" y="1687800"/>
            <a:ext cx="4596674" cy="275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4571950" y="4440825"/>
            <a:ext cx="438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88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  </a:t>
            </a:r>
            <a:r>
              <a:rPr lang="en"/>
              <a:t>The increasing price of rent</a:t>
            </a:r>
            <a:endParaRPr/>
          </a:p>
          <a:p>
            <a:pPr indent="-88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  Housing is STILL not affordable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125" y="1687800"/>
            <a:ext cx="4046574" cy="275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257050" cy="104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173000" y="1287588"/>
            <a:ext cx="696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How much in average are the monthly rent within the 5 boroughs of NYC? (Bronx)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1675775" y="40225"/>
            <a:ext cx="59232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Homelessness_Study</a:t>
            </a:r>
            <a:endParaRPr b="1" sz="18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53200"/>
            <a:ext cx="4354800" cy="242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50550" y="4078450"/>
            <a:ext cx="500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Families with Children: Bronx&lt;$37,000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%_Income: 32.33% from income goes to rent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Typical example: Bronx - </a:t>
            </a:r>
            <a:r>
              <a:rPr lang="en"/>
              <a:t>Families</a:t>
            </a:r>
            <a:r>
              <a:rPr lang="en"/>
              <a:t> with children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0" y="1653200"/>
            <a:ext cx="4354800" cy="242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257050" cy="104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0" y="12530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How much percentage (of their income) are people in low income paying for rent? (Families with children)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1675775" y="40225"/>
            <a:ext cx="59232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Homelessness_Study</a:t>
            </a:r>
            <a:endParaRPr b="1" sz="18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75" y="1733300"/>
            <a:ext cx="4201074" cy="231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3675" y="1773800"/>
            <a:ext cx="4466349" cy="22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257050" cy="104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0" y="1253000"/>
            <a:ext cx="67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Investigating children in shelters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311375" y="4232425"/>
            <a:ext cx="5005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Decreasing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 number of children in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shelters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Some changes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occurred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  in 2021, I’ll investigate this point further.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