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59" r:id="rId3"/>
    <p:sldId id="283" r:id="rId4"/>
    <p:sldId id="262" r:id="rId5"/>
    <p:sldId id="260" r:id="rId6"/>
    <p:sldId id="288" r:id="rId7"/>
    <p:sldId id="261" r:id="rId8"/>
    <p:sldId id="284" r:id="rId9"/>
    <p:sldId id="285" r:id="rId10"/>
    <p:sldId id="286" r:id="rId11"/>
    <p:sldId id="289" r:id="rId12"/>
    <p:sldId id="263" r:id="rId13"/>
    <p:sldId id="287" r:id="rId14"/>
    <p:sldId id="290" r:id="rId15"/>
    <p:sldId id="278" r:id="rId16"/>
    <p:sldId id="291" r:id="rId17"/>
    <p:sldId id="265" r:id="rId18"/>
    <p:sldId id="292" r:id="rId19"/>
    <p:sldId id="294" r:id="rId20"/>
    <p:sldId id="280" r:id="rId21"/>
    <p:sldId id="279" r:id="rId22"/>
    <p:sldId id="266" r:id="rId23"/>
  </p:sldIdLst>
  <p:sldSz cx="9144000" cy="6858000" type="screen4x3"/>
  <p:notesSz cx="6858000" cy="9144000"/>
  <p:embeddedFontLst>
    <p:embeddedFont>
      <p:font typeface="Oswald" panose="020B0604020202020204" charset="0"/>
      <p:regular r:id="rId25"/>
      <p:bold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AAD53C-4D6B-4E59-8172-3944DC10FCCC}">
  <a:tblStyle styleId="{F3AAD53C-4D6B-4E59-8172-3944DC10FCCC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001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859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937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681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697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465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224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516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724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64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39A6D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76975" y="665975"/>
            <a:ext cx="6255299" cy="5407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1pPr>
            <a:lvl2pPr lvl="1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2pPr>
            <a:lvl3pPr lvl="2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3pPr>
            <a:lvl4pPr lvl="3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4pPr>
            <a:lvl5pPr lvl="4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5pPr>
            <a:lvl6pPr lvl="5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6pPr>
            <a:lvl7pPr lvl="6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7pPr>
            <a:lvl8pPr lvl="7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8pPr>
            <a:lvl9pPr lvl="8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774E9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838200" y="3482725"/>
            <a:ext cx="43329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774E92"/>
              </a:buClr>
              <a:buSzPct val="100000"/>
              <a:defRPr sz="4800">
                <a:solidFill>
                  <a:srgbClr val="774E92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838200" y="5082150"/>
            <a:ext cx="43329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39A6DE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810450" y="2730000"/>
            <a:ext cx="6093300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374772" y="843525"/>
            <a:ext cx="2963199" cy="27406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920"/>
                  </a:srgbClr>
                </a:solidFill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FFFF"/>
              </a:buClr>
              <a:buSzPct val="100000"/>
              <a:buFont typeface="Open Sans"/>
              <a:buChar char="◇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3606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50825" y="1600200"/>
            <a:ext cx="3606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DB2F6B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24932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3448447" y="1600200"/>
            <a:ext cx="24932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3"/>
          </p:nvPr>
        </p:nvSpPr>
        <p:spPr>
          <a:xfrm>
            <a:off x="6069644" y="1600200"/>
            <a:ext cx="24932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368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DED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Open Sans"/>
              <a:buChar char="◇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776975" y="665975"/>
            <a:ext cx="6255299" cy="5407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rgbClr val="9BDED2"/>
                </a:solidFill>
              </a:rPr>
              <a:t/>
            </a:r>
            <a:br>
              <a:rPr lang="en" dirty="0">
                <a:solidFill>
                  <a:srgbClr val="9BDED2"/>
                </a:solidFill>
              </a:rPr>
            </a:br>
            <a:r>
              <a:rPr lang="en" dirty="0">
                <a:solidFill>
                  <a:srgbClr val="9BDED2"/>
                </a:solidFill>
              </a:rPr>
              <a:t>SOKOBAN</a:t>
            </a:r>
            <a:br>
              <a:rPr lang="en" dirty="0">
                <a:solidFill>
                  <a:srgbClr val="9BDED2"/>
                </a:solidFill>
              </a:rPr>
            </a:br>
            <a:r>
              <a:rPr lang="en" sz="100" dirty="0">
                <a:solidFill>
                  <a:srgbClr val="9BDED2"/>
                </a:solidFill>
              </a:rPr>
              <a:t> </a:t>
            </a:r>
            <a:r>
              <a:rPr lang="en" sz="100" dirty="0" smtClean="0">
                <a:solidFill>
                  <a:srgbClr val="9BDED2"/>
                </a:solidFill>
              </a:rPr>
              <a:t/>
            </a:r>
            <a:br>
              <a:rPr lang="en" sz="100" dirty="0" smtClean="0">
                <a:solidFill>
                  <a:srgbClr val="9BDED2"/>
                </a:solidFill>
              </a:rPr>
            </a:br>
            <a:r>
              <a:rPr lang="en" sz="100" dirty="0">
                <a:solidFill>
                  <a:srgbClr val="9BDED2"/>
                </a:solidFill>
              </a:rPr>
              <a:t/>
            </a:r>
            <a:br>
              <a:rPr lang="en" sz="100" dirty="0">
                <a:solidFill>
                  <a:srgbClr val="9BDED2"/>
                </a:solidFill>
              </a:rPr>
            </a:br>
            <a:r>
              <a:rPr lang="en" sz="100" dirty="0">
                <a:solidFill>
                  <a:srgbClr val="9BDED2"/>
                </a:solidFill>
              </a:rPr>
              <a:t/>
            </a:r>
            <a:br>
              <a:rPr lang="en" sz="100" dirty="0">
                <a:solidFill>
                  <a:srgbClr val="9BDED2"/>
                </a:solidFill>
              </a:rPr>
            </a:br>
            <a:r>
              <a:rPr lang="en" dirty="0" smtClean="0">
                <a:solidFill>
                  <a:srgbClr val="9BDED2"/>
                </a:solidFill>
              </a:rPr>
              <a:t>SOUS PYTHON 3.5</a:t>
            </a:r>
            <a:endParaRPr lang="en" dirty="0">
              <a:solidFill>
                <a:srgbClr val="9BDED2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225517" cy="9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CAHIER DES CHARGES : INTERFACE</a:t>
            </a:r>
            <a:endParaRPr lang="en" dirty="0"/>
          </a:p>
        </p:txBody>
      </p:sp>
      <p:sp>
        <p:nvSpPr>
          <p:cNvPr id="72" name="Shape 72"/>
          <p:cNvSpPr txBox="1">
            <a:spLocks noGrp="1"/>
          </p:cNvSpPr>
          <p:nvPr>
            <p:ph type="body" idx="4294967295"/>
          </p:nvPr>
        </p:nvSpPr>
        <p:spPr>
          <a:xfrm>
            <a:off x="726750" y="1600200"/>
            <a:ext cx="76904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9BDED2"/>
              </a:buClr>
            </a:pPr>
            <a:r>
              <a:rPr lang="en" dirty="0" smtClean="0"/>
              <a:t>Fenêtre d’accueil</a:t>
            </a:r>
          </a:p>
          <a:p>
            <a:pPr marL="457200" lvl="0" indent="-228600" rtl="0">
              <a:spcBef>
                <a:spcPts val="0"/>
              </a:spcBef>
              <a:buClr>
                <a:srgbClr val="9BDED2"/>
              </a:buClr>
            </a:pPr>
            <a:r>
              <a:rPr lang="en" dirty="0" smtClean="0"/>
              <a:t>Fenêtre choix niveau</a:t>
            </a:r>
          </a:p>
          <a:p>
            <a:pPr marL="457200" lvl="0" indent="-228600" rtl="0">
              <a:spcBef>
                <a:spcPts val="0"/>
              </a:spcBef>
              <a:buClr>
                <a:srgbClr val="9BDED2"/>
              </a:buClr>
            </a:pPr>
            <a:r>
              <a:rPr lang="en" dirty="0" smtClean="0"/>
              <a:t>Bouton redémarrer</a:t>
            </a: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41462066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7019075" y="851175"/>
            <a:ext cx="1286350" cy="51394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fr-FR" b="0" i="0" dirty="0" smtClean="0">
                <a:ln>
                  <a:noFill/>
                </a:ln>
                <a:solidFill>
                  <a:srgbClr val="FFFFFF">
                    <a:alpha val="26920"/>
                  </a:srgbClr>
                </a:solidFill>
                <a:latin typeface="Oswald"/>
              </a:rPr>
              <a:t>3</a:t>
            </a:r>
            <a:endParaRPr b="0" i="0" dirty="0">
              <a:ln>
                <a:noFill/>
              </a:ln>
              <a:solidFill>
                <a:srgbClr val="FFFFFF">
                  <a:alpha val="26920"/>
                </a:srgbClr>
              </a:solidFill>
              <a:latin typeface="Oswald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838200" y="3482725"/>
            <a:ext cx="43329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REALISATION</a:t>
            </a:r>
            <a:br>
              <a:rPr lang="en" dirty="0" smtClean="0"/>
            </a:br>
            <a:r>
              <a:rPr lang="en" sz="300" dirty="0" smtClean="0"/>
              <a:t>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DU PROJET</a:t>
            </a: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838200" y="5082150"/>
            <a:ext cx="43329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 smtClean="0"/>
              <a:t>Débuts, problèmes et optimisation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968054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827250" y="1458987"/>
            <a:ext cx="7289228" cy="43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fr-FR" sz="2000" i="1" dirty="0" smtClean="0"/>
              <a:t>Accueil </a:t>
            </a:r>
            <a:endParaRPr lang="fr-FR" sz="2000" dirty="0"/>
          </a:p>
          <a:p>
            <a:pPr algn="just">
              <a:buNone/>
            </a:pPr>
            <a:r>
              <a:rPr lang="fr-FR" sz="2000" i="1" dirty="0"/>
              <a:t>Choisir un niveau, l’ouvrir </a:t>
            </a:r>
            <a:endParaRPr lang="fr-FR" sz="2000" i="1" dirty="0" smtClean="0"/>
          </a:p>
          <a:p>
            <a:pPr algn="just">
              <a:buNone/>
            </a:pPr>
            <a:r>
              <a:rPr lang="fr-FR" sz="800" dirty="0"/>
              <a:t> </a:t>
            </a:r>
          </a:p>
          <a:p>
            <a:pPr algn="just">
              <a:buNone/>
            </a:pPr>
            <a:r>
              <a:rPr lang="fr-FR" sz="2000" i="1" dirty="0" smtClean="0"/>
              <a:t>--</a:t>
            </a:r>
            <a:r>
              <a:rPr lang="fr-FR" sz="2000" i="1" dirty="0"/>
              <a:t>Dans le </a:t>
            </a:r>
            <a:r>
              <a:rPr lang="fr-FR" sz="2000" i="1" dirty="0" smtClean="0"/>
              <a:t>niveau– </a:t>
            </a:r>
          </a:p>
          <a:p>
            <a:pPr algn="just">
              <a:buNone/>
            </a:pPr>
            <a:r>
              <a:rPr lang="fr-FR" sz="600" dirty="0"/>
              <a:t> </a:t>
            </a:r>
          </a:p>
          <a:p>
            <a:pPr algn="just">
              <a:buNone/>
            </a:pPr>
            <a:r>
              <a:rPr lang="fr-FR" sz="2000" i="1" dirty="0" smtClean="0"/>
              <a:t>Les </a:t>
            </a:r>
            <a:r>
              <a:rPr lang="fr-FR" sz="2000" i="1" dirty="0"/>
              <a:t>touches directionnelles dirigent le personnage </a:t>
            </a:r>
            <a:endParaRPr lang="fr-FR" sz="2000" dirty="0"/>
          </a:p>
          <a:p>
            <a:pPr algn="just">
              <a:buNone/>
            </a:pPr>
            <a:r>
              <a:rPr lang="fr-FR" sz="2000" i="1" dirty="0"/>
              <a:t>Quand un joueur est à côté d’un mur et se déplace vers lui, il ne déplace </a:t>
            </a:r>
            <a:r>
              <a:rPr lang="fr-FR" sz="2000" i="1" dirty="0" smtClean="0"/>
              <a:t>pas</a:t>
            </a:r>
          </a:p>
          <a:p>
            <a:pPr algn="just">
              <a:buNone/>
            </a:pPr>
            <a:r>
              <a:rPr lang="fr-FR" sz="500" dirty="0" smtClean="0"/>
              <a:t> </a:t>
            </a:r>
            <a:endParaRPr lang="fr-FR" sz="500" dirty="0"/>
          </a:p>
          <a:p>
            <a:pPr algn="just">
              <a:buNone/>
            </a:pPr>
            <a:r>
              <a:rPr lang="fr-FR" sz="2000" i="1" dirty="0" smtClean="0"/>
              <a:t>Quand </a:t>
            </a:r>
            <a:r>
              <a:rPr lang="fr-FR" sz="2000" i="1" dirty="0"/>
              <a:t>un joueur est à côté d’une caisse et se déplace vers elle, il déplace la caisse en même temps, sauf s’il y a à côté un mur ou une autre caisse </a:t>
            </a:r>
            <a:endParaRPr lang="fr-FR" sz="2000" dirty="0" smtClean="0"/>
          </a:p>
          <a:p>
            <a:pPr algn="just">
              <a:buNone/>
            </a:pPr>
            <a:r>
              <a:rPr lang="fr-FR" sz="800" dirty="0"/>
              <a:t> </a:t>
            </a:r>
          </a:p>
          <a:p>
            <a:pPr algn="just">
              <a:buNone/>
            </a:pPr>
            <a:r>
              <a:rPr lang="fr-FR" sz="2000" i="1" dirty="0" smtClean="0"/>
              <a:t>Si </a:t>
            </a:r>
            <a:r>
              <a:rPr lang="fr-FR" sz="2000" i="1" dirty="0"/>
              <a:t>une caisse est sur un objectif, ce sera indiqué par une information visuelle (ex : la caisse change de texture) </a:t>
            </a:r>
            <a:endParaRPr lang="fr-FR" sz="2000" dirty="0"/>
          </a:p>
          <a:p>
            <a:pPr algn="just">
              <a:buNone/>
            </a:pPr>
            <a:r>
              <a:rPr lang="fr-FR" sz="800" dirty="0"/>
              <a:t> </a:t>
            </a:r>
          </a:p>
          <a:p>
            <a:pPr algn="just">
              <a:buNone/>
            </a:pPr>
            <a:r>
              <a:rPr lang="fr-FR" sz="2000" i="1" dirty="0" smtClean="0"/>
              <a:t>Quand </a:t>
            </a:r>
            <a:r>
              <a:rPr lang="fr-FR" sz="2000" i="1" dirty="0"/>
              <a:t>toutes les caisses d’un niveau sont sur les objectifs : on affiche « Réussi » et on passe au niveau suivant </a:t>
            </a:r>
            <a:endParaRPr lang="fr-FR" sz="2000" dirty="0"/>
          </a:p>
          <a:p>
            <a:pPr algn="just">
              <a:buNone/>
            </a:pPr>
            <a:r>
              <a:rPr lang="fr-FR" sz="800" dirty="0"/>
              <a:t> </a:t>
            </a:r>
          </a:p>
          <a:p>
            <a:pPr algn="just">
              <a:buNone/>
            </a:pPr>
            <a:r>
              <a:rPr lang="fr-FR" sz="2000" i="1" dirty="0" smtClean="0"/>
              <a:t>Une </a:t>
            </a:r>
            <a:r>
              <a:rPr lang="fr-FR" sz="2000" i="1" dirty="0"/>
              <a:t>touche « redémarrer » relance le niveau </a:t>
            </a:r>
            <a:endParaRPr lang="en" sz="2000" dirty="0"/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LANGAGE NATUREL</a:t>
            </a:r>
            <a:endParaRPr lang="e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250" y="788425"/>
            <a:ext cx="4206663" cy="935400"/>
          </a:xfrm>
        </p:spPr>
        <p:txBody>
          <a:bodyPr/>
          <a:lstStyle/>
          <a:p>
            <a:r>
              <a:rPr lang="fr-FR" dirty="0" smtClean="0"/>
              <a:t>PROBLEMES ET LEUR RESOLUTION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Collision entre objets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Localisation objets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sz="2450" dirty="0" smtClean="0"/>
              <a:t>Manque d’optimisation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Remplacer les cases créées avec des pixels par des coordonnés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smtClean="0"/>
              <a:t>Lecture d’une grille écrite en 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64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827250" y="1913641"/>
            <a:ext cx="7289228" cy="393794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" sz="2000" dirty="0" smtClean="0"/>
              <a:t>Optimisation grâce à différents codes sources en Python de différents jeux :</a:t>
            </a:r>
          </a:p>
          <a:p>
            <a:pPr algn="just">
              <a:buNone/>
            </a:pPr>
            <a:endParaRPr lang="en" sz="2000" dirty="0" smtClean="0"/>
          </a:p>
          <a:p>
            <a:pPr marL="342900" indent="-342900" algn="just"/>
            <a:r>
              <a:rPr lang="en" sz="2000" dirty="0" smtClean="0"/>
              <a:t>Utilisation de fonctions récurentes (_init_ ; self)</a:t>
            </a:r>
          </a:p>
          <a:p>
            <a:pPr marL="342900" indent="-342900" algn="just"/>
            <a:r>
              <a:rPr lang="en" sz="2000" dirty="0" smtClean="0"/>
              <a:t>Code plus compact</a:t>
            </a:r>
            <a:endParaRPr lang="en" sz="2000" dirty="0"/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OPTIMISATION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249379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4330323" y="1825400"/>
            <a:ext cx="4562635" cy="355206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269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692300" y="653100"/>
            <a:ext cx="5491309" cy="13978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fr-FR" dirty="0" smtClean="0">
                <a:solidFill>
                  <a:srgbClr val="FFFFFF">
                    <a:alpha val="26920"/>
                  </a:srgbClr>
                </a:solidFill>
                <a:latin typeface="Oswald"/>
              </a:rPr>
              <a:t>CAPTURE</a:t>
            </a:r>
            <a:endParaRPr b="0" i="0" dirty="0">
              <a:ln>
                <a:noFill/>
              </a:ln>
              <a:solidFill>
                <a:srgbClr val="FFFFFF">
                  <a:alpha val="26920"/>
                </a:srgbClr>
              </a:solidFill>
              <a:latin typeface="Oswald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699979" y="2253300"/>
            <a:ext cx="3630205" cy="11186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fr-FR" b="0" i="0" dirty="0" smtClean="0">
                <a:ln>
                  <a:noFill/>
                </a:ln>
                <a:solidFill>
                  <a:srgbClr val="FFFFFF">
                    <a:alpha val="26920"/>
                  </a:srgbClr>
                </a:solidFill>
                <a:latin typeface="Oswald"/>
              </a:rPr>
              <a:t>D’ECRAN</a:t>
            </a:r>
            <a:endParaRPr b="0" i="0" dirty="0">
              <a:ln>
                <a:noFill/>
              </a:ln>
              <a:solidFill>
                <a:srgbClr val="FFFFFF">
                  <a:alpha val="26920"/>
                </a:srgbClr>
              </a:solidFill>
              <a:latin typeface="Oswald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4517721" y="2012308"/>
            <a:ext cx="4187700" cy="26697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4294967295"/>
          </p:nvPr>
        </p:nvSpPr>
        <p:spPr>
          <a:xfrm>
            <a:off x="616100" y="4062575"/>
            <a:ext cx="3866700" cy="1311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Sokoban en fonctionnement au dernier niveau</a:t>
            </a:r>
            <a:endParaRPr lang="en" sz="2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8" r="6090"/>
          <a:stretch/>
        </p:blipFill>
        <p:spPr>
          <a:xfrm>
            <a:off x="4515439" y="2006424"/>
            <a:ext cx="4185502" cy="2675584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7019075" y="851175"/>
            <a:ext cx="1286350" cy="51394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fr-FR" b="0" i="0" dirty="0" smtClean="0">
                <a:ln>
                  <a:noFill/>
                </a:ln>
                <a:solidFill>
                  <a:srgbClr val="FFFFFF">
                    <a:alpha val="26920"/>
                  </a:srgbClr>
                </a:solidFill>
                <a:latin typeface="Oswald"/>
              </a:rPr>
              <a:t>4</a:t>
            </a:r>
            <a:endParaRPr b="0" i="0" dirty="0">
              <a:ln>
                <a:noFill/>
              </a:ln>
              <a:solidFill>
                <a:srgbClr val="FFFFFF">
                  <a:alpha val="26920"/>
                </a:srgbClr>
              </a:solidFill>
              <a:latin typeface="Oswald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838200" y="3482725"/>
            <a:ext cx="43329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AMELIORATIONS</a:t>
            </a:r>
            <a:br>
              <a:rPr lang="en" dirty="0" smtClean="0"/>
            </a:br>
            <a:r>
              <a:rPr lang="en" sz="300" dirty="0" smtClean="0"/>
              <a:t>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POSSIBLES</a:t>
            </a: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838200" y="5082150"/>
            <a:ext cx="43329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40707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A6DE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solidFill>
                  <a:srgbClr val="39A6DE"/>
                </a:solidFill>
              </a:rPr>
              <a:t>NOUVELLES OPTIONS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sz="200" dirty="0" smtClean="0"/>
              <a:t>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>
                <a:solidFill>
                  <a:srgbClr val="39A6DE"/>
                </a:solidFill>
              </a:rPr>
              <a:t>ENVISAGEABLES</a:t>
            </a:r>
            <a:endParaRPr lang="en" dirty="0">
              <a:solidFill>
                <a:srgbClr val="39A6DE"/>
              </a:solidFill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body" idx="4294967295"/>
          </p:nvPr>
        </p:nvSpPr>
        <p:spPr>
          <a:xfrm>
            <a:off x="593889" y="1880675"/>
            <a:ext cx="3610466" cy="4687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" sz="2400" dirty="0" smtClean="0"/>
              <a:t>Compteur de coups</a:t>
            </a:r>
          </a:p>
          <a:p>
            <a:pPr marL="342900" indent="-342900">
              <a:spcBef>
                <a:spcPts val="0"/>
              </a:spcBef>
            </a:pPr>
            <a:endParaRPr lang="en" sz="2400" dirty="0"/>
          </a:p>
          <a:p>
            <a:pPr marL="342900" indent="-342900">
              <a:spcBef>
                <a:spcPts val="0"/>
              </a:spcBef>
            </a:pPr>
            <a:r>
              <a:rPr lang="en" sz="2400" dirty="0" smtClean="0"/>
              <a:t>Meilleur score</a:t>
            </a:r>
          </a:p>
          <a:p>
            <a:pPr marL="342900" indent="-342900">
              <a:spcBef>
                <a:spcPts val="0"/>
              </a:spcBef>
            </a:pPr>
            <a:endParaRPr lang="en" sz="2400" dirty="0"/>
          </a:p>
          <a:p>
            <a:pPr marL="342900" indent="-342900">
              <a:spcBef>
                <a:spcPts val="0"/>
              </a:spcBef>
            </a:pPr>
            <a:r>
              <a:rPr lang="en" sz="2400" dirty="0" smtClean="0"/>
              <a:t>Annuler dernier coup</a:t>
            </a:r>
          </a:p>
          <a:p>
            <a:pPr marL="342900" indent="-342900">
              <a:spcBef>
                <a:spcPts val="0"/>
              </a:spcBef>
            </a:pPr>
            <a:endParaRPr lang="en" sz="2400" dirty="0"/>
          </a:p>
          <a:p>
            <a:pPr marL="342900" indent="-342900">
              <a:spcBef>
                <a:spcPts val="0"/>
              </a:spcBef>
            </a:pPr>
            <a:r>
              <a:rPr lang="en" sz="2400" dirty="0" smtClean="0"/>
              <a:t>Interface graphique plus poussée</a:t>
            </a:r>
            <a:endParaRPr lang="en" sz="2400" dirty="0"/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l="24294" r="24299"/>
          <a:stretch/>
        </p:blipFill>
        <p:spPr>
          <a:xfrm>
            <a:off x="4443425" y="0"/>
            <a:ext cx="470057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7019075" y="851175"/>
            <a:ext cx="1286350" cy="51394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fr-FR" b="0" i="0" dirty="0" smtClean="0">
                <a:ln>
                  <a:noFill/>
                </a:ln>
                <a:solidFill>
                  <a:srgbClr val="FFFFFF">
                    <a:alpha val="26920"/>
                  </a:srgbClr>
                </a:solidFill>
                <a:latin typeface="Oswald"/>
              </a:rPr>
              <a:t>5</a:t>
            </a:r>
            <a:endParaRPr b="0" i="0" dirty="0">
              <a:ln>
                <a:noFill/>
              </a:ln>
              <a:solidFill>
                <a:srgbClr val="FFFFFF">
                  <a:alpha val="26920"/>
                </a:srgbClr>
              </a:solidFill>
              <a:latin typeface="Oswald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838200" y="3482725"/>
            <a:ext cx="43329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CONCLUSION</a:t>
            </a:r>
            <a:br>
              <a:rPr lang="en" dirty="0" smtClean="0"/>
            </a:b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838200" y="5082150"/>
            <a:ext cx="43329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189410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827250" y="1148251"/>
            <a:ext cx="4109399" cy="9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CE QUE CE PROJET M’A APPORTÉ</a:t>
            </a:r>
            <a:endParaRPr lang="en" dirty="0"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827250" y="2935664"/>
            <a:ext cx="2418600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DÉCOUVERTE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/>
              <a:t>J’ai pu découvrir un langage informatique suplémentaire.</a:t>
            </a:r>
            <a:endParaRPr lang="en" sz="1200" dirty="0"/>
          </a:p>
        </p:txBody>
      </p:sp>
      <p:sp>
        <p:nvSpPr>
          <p:cNvPr id="181" name="Shape 181"/>
          <p:cNvSpPr txBox="1">
            <a:spLocks noGrp="1"/>
          </p:cNvSpPr>
          <p:nvPr>
            <p:ph type="body" idx="2"/>
          </p:nvPr>
        </p:nvSpPr>
        <p:spPr>
          <a:xfrm>
            <a:off x="3369996" y="2935664"/>
            <a:ext cx="2418600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MES ÉTUDES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/>
              <a:t>Ce projet affirme mon envie de poursuivre mes études dans cette fillière, j’ai prévu ma prochaine rentrée à Epitech.</a:t>
            </a:r>
            <a:endParaRPr lang="en" sz="1200" dirty="0"/>
          </a:p>
        </p:txBody>
      </p:sp>
      <p:sp>
        <p:nvSpPr>
          <p:cNvPr id="182" name="Shape 182"/>
          <p:cNvSpPr txBox="1">
            <a:spLocks noGrp="1"/>
          </p:cNvSpPr>
          <p:nvPr>
            <p:ph type="body" idx="3"/>
          </p:nvPr>
        </p:nvSpPr>
        <p:spPr>
          <a:xfrm>
            <a:off x="5912742" y="2935664"/>
            <a:ext cx="2418600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COOPÉRATION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/>
              <a:t>Le travail d’équipe fourni  pour ce projet m’habitue à mes futures études : C’est un des pilliers d’Epitech.</a:t>
            </a:r>
            <a:endParaRPr lang="en" sz="1200" dirty="0"/>
          </a:p>
          <a:p>
            <a:pPr lvl="0" rtl="0">
              <a:spcBef>
                <a:spcPts val="0"/>
              </a:spcBef>
              <a:buNone/>
            </a:pPr>
            <a:endParaRPr sz="1200" dirty="0"/>
          </a:p>
        </p:txBody>
      </p:sp>
      <p:grpSp>
        <p:nvGrpSpPr>
          <p:cNvPr id="32" name="Shape 426"/>
          <p:cNvGrpSpPr/>
          <p:nvPr/>
        </p:nvGrpSpPr>
        <p:grpSpPr>
          <a:xfrm>
            <a:off x="907350" y="2712339"/>
            <a:ext cx="413485" cy="261354"/>
            <a:chOff x="3241525" y="3039450"/>
            <a:chExt cx="494600" cy="312625"/>
          </a:xfrm>
        </p:grpSpPr>
        <p:sp>
          <p:nvSpPr>
            <p:cNvPr id="33" name="Shape 42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42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" name="Shape 359"/>
          <p:cNvGrpSpPr/>
          <p:nvPr/>
        </p:nvGrpSpPr>
        <p:grpSpPr>
          <a:xfrm>
            <a:off x="3492368" y="2637418"/>
            <a:ext cx="365499" cy="365499"/>
            <a:chOff x="1922075" y="1629000"/>
            <a:chExt cx="437200" cy="437200"/>
          </a:xfrm>
        </p:grpSpPr>
        <p:sp>
          <p:nvSpPr>
            <p:cNvPr id="36" name="Shape 360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61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96"/>
          <p:cNvSpPr/>
          <p:nvPr/>
        </p:nvSpPr>
        <p:spPr>
          <a:xfrm>
            <a:off x="6027984" y="2654132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9101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4E9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7019075" y="851175"/>
            <a:ext cx="1286350" cy="51394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920"/>
                  </a:srgbClr>
                </a:solidFill>
                <a:latin typeface="Oswald"/>
              </a:rPr>
              <a:t>1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838200" y="3482725"/>
            <a:ext cx="43329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INTRODUCTION</a:t>
            </a:r>
            <a:br>
              <a:rPr lang="en" dirty="0" smtClean="0"/>
            </a:br>
            <a:r>
              <a:rPr lang="en" sz="300" dirty="0" smtClean="0"/>
              <a:t>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SOKOBAN ?</a:t>
            </a: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838200" y="5082150"/>
            <a:ext cx="43329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Pourquoi et comment ?</a:t>
            </a:r>
            <a:endParaRPr lang="e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4E92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774E92"/>
                </a:solidFill>
              </a:rPr>
              <a:t>SOURCES ET REMERCIEMENTS</a:t>
            </a:r>
            <a:endParaRPr lang="en" dirty="0">
              <a:solidFill>
                <a:srgbClr val="774E92"/>
              </a:solidFill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body" idx="4294967295"/>
          </p:nvPr>
        </p:nvSpPr>
        <p:spPr>
          <a:xfrm>
            <a:off x="827250" y="1600200"/>
            <a:ext cx="75899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Les sources utilisées sont :</a:t>
            </a:r>
            <a:endParaRPr lang="en" sz="2400"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 dirty="0" smtClean="0"/>
              <a:t>Wikipedia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 dirty="0" smtClean="0"/>
              <a:t>OpenClassrooms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 dirty="0" smtClean="0"/>
              <a:t>Divers sites et forums d’apprentissage Python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 dirty="0" smtClean="0"/>
              <a:t>Divers banques d’images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 dirty="0" smtClean="0"/>
              <a:t>Divers codes sources de jeux sous Python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endParaRPr lang="en" sz="2400" dirty="0"/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" sz="2400" dirty="0" smtClean="0"/>
              <a:t>Remerciements à Monsieur Magne pour ses cours et conseils cette année.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A6DE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784450" y="756050"/>
            <a:ext cx="7563423" cy="21346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fr-FR" b="0" i="0" dirty="0" smtClean="0">
                <a:ln>
                  <a:noFill/>
                </a:ln>
                <a:solidFill>
                  <a:srgbClr val="FFFFFF">
                    <a:alpha val="26920"/>
                  </a:srgbClr>
                </a:solidFill>
                <a:latin typeface="Oswald"/>
              </a:rPr>
              <a:t>MERCI</a:t>
            </a:r>
            <a:endParaRPr b="0" i="0" dirty="0">
              <a:ln>
                <a:noFill/>
              </a:ln>
              <a:solidFill>
                <a:srgbClr val="FFFFFF">
                  <a:alpha val="26920"/>
                </a:srgbClr>
              </a:solidFill>
              <a:latin typeface="Oswald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subTitle" idx="4294967295"/>
          </p:nvPr>
        </p:nvSpPr>
        <p:spPr>
          <a:xfrm>
            <a:off x="693906" y="3075025"/>
            <a:ext cx="65937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QUESTION TIME</a:t>
            </a:r>
            <a:endParaRPr lang="en" sz="4800" dirty="0">
              <a:solidFill>
                <a:srgbClr val="39A6DE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body" idx="4294967295"/>
          </p:nvPr>
        </p:nvSpPr>
        <p:spPr>
          <a:xfrm>
            <a:off x="685800" y="4935175"/>
            <a:ext cx="7611599" cy="140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24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8" t="15973" r="22510" b="10478"/>
          <a:stretch/>
        </p:blipFill>
        <p:spPr>
          <a:xfrm>
            <a:off x="-1" y="-38099"/>
            <a:ext cx="9124951" cy="6896100"/>
          </a:xfrm>
          <a:prstGeom prst="rect">
            <a:avLst/>
          </a:prstGeom>
        </p:spPr>
      </p:pic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 rot="20930809">
            <a:off x="401413" y="4681693"/>
            <a:ext cx="4109399" cy="9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DB2F6B"/>
                </a:solidFill>
              </a:rPr>
              <a:t>ZUT !</a:t>
            </a:r>
            <a:endParaRPr lang="en" sz="7200" dirty="0">
              <a:solidFill>
                <a:srgbClr val="DB2F6B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POURQUOI ?</a:t>
            </a:r>
            <a:endParaRPr lang="en" dirty="0"/>
          </a:p>
        </p:txBody>
      </p:sp>
      <p:sp>
        <p:nvSpPr>
          <p:cNvPr id="72" name="Shape 72"/>
          <p:cNvSpPr txBox="1">
            <a:spLocks noGrp="1"/>
          </p:cNvSpPr>
          <p:nvPr>
            <p:ph type="body" idx="4294967295"/>
          </p:nvPr>
        </p:nvSpPr>
        <p:spPr>
          <a:xfrm>
            <a:off x="726750" y="1600200"/>
            <a:ext cx="76904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9BDED2"/>
              </a:buClr>
            </a:pPr>
            <a:r>
              <a:rPr lang="en" dirty="0" smtClean="0"/>
              <a:t>Utilisation de Tkinter</a:t>
            </a:r>
            <a:endParaRPr lang="en" dirty="0"/>
          </a:p>
          <a:p>
            <a:pPr marL="457200" lvl="0" indent="-228600" rtl="0">
              <a:spcBef>
                <a:spcPts val="0"/>
              </a:spcBef>
              <a:buClr>
                <a:srgbClr val="9BDED2"/>
              </a:buClr>
            </a:pPr>
            <a:r>
              <a:rPr lang="en" dirty="0" smtClean="0"/>
              <a:t>Jeu 2D</a:t>
            </a:r>
          </a:p>
          <a:p>
            <a:pPr marL="457200" lvl="0" indent="-228600" rtl="0">
              <a:spcBef>
                <a:spcPts val="0"/>
              </a:spcBef>
              <a:buClr>
                <a:srgbClr val="9BDED2"/>
              </a:buClr>
            </a:pPr>
            <a:r>
              <a:rPr lang="en" dirty="0" smtClean="0"/>
              <a:t>Type puzzle</a:t>
            </a:r>
          </a:p>
          <a:p>
            <a:pPr marL="457200" lvl="0" indent="-228600" rtl="0">
              <a:spcBef>
                <a:spcPts val="0"/>
              </a:spcBef>
              <a:buClr>
                <a:srgbClr val="9BDED2"/>
              </a:buClr>
            </a:pPr>
            <a:r>
              <a:rPr lang="en" dirty="0" smtClean="0"/>
              <a:t>Casse-tête</a:t>
            </a:r>
            <a:endParaRPr lang="en" dirty="0"/>
          </a:p>
          <a:p>
            <a:pPr marL="457200" lvl="0" indent="-228600" rtl="0">
              <a:spcBef>
                <a:spcPts val="0"/>
              </a:spcBef>
              <a:buClr>
                <a:srgbClr val="9BDED2"/>
              </a:buClr>
            </a:pPr>
            <a:r>
              <a:rPr lang="en" dirty="0" smtClean="0"/>
              <a:t>Règles du jeu simples</a:t>
            </a:r>
            <a:endParaRPr lang="en" dirty="0"/>
          </a:p>
          <a:p>
            <a:pPr marL="457200" lvl="0" indent="-228600" rtl="0">
              <a:spcBef>
                <a:spcPts val="0"/>
              </a:spcBef>
              <a:buClr>
                <a:srgbClr val="9BDED2"/>
              </a:buClr>
            </a:pPr>
            <a:r>
              <a:rPr lang="en" dirty="0" smtClean="0"/>
              <a:t>Plusieurs niveaux</a:t>
            </a:r>
          </a:p>
        </p:txBody>
      </p:sp>
    </p:spTree>
    <p:extLst>
      <p:ext uri="{BB962C8B-B14F-4D97-AF65-F5344CB8AC3E}">
        <p14:creationId xmlns:p14="http://schemas.microsoft.com/office/powerpoint/2010/main" val="33467162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2F6B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969000" y="3330325"/>
            <a:ext cx="72059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DB2F6B"/>
                </a:solidFill>
              </a:rPr>
              <a:t>BUT DU JEU</a:t>
            </a:r>
            <a:endParaRPr lang="en" sz="9600" dirty="0">
              <a:solidFill>
                <a:srgbClr val="DB2F6B"/>
              </a:solidFill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ubTitle" idx="4294967295"/>
          </p:nvPr>
        </p:nvSpPr>
        <p:spPr>
          <a:xfrm>
            <a:off x="969000" y="5005945"/>
            <a:ext cx="72059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Le joueur doit déplacer les caisses sur les objectifs en suivant certaines règles</a:t>
            </a:r>
            <a:endParaRPr lang="en" sz="2400" dirty="0"/>
          </a:p>
        </p:txBody>
      </p:sp>
      <p:grpSp>
        <p:nvGrpSpPr>
          <p:cNvPr id="79" name="Shape 79"/>
          <p:cNvGrpSpPr/>
          <p:nvPr/>
        </p:nvGrpSpPr>
        <p:grpSpPr>
          <a:xfrm>
            <a:off x="1057734" y="1296480"/>
            <a:ext cx="2066435" cy="2201734"/>
            <a:chOff x="5970800" y="1619250"/>
            <a:chExt cx="428650" cy="456725"/>
          </a:xfrm>
        </p:grpSpPr>
        <p:sp>
          <p:nvSpPr>
            <p:cNvPr id="80" name="Shape 8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0450" y="2730000"/>
            <a:ext cx="6093300" cy="109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Sokoban : Gardien d’entrepôt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Interdit de tirer les caisses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Interdit de pousser deux caisses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Idéal : Gagner en moins de coups possibles</a:t>
            </a:r>
            <a:endParaRPr lang="e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7019075" y="851175"/>
            <a:ext cx="1286350" cy="51394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fr-FR" b="0" i="0" dirty="0" smtClean="0">
                <a:ln>
                  <a:noFill/>
                </a:ln>
                <a:solidFill>
                  <a:srgbClr val="FFFFFF">
                    <a:alpha val="26920"/>
                  </a:srgbClr>
                </a:solidFill>
                <a:latin typeface="Oswald"/>
              </a:rPr>
              <a:t>2</a:t>
            </a:r>
            <a:endParaRPr b="0" i="0" dirty="0">
              <a:ln>
                <a:noFill/>
              </a:ln>
              <a:solidFill>
                <a:srgbClr val="FFFFFF">
                  <a:alpha val="26920"/>
                </a:srgbClr>
              </a:solidFill>
              <a:latin typeface="Oswald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838200" y="3482725"/>
            <a:ext cx="43329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CAHIER DES</a:t>
            </a:r>
            <a:br>
              <a:rPr lang="en" dirty="0" smtClean="0"/>
            </a:br>
            <a:r>
              <a:rPr lang="en" sz="300" dirty="0" smtClean="0"/>
              <a:t>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CHARGES</a:t>
            </a: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838200" y="5082150"/>
            <a:ext cx="43329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442101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225517" cy="9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CAHIER DES CHARGES : LE NIVEAU</a:t>
            </a:r>
            <a:endParaRPr lang="en" dirty="0"/>
          </a:p>
        </p:txBody>
      </p:sp>
      <p:sp>
        <p:nvSpPr>
          <p:cNvPr id="72" name="Shape 72"/>
          <p:cNvSpPr txBox="1">
            <a:spLocks noGrp="1"/>
          </p:cNvSpPr>
          <p:nvPr>
            <p:ph type="body" idx="4294967295"/>
          </p:nvPr>
        </p:nvSpPr>
        <p:spPr>
          <a:xfrm>
            <a:off x="726750" y="1600200"/>
            <a:ext cx="76904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9BDED2"/>
              </a:buClr>
            </a:pPr>
            <a:r>
              <a:rPr lang="en" dirty="0" smtClean="0"/>
              <a:t>Grille cadrillée</a:t>
            </a:r>
          </a:p>
          <a:p>
            <a:pPr marL="457200" lvl="0" indent="-228600" rtl="0">
              <a:spcBef>
                <a:spcPts val="0"/>
              </a:spcBef>
              <a:buClr>
                <a:srgbClr val="9BDED2"/>
              </a:buClr>
            </a:pPr>
            <a:r>
              <a:rPr lang="en" dirty="0" smtClean="0"/>
              <a:t>1 Joueur</a:t>
            </a:r>
          </a:p>
          <a:p>
            <a:pPr marL="457200" lvl="0" indent="-228600" rtl="0">
              <a:spcBef>
                <a:spcPts val="0"/>
              </a:spcBef>
              <a:buClr>
                <a:srgbClr val="9BDED2"/>
              </a:buClr>
            </a:pPr>
            <a:r>
              <a:rPr lang="en" dirty="0" smtClean="0"/>
              <a:t>1/+ Caisses</a:t>
            </a:r>
          </a:p>
          <a:p>
            <a:pPr marL="457200" lvl="0" indent="-228600" rtl="0">
              <a:spcBef>
                <a:spcPts val="0"/>
              </a:spcBef>
              <a:buClr>
                <a:srgbClr val="9BDED2"/>
              </a:buClr>
            </a:pPr>
            <a:r>
              <a:rPr lang="en" dirty="0" smtClean="0"/>
              <a:t>Autant d’objectifs que de caisses</a:t>
            </a:r>
          </a:p>
          <a:p>
            <a:pPr marL="457200" lvl="0" indent="-228600" rtl="0">
              <a:spcBef>
                <a:spcPts val="0"/>
              </a:spcBef>
              <a:buClr>
                <a:srgbClr val="9BDED2"/>
              </a:buClr>
            </a:pPr>
            <a:r>
              <a:rPr lang="en" dirty="0" smtClean="0"/>
              <a:t>Murs pour limiter la grille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225517" cy="9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CAHIER DES CHARGES : LE JOUEUR</a:t>
            </a:r>
            <a:endParaRPr lang="en" dirty="0"/>
          </a:p>
        </p:txBody>
      </p:sp>
      <p:sp>
        <p:nvSpPr>
          <p:cNvPr id="72" name="Shape 72"/>
          <p:cNvSpPr txBox="1">
            <a:spLocks noGrp="1"/>
          </p:cNvSpPr>
          <p:nvPr>
            <p:ph type="body" idx="4294967295"/>
          </p:nvPr>
        </p:nvSpPr>
        <p:spPr>
          <a:xfrm>
            <a:off x="726750" y="1600200"/>
            <a:ext cx="76904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9BDED2"/>
              </a:buClr>
            </a:pPr>
            <a:r>
              <a:rPr lang="en" dirty="0" smtClean="0"/>
              <a:t>Déplacement 4 directions</a:t>
            </a:r>
          </a:p>
          <a:p>
            <a:pPr marL="457200" lvl="0" indent="-228600" rtl="0">
              <a:spcBef>
                <a:spcPts val="0"/>
              </a:spcBef>
              <a:buClr>
                <a:srgbClr val="9BDED2"/>
              </a:buClr>
            </a:pPr>
            <a:r>
              <a:rPr lang="en" dirty="0" smtClean="0"/>
              <a:t>Peut pousser les caisses</a:t>
            </a:r>
          </a:p>
          <a:p>
            <a:pPr marL="457200" lvl="0" indent="-228600" rtl="0">
              <a:spcBef>
                <a:spcPts val="0"/>
              </a:spcBef>
              <a:buClr>
                <a:srgbClr val="9BDED2"/>
              </a:buClr>
            </a:pPr>
            <a:r>
              <a:rPr lang="en" dirty="0" smtClean="0"/>
              <a:t>Bloqué par les murs</a:t>
            </a:r>
          </a:p>
          <a:p>
            <a:pPr marL="457200" lvl="0" indent="-228600" rtl="0">
              <a:spcBef>
                <a:spcPts val="0"/>
              </a:spcBef>
              <a:buClr>
                <a:srgbClr val="9BDED2"/>
              </a:buClr>
            </a:pPr>
            <a:r>
              <a:rPr lang="en" dirty="0" smtClean="0"/>
              <a:t>Bloqué par deux caisses</a:t>
            </a:r>
          </a:p>
          <a:p>
            <a:pPr marL="457200" lvl="0" indent="-228600" rtl="0">
              <a:spcBef>
                <a:spcPts val="0"/>
              </a:spcBef>
              <a:buClr>
                <a:srgbClr val="9BDED2"/>
              </a:buClr>
            </a:pPr>
            <a:r>
              <a:rPr lang="en" dirty="0" smtClean="0"/>
              <a:t>Caisses bloquées par les murs</a:t>
            </a:r>
          </a:p>
        </p:txBody>
      </p:sp>
    </p:spTree>
    <p:extLst>
      <p:ext uri="{BB962C8B-B14F-4D97-AF65-F5344CB8AC3E}">
        <p14:creationId xmlns:p14="http://schemas.microsoft.com/office/powerpoint/2010/main" val="15765467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225517" cy="9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CAHIER DES CHARGES : EN JEU</a:t>
            </a:r>
            <a:endParaRPr lang="en" dirty="0"/>
          </a:p>
        </p:txBody>
      </p:sp>
      <p:sp>
        <p:nvSpPr>
          <p:cNvPr id="72" name="Shape 72"/>
          <p:cNvSpPr txBox="1">
            <a:spLocks noGrp="1"/>
          </p:cNvSpPr>
          <p:nvPr>
            <p:ph type="body" idx="4294967295"/>
          </p:nvPr>
        </p:nvSpPr>
        <p:spPr>
          <a:xfrm>
            <a:off x="726750" y="1600200"/>
            <a:ext cx="76904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9BDED2"/>
              </a:buClr>
            </a:pPr>
            <a:r>
              <a:rPr lang="en" dirty="0"/>
              <a:t>G</a:t>
            </a:r>
            <a:r>
              <a:rPr lang="en" dirty="0" smtClean="0"/>
              <a:t>agné quand caisses sur objectifs</a:t>
            </a:r>
          </a:p>
          <a:p>
            <a:pPr marL="457200" lvl="0" indent="-228600" rtl="0">
              <a:spcBef>
                <a:spcPts val="0"/>
              </a:spcBef>
              <a:buClr>
                <a:srgbClr val="9BDED2"/>
              </a:buClr>
            </a:pPr>
            <a:r>
              <a:rPr lang="en" dirty="0" smtClean="0"/>
              <a:t>Possibilité de redémarrer niveau</a:t>
            </a: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33027136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ber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461</Words>
  <Application>Microsoft Office PowerPoint</Application>
  <PresentationFormat>Affichage à l'écran (4:3)</PresentationFormat>
  <Paragraphs>106</Paragraphs>
  <Slides>22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Oswald</vt:lpstr>
      <vt:lpstr>Open Sans</vt:lpstr>
      <vt:lpstr>Arial</vt:lpstr>
      <vt:lpstr>Oberon template</vt:lpstr>
      <vt:lpstr> SOKOBAN     SOUS PYTHON 3.5</vt:lpstr>
      <vt:lpstr>INTRODUCTION   SOKOBAN ?</vt:lpstr>
      <vt:lpstr>POURQUOI ?</vt:lpstr>
      <vt:lpstr>BUT DU JEU</vt:lpstr>
      <vt:lpstr>Présentation PowerPoint</vt:lpstr>
      <vt:lpstr>CAHIER DES   CHARGES</vt:lpstr>
      <vt:lpstr>CAHIER DES CHARGES : LE NIVEAU</vt:lpstr>
      <vt:lpstr>CAHIER DES CHARGES : LE JOUEUR</vt:lpstr>
      <vt:lpstr>CAHIER DES CHARGES : EN JEU</vt:lpstr>
      <vt:lpstr>CAHIER DES CHARGES : INTERFACE</vt:lpstr>
      <vt:lpstr>REALISATION   DU PROJET</vt:lpstr>
      <vt:lpstr>LANGAGE NATUREL</vt:lpstr>
      <vt:lpstr>PROBLEMES ET LEUR RESOLUTION</vt:lpstr>
      <vt:lpstr>OPTIMISATION</vt:lpstr>
      <vt:lpstr>Présentation PowerPoint</vt:lpstr>
      <vt:lpstr>AMELIORATIONS   POSSIBLES</vt:lpstr>
      <vt:lpstr>NOUVELLES OPTIONS   ENVISAGEABLES</vt:lpstr>
      <vt:lpstr>CONCLUSION </vt:lpstr>
      <vt:lpstr>CE QUE CE PROJET M’A APPORTÉ</vt:lpstr>
      <vt:lpstr>SOURCES ET REMERCIEMENTS</vt:lpstr>
      <vt:lpstr>Présentation PowerPoint</vt:lpstr>
      <vt:lpstr>ZUT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SOKOBAN     SOUS PYTHON 3.5</dc:title>
  <dc:creator>Yann FLORIS</dc:creator>
  <cp:lastModifiedBy>Yann FLORIS</cp:lastModifiedBy>
  <cp:revision>21</cp:revision>
  <dcterms:modified xsi:type="dcterms:W3CDTF">2016-05-26T22:16:22Z</dcterms:modified>
</cp:coreProperties>
</file>