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514" autoAdjust="0"/>
  </p:normalViewPr>
  <p:slideViewPr>
    <p:cSldViewPr snapToGrid="0" snapToObjects="1">
      <p:cViewPr>
        <p:scale>
          <a:sx n="75" d="100"/>
          <a:sy n="75" d="100"/>
        </p:scale>
        <p:origin x="5166" y="5064"/>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11/28/2012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8" name="Group 7"/>
          <p:cNvGrpSpPr/>
          <p:nvPr/>
        </p:nvGrpSpPr>
        <p:grpSpPr>
          <a:xfrm>
            <a:off x="538932" y="21536248"/>
            <a:ext cx="12114901" cy="5061414"/>
            <a:chOff x="538932" y="20919157"/>
            <a:chExt cx="12114901" cy="5061414"/>
          </a:xfrm>
        </p:grpSpPr>
        <p:sp>
          <p:nvSpPr>
            <p:cNvPr id="17" name="Rounded Rectangle 16"/>
            <p:cNvSpPr/>
            <p:nvPr/>
          </p:nvSpPr>
          <p:spPr>
            <a:xfrm>
              <a:off x="538932" y="20919157"/>
              <a:ext cx="12114901" cy="5061414"/>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p>
          </p:txBody>
        </p:sp>
        <p:sp>
          <p:nvSpPr>
            <p:cNvPr id="3" name="TextBox 2"/>
            <p:cNvSpPr txBox="1"/>
            <p:nvPr/>
          </p:nvSpPr>
          <p:spPr>
            <a:xfrm>
              <a:off x="1231900" y="22327809"/>
              <a:ext cx="5067300" cy="286232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gr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540459" y="2913969"/>
            <a:ext cx="12114901"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3073496" y="17361857"/>
            <a:ext cx="6895589" cy="3918880"/>
          </a:xfrm>
          <a:prstGeom prst="rect">
            <a:avLst/>
          </a:prstGeom>
        </p:spPr>
      </p:pic>
      <p:sp>
        <p:nvSpPr>
          <p:cNvPr id="23" name="Rounded Rectangle 22"/>
          <p:cNvSpPr/>
          <p:nvPr/>
        </p:nvSpPr>
        <p:spPr>
          <a:xfrm>
            <a:off x="30124894" y="2894235"/>
            <a:ext cx="12114900" cy="5192490"/>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sp>
        <p:nvSpPr>
          <p:cNvPr id="15" name="Rounded Rectangle 14"/>
          <p:cNvSpPr/>
          <p:nvPr/>
        </p:nvSpPr>
        <p:spPr>
          <a:xfrm>
            <a:off x="570533" y="7262556"/>
            <a:ext cx="12114901" cy="9849632"/>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 time, but also at run 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aphicFrame>
        <p:nvGraphicFramePr>
          <p:cNvPr id="16" name="Table 15"/>
          <p:cNvGraphicFramePr>
            <a:graphicFrameLocks noGrp="1"/>
          </p:cNvGraphicFramePr>
          <p:nvPr>
            <p:extLst>
              <p:ext uri="{D42A27DB-BD31-4B8C-83A1-F6EECF244321}">
                <p14:modId xmlns:p14="http://schemas.microsoft.com/office/powerpoint/2010/main" val="42115809"/>
              </p:ext>
            </p:extLst>
          </p:nvPr>
        </p:nvGraphicFramePr>
        <p:xfrm>
          <a:off x="6856040" y="23037711"/>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124894" y="21665662"/>
            <a:ext cx="12114900" cy="49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dynamic specification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19" name="Rounded Rectangle 18"/>
          <p:cNvSpPr/>
          <p:nvPr/>
        </p:nvSpPr>
        <p:spPr>
          <a:xfrm>
            <a:off x="14130709" y="2913968"/>
            <a:ext cx="14518836" cy="23683693"/>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r>
              <a:rPr lang="en-US" sz="4000" b="1" dirty="0" smtClean="0"/>
              <a:t>HSEND</a:t>
            </a:r>
          </a:p>
          <a:p>
            <a:endParaRPr lang="en-US" sz="4000" b="1" dirty="0"/>
          </a:p>
          <a:p>
            <a:r>
              <a:rPr lang="en-US" sz="4000" b="1" dirty="0" smtClean="0"/>
              <a:t/>
            </a:r>
            <a:br>
              <a:rPr lang="en-US" sz="4000" b="1" dirty="0" smtClean="0"/>
            </a:br>
            <a:r>
              <a:rPr lang="en-US" sz="4000" b="1" dirty="0" smtClean="0"/>
              <a:t>Tree Aggregation</a:t>
            </a:r>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r>
              <a:rPr lang="en-US" sz="4000" b="1" dirty="0" smtClean="0"/>
              <a:t>Clustering</a:t>
            </a:r>
          </a:p>
          <a:p>
            <a:r>
              <a:rPr lang="en-GB" sz="2000" dirty="0"/>
              <a:t>As 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a:t>The </a:t>
            </a:r>
            <a:r>
              <a:rPr lang="en-GB" sz="2000" dirty="0" smtClean="0"/>
              <a:t>basic </a:t>
            </a:r>
            <a:r>
              <a:rPr lang="en-GB" sz="2000" dirty="0"/>
              <a:t>clustering algorithm simply elects all nodes </a:t>
            </a:r>
            <a:r>
              <a:rPr lang="en-GB" sz="2000" dirty="0" smtClean="0"/>
              <a:t>within radio </a:t>
            </a:r>
            <a:r>
              <a:rPr lang="en-GB" sz="2000" dirty="0"/>
              <a:t>range of the sink as </a:t>
            </a:r>
            <a:r>
              <a:rPr lang="en-GB" sz="2000" dirty="0" err="1"/>
              <a:t>clusterheads</a:t>
            </a:r>
            <a:r>
              <a:rPr lang="en-GB" sz="2000" dirty="0"/>
              <a:t> (CHs); all other nodes send data to their closest CH which performs some application-dependent aggregation on these messages before forwarding them on to the </a:t>
            </a:r>
            <a:r>
              <a:rPr lang="en-GB" sz="2000" dirty="0" smtClean="0"/>
              <a:t>sink. This </a:t>
            </a:r>
            <a:r>
              <a:rPr lang="en-GB" sz="2000" dirty="0"/>
              <a:t>is only useful in small networks, as networks in which the majority of nodes aren't within range of the CHs would have to forward their messages through some path of regular nodes, thus removing the efficiency of clustering.</a:t>
            </a:r>
          </a:p>
          <a:p>
            <a:endParaRPr lang="en-GB" sz="2000" dirty="0"/>
          </a:p>
          <a:p>
            <a:r>
              <a:rPr lang="en-US" sz="2000" dirty="0" smtClean="0"/>
              <a:t>Hierarchical clustering also begins by electing the nodes within range of the sink as CHs at level 1, but as the setup message spreads through the network nodes whose shortest path to their nearest leve</a:t>
            </a:r>
            <a:r>
              <a:rPr lang="en-US" sz="2000" dirty="0" smtClean="0"/>
              <a:t>l n</a:t>
            </a:r>
            <a:r>
              <a:rPr lang="en-US" sz="2000" dirty="0" smtClean="0"/>
              <a:t> </a:t>
            </a:r>
            <a:r>
              <a:rPr lang="en-US" sz="2000" dirty="0" err="1" smtClean="0"/>
              <a:t>clusterhead</a:t>
            </a:r>
            <a:r>
              <a:rPr lang="en-US" sz="2000" dirty="0" smtClean="0"/>
              <a:t> is  D hops (where D is specified in advance) also elect themselves as </a:t>
            </a:r>
            <a:r>
              <a:rPr lang="en-US" sz="2000" dirty="0" err="1" smtClean="0"/>
              <a:t>clusterheads</a:t>
            </a:r>
            <a:r>
              <a:rPr lang="en-US" sz="2000" dirty="0" smtClean="0"/>
              <a:t> and create a new cluster for level n+1. </a:t>
            </a:r>
            <a:r>
              <a:rPr lang="en-US" sz="2000" dirty="0" smtClean="0"/>
              <a:t>For D &gt; 1, nodes pass messages to their CH through the other nodes in their cluster, using </a:t>
            </a:r>
            <a:r>
              <a:rPr lang="en-US" sz="2000" dirty="0" err="1" smtClean="0"/>
              <a:t>Contiki’s</a:t>
            </a:r>
            <a:r>
              <a:rPr lang="en-US" sz="2000" dirty="0" smtClean="0"/>
              <a:t> low-overhead </a:t>
            </a:r>
            <a:r>
              <a:rPr lang="en-US" sz="2000" smtClean="0"/>
              <a:t>mesh messaging protocol</a:t>
            </a:r>
            <a:r>
              <a:rPr lang="en-US" sz="2000" dirty="0" smtClean="0"/>
              <a:t>.</a:t>
            </a:r>
            <a:endParaRPr lang="en-US" sz="2000" dirty="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smtClean="0"/>
          </a:p>
        </p:txBody>
      </p:sp>
      <p:sp>
        <p:nvSpPr>
          <p:cNvPr id="20" name="Rounded Rectangle 19"/>
          <p:cNvSpPr/>
          <p:nvPr/>
        </p:nvSpPr>
        <p:spPr>
          <a:xfrm>
            <a:off x="30124894" y="16602073"/>
            <a:ext cx="12114900" cy="4230000"/>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57053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1113511" y="14869290"/>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chemeClr val="bg1">
                      <a:lumMod val="85000"/>
                    </a:schemeClr>
                  </a:solidFill>
                  <a:latin typeface="Consolas" pitchFamily="49" charset="0"/>
                  <a:cs typeface="Consolas" pitchFamily="49" charset="0"/>
                </a:rPr>
                <a:t>using Neighbours(2) as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in</a:t>
              </a:r>
            </a:p>
            <a:p>
              <a:r>
                <a:rPr lang="en-GB" sz="2400" dirty="0">
                  <a:solidFill>
                    <a:schemeClr val="bg1">
                      <a:lumMod val="85000"/>
                    </a:schemeClr>
                  </a:solidFill>
                  <a:latin typeface="Consolas" pitchFamily="49" charset="0"/>
                  <a:cs typeface="Consolas" pitchFamily="49" charset="0"/>
                </a:rPr>
                <a:t>    @(x :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a:t>
              </a:r>
            </a:p>
            <a:p>
              <a:r>
                <a:rPr lang="en-GB" sz="2400" dirty="0" smtClean="0">
                  <a:solidFill>
                    <a:schemeClr val="bg1">
                      <a:lumMod val="85000"/>
                    </a:schemeClr>
                  </a:solidFill>
                  <a:latin typeface="Consolas" pitchFamily="49" charset="0"/>
                  <a:cs typeface="Consolas" pitchFamily="49" charset="0"/>
                </a:rPr>
                <a:t>        slot(x) != slot(this))</a:t>
              </a:r>
              <a:endParaRPr lang="en-US" sz="2400" dirty="0">
                <a:solidFill>
                  <a:schemeClr val="bg1">
                    <a:lumMod val="85000"/>
                  </a:schemeClr>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chemeClr val="bg1">
                      <a:lumMod val="85000"/>
                    </a:schemeClr>
                  </a:solidFill>
                  <a:latin typeface="Consolas" pitchFamily="49" charset="0"/>
                  <a:cs typeface="Consolas" pitchFamily="49" charset="0"/>
                </a:rPr>
                <a:t>∀x </a:t>
              </a:r>
              <a:r>
                <a:rPr lang="el-GR" sz="2400" dirty="0" smtClean="0">
                  <a:solidFill>
                    <a:schemeClr val="bg1">
                      <a:lumMod val="85000"/>
                    </a:schemeClr>
                  </a:solidFill>
                  <a:latin typeface="Consolas" pitchFamily="49" charset="0"/>
                  <a:cs typeface="Consolas" pitchFamily="49" charset="0"/>
                </a:rPr>
                <a:t>ϵ</a:t>
              </a:r>
              <a:r>
                <a:rPr lang="en-GB" sz="2400" dirty="0" smtClean="0">
                  <a:solidFill>
                    <a:schemeClr val="bg1">
                      <a:lumMod val="85000"/>
                    </a:schemeClr>
                  </a:solidFill>
                  <a:latin typeface="Consolas" pitchFamily="49" charset="0"/>
                  <a:cs typeface="Consolas" pitchFamily="49" charset="0"/>
                </a:rPr>
                <a:t> Neighbours(2) ⋅ </a:t>
              </a:r>
            </a:p>
            <a:p>
              <a:r>
                <a:rPr lang="en-GB" sz="2400" dirty="0" smtClean="0">
                  <a:solidFill>
                    <a:schemeClr val="bg1">
                      <a:lumMod val="85000"/>
                    </a:schemeClr>
                  </a:solidFill>
                  <a:latin typeface="Consolas" pitchFamily="49" charset="0"/>
                  <a:cs typeface="Consolas" pitchFamily="49" charset="0"/>
                </a:rPr>
                <a:t>    slot(x) ≠ slot(this)</a:t>
              </a:r>
            </a:p>
            <a:p>
              <a:endParaRPr lang="en-GB" sz="2400" dirty="0">
                <a:solidFill>
                  <a:schemeClr val="bg1">
                    <a:lumMod val="85000"/>
                  </a:schemeClr>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0823" y="8485517"/>
            <a:ext cx="10749090" cy="74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52543" y="20832073"/>
            <a:ext cx="9355295" cy="45847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08769" y="10152434"/>
            <a:ext cx="4736584" cy="4756533"/>
          </a:xfrm>
          <a:prstGeom prst="rect">
            <a:avLst/>
          </a:prstGeom>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460</TotalTime>
  <Words>646</Words>
  <Application>Microsoft Office PowerPoint</Application>
  <PresentationFormat>Custom</PresentationFormat>
  <Paragraphs>92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Giles</cp:lastModifiedBy>
  <cp:revision>75</cp:revision>
  <dcterms:created xsi:type="dcterms:W3CDTF">2010-04-12T23:12:02Z</dcterms:created>
  <dcterms:modified xsi:type="dcterms:W3CDTF">2012-11-28T19:05:11Z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