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9086" autoAdjust="0"/>
  </p:normalViewPr>
  <p:slideViewPr>
    <p:cSldViewPr snapToGrid="0" snapToObjects="1">
      <p:cViewPr varScale="1">
        <p:scale>
          <a:sx n="26" d="100"/>
          <a:sy n="26" d="100"/>
        </p:scale>
        <p:origin x="-1914" y="-192"/>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11/28/2012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11/28/2012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656177" y="12935302"/>
            <a:ext cx="12114901" cy="4156760"/>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Management</a:t>
            </a:r>
          </a:p>
        </p:txBody>
      </p:sp>
      <p:sp>
        <p:nvSpPr>
          <p:cNvPr id="3" name="TextBox 2"/>
          <p:cNvSpPr txBox="1"/>
          <p:nvPr/>
        </p:nvSpPr>
        <p:spPr>
          <a:xfrm>
            <a:off x="895499" y="14018028"/>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540459" y="2913969"/>
            <a:ext cx="12114901"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Abstract</a:t>
            </a:r>
          </a:p>
          <a:p>
            <a:r>
              <a:rPr lang="en-US" sz="2400" dirty="0"/>
              <a:t>Debugging tools are vital for developers to produce reliable software, however traditional tools are less useful when developing software for new system paradigms such as wireless </a:t>
            </a:r>
            <a:r>
              <a:rPr lang="en-US" sz="2400" dirty="0" smtClean="0"/>
              <a:t>sensor </a:t>
            </a:r>
            <a:r>
              <a:rPr lang="en-US" sz="2400" dirty="0"/>
              <a:t>networks. As wireless sensor networks become increasing prevalent in our lives it will become ever more important that the software they are running works reliably and to do this debugging tools will be required. This project investigates how predicates can be specified and checked on wireless sensor node and how errors can be reported to a base station. </a:t>
            </a:r>
          </a:p>
          <a:p>
            <a:endParaRPr lang="en-US" sz="2000" dirty="0"/>
          </a:p>
        </p:txBody>
      </p:sp>
      <p:pic>
        <p:nvPicPr>
          <p:cNvPr id="22" name="Picture 21" descr="CM5000.jpg"/>
          <p:cNvPicPr>
            <a:picLocks noChangeAspect="1"/>
          </p:cNvPicPr>
          <p:nvPr/>
        </p:nvPicPr>
        <p:blipFill rotWithShape="1">
          <a:blip r:embed="rId3">
            <a:extLst>
              <a:ext uri="{28A0092B-C50C-407E-A947-70E740481C1C}">
                <a14:useLocalDpi xmlns:a14="http://schemas.microsoft.com/office/drawing/2010/main" val="0"/>
              </a:ext>
            </a:extLst>
          </a:blip>
          <a:srcRect b="5641"/>
          <a:stretch/>
        </p:blipFill>
        <p:spPr>
          <a:xfrm>
            <a:off x="15668744" y="8704574"/>
            <a:ext cx="4963209" cy="2820676"/>
          </a:xfrm>
          <a:prstGeom prst="rect">
            <a:avLst/>
          </a:prstGeom>
        </p:spPr>
      </p:pic>
      <p:sp>
        <p:nvSpPr>
          <p:cNvPr id="23" name="Rounded Rectangle 22"/>
          <p:cNvSpPr/>
          <p:nvPr/>
        </p:nvSpPr>
        <p:spPr>
          <a:xfrm>
            <a:off x="540460" y="7215103"/>
            <a:ext cx="12114900" cy="5192490"/>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628983731"/>
              </p:ext>
            </p:extLst>
          </p:nvPr>
        </p:nvGraphicFramePr>
        <p:xfrm>
          <a:off x="6803704" y="14018028"/>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124894" y="21877448"/>
            <a:ext cx="12114900" cy="49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rPr>
              <a:t>Second Term Plan</a:t>
            </a:r>
            <a:endParaRPr lang="en-US" sz="4800" b="1" dirty="0">
              <a:solidFill>
                <a:schemeClr val="bg1"/>
              </a:solidFill>
            </a:endParaRPr>
          </a:p>
          <a:p>
            <a:pPr marL="457200" indent="-457200">
              <a:buFont typeface="+mj-lt"/>
              <a:buAutoNum type="arabicPeriod"/>
            </a:pPr>
            <a:endParaRPr lang="en-US" sz="24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124894" y="17958817"/>
            <a:ext cx="12114900" cy="3215258"/>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Issues </a:t>
            </a:r>
            <a:r>
              <a:rPr lang="en-US" sz="4800" b="1" dirty="0" smtClean="0"/>
              <a:t>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7053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sp>
        <p:nvSpPr>
          <p:cNvPr id="15" name="Rounded Rectangle 14"/>
          <p:cNvSpPr/>
          <p:nvPr/>
        </p:nvSpPr>
        <p:spPr>
          <a:xfrm>
            <a:off x="746254" y="17726729"/>
            <a:ext cx="12114901" cy="9082719"/>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Predicate Specification</a:t>
            </a:r>
          </a:p>
          <a:p>
            <a:endParaRPr lang="en-US" sz="2000" dirty="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1180016" y="24471500"/>
            <a:ext cx="10968796" cy="1661994"/>
            <a:chOff x="14932760" y="11856894"/>
            <a:chExt cx="10968796" cy="1661994"/>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932760" y="13057223"/>
              <a:ext cx="10965744" cy="461665"/>
            </a:xfrm>
            <a:prstGeom prst="rect">
              <a:avLst/>
            </a:prstGeom>
            <a:noFill/>
            <a:ln>
              <a:noFill/>
            </a:ln>
          </p:spPr>
          <p:txBody>
            <a:bodyPr wrap="square" rtlCol="0">
              <a:spAutoFit/>
            </a:bodyPr>
            <a:lstStyle/>
            <a:p>
              <a:r>
                <a:rPr lang="en-GB" sz="2400" dirty="0" smtClean="0">
                  <a:solidFill>
                    <a:schemeClr val="bg1"/>
                  </a:solidFill>
                </a:rPr>
                <a:t>Listing 1. A predicate in our custom language and the same predicate in first order logic</a:t>
              </a:r>
              <a:endParaRPr lang="en-GB" sz="2400" dirty="0">
                <a:solidFill>
                  <a:schemeClr val="bg1"/>
                </a:solidFill>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215" y="11220333"/>
            <a:ext cx="8524881" cy="587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Rounded Rectangle 26"/>
          <p:cNvSpPr/>
          <p:nvPr/>
        </p:nvSpPr>
        <p:spPr>
          <a:xfrm>
            <a:off x="29346526" y="2896799"/>
            <a:ext cx="12893270" cy="6393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HSEND</a:t>
            </a:r>
          </a:p>
          <a:p>
            <a:endParaRPr lang="en-US" sz="2000" dirty="0" smtClean="0"/>
          </a:p>
          <a:p>
            <a:r>
              <a:rPr lang="en-US" sz="2000" dirty="0" smtClean="0"/>
              <a:t>H-SEND </a:t>
            </a:r>
            <a:r>
              <a:rPr lang="en-US" sz="2000" dirty="0"/>
              <a:t>is 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compile-time predicates that require </a:t>
            </a:r>
            <a:r>
              <a:rPr lang="en-US" sz="2000" dirty="0" err="1" smtClean="0"/>
              <a:t>neighbour</a:t>
            </a:r>
            <a:r>
              <a:rPr lang="en-US" sz="2000" dirty="0" smtClean="0"/>
              <a:t> information.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a:t>
            </a:r>
            <a:r>
              <a:rPr lang="en-US" sz="2000" dirty="0" smtClean="0"/>
              <a:t>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endParaRPr lang="en-US" sz="2000" dirty="0" smtClean="0"/>
          </a:p>
          <a:p>
            <a:endParaRPr lang="en-US" sz="2400" dirty="0"/>
          </a:p>
        </p:txBody>
      </p:sp>
      <p:sp>
        <p:nvSpPr>
          <p:cNvPr id="28" name="Rounded Rectangle 27"/>
          <p:cNvSpPr/>
          <p:nvPr/>
        </p:nvSpPr>
        <p:spPr>
          <a:xfrm>
            <a:off x="14203440" y="2896799"/>
            <a:ext cx="14518836" cy="5451021"/>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t>Visualisation</a:t>
            </a:r>
            <a:r>
              <a:rPr lang="en-US" sz="4800" b="1" dirty="0"/>
              <a:t> </a:t>
            </a:r>
            <a:r>
              <a:rPr lang="en-US" sz="4800" b="1" dirty="0" smtClean="0"/>
              <a:t>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203440" y="12186949"/>
            <a:ext cx="14518836" cy="14672361"/>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a:t>The </a:t>
              </a:r>
              <a:r>
                <a:rPr lang="en-GB" sz="2000" dirty="0" smtClean="0"/>
                <a:t>basic </a:t>
              </a:r>
              <a:r>
                <a:rPr lang="en-GB" sz="2000" dirty="0"/>
                <a:t>clustering algorithm simply elects all nodes </a:t>
              </a:r>
              <a:r>
                <a:rPr lang="en-GB" sz="2000" dirty="0" smtClean="0"/>
                <a:t>within radio </a:t>
              </a:r>
              <a:r>
                <a:rPr lang="en-GB" sz="2000" dirty="0"/>
                <a:t>range of the sink as </a:t>
              </a:r>
              <a:r>
                <a:rPr lang="en-GB" sz="2000" dirty="0" err="1"/>
                <a:t>clusterheads</a:t>
              </a:r>
              <a:r>
                <a:rPr lang="en-GB" sz="2000" dirty="0"/>
                <a:t> (CHs); all other nodes send data to their closest CH which performs some application-dependent aggregation on these messages before forwarding them on to the </a:t>
              </a:r>
              <a:r>
                <a:rPr lang="en-GB" sz="2000" dirty="0" smtClean="0"/>
                <a:t>sink. This </a:t>
              </a:r>
              <a:r>
                <a:rPr lang="en-GB" sz="2000" dirty="0"/>
                <a:t>is only useful in small networks, as networks in which the majority of nodes aren't within range of the CHs would have to forward their messages through some path of regular nodes, thus removing the efficiency of clustering.</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195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474922"/>
              <a:ext cx="4741777" cy="3785652"/>
            </a:xfrm>
            <a:prstGeom prst="rect">
              <a:avLst/>
            </a:prstGeom>
            <a:noFill/>
          </p:spPr>
          <p:txBody>
            <a:bodyPr wrap="square" rtlCol="0">
              <a:spAutoFit/>
            </a:bodyPr>
            <a:lstStyle/>
            <a:p>
              <a:r>
                <a:rPr lang="en-US" sz="2000" dirty="0">
                  <a:solidFill>
                    <a:schemeClr val="bg1"/>
                  </a:solidFill>
                </a:rPr>
                <a:t>Hierarchical clustering also begins by electing the nodes within range of the sink as CHs at level 1, but as the setup message spreads through the network nodes whose shortest path to their nearest level n </a:t>
              </a:r>
              <a:r>
                <a:rPr lang="en-US" sz="2000" dirty="0" err="1">
                  <a:solidFill>
                    <a:schemeClr val="bg1"/>
                  </a:solidFill>
                </a:rPr>
                <a:t>clusterhead</a:t>
              </a:r>
              <a:r>
                <a:rPr lang="en-US" sz="2000" dirty="0">
                  <a:solidFill>
                    <a:schemeClr val="bg1"/>
                  </a:solidFill>
                </a:rPr>
                <a:t> is  D hops (where D is specified in advance) also elect themselves as </a:t>
              </a:r>
              <a:r>
                <a:rPr lang="en-US" sz="2000" dirty="0" err="1">
                  <a:solidFill>
                    <a:schemeClr val="bg1"/>
                  </a:solidFill>
                </a:rPr>
                <a:t>clusterheads</a:t>
              </a:r>
              <a:r>
                <a:rPr lang="en-US" sz="2000" dirty="0">
                  <a:solidFill>
                    <a:schemeClr val="bg1"/>
                  </a:solidFill>
                </a:rPr>
                <a:t> and create a new cluster for level n+1. For D &gt; 1, nodes pass messages to their CH through the other nodes in their cluster, using </a:t>
              </a:r>
              <a:r>
                <a:rPr lang="en-US" sz="2000" dirty="0" err="1">
                  <a:solidFill>
                    <a:schemeClr val="bg1"/>
                  </a:solidFill>
                </a:rPr>
                <a:t>Contiki’s</a:t>
              </a:r>
              <a:r>
                <a:rPr lang="en-US" sz="2000" dirty="0">
                  <a:solidFill>
                    <a:schemeClr val="bg1"/>
                  </a:solidFill>
                </a:rPr>
                <a:t> low-overhead mesh messaging protocol.</a:t>
              </a:r>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04693" y="22421550"/>
              <a:ext cx="9355295" cy="3975100"/>
            </a:xfrm>
            <a:prstGeom prst="rect">
              <a:avLst/>
            </a:prstGeom>
          </p:spPr>
        </p:pic>
      </p:grpSp>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42617"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524</TotalTime>
  <Words>1267</Words>
  <Application>Microsoft Office PowerPoint</Application>
  <PresentationFormat>Custom</PresentationFormat>
  <Paragraphs>111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91</cp:revision>
  <dcterms:created xsi:type="dcterms:W3CDTF">2010-04-12T23:12:02Z</dcterms:created>
  <dcterms:modified xsi:type="dcterms:W3CDTF">2012-11-28T21:48:16Z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