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81" autoAdjust="0"/>
    <p:restoredTop sz="99540" autoAdjust="0"/>
  </p:normalViewPr>
  <p:slideViewPr>
    <p:cSldViewPr snapToGrid="0" snapToObjects="1">
      <p:cViewPr varScale="1">
        <p:scale>
          <a:sx n="26" d="100"/>
          <a:sy n="26" d="100"/>
        </p:scale>
        <p:origin x="-1914" y="-192"/>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11/27/2012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Rectangle 11"/>
          <p:cNvSpPr/>
          <p:nvPr/>
        </p:nvSpPr>
        <p:spPr>
          <a:xfrm>
            <a:off x="256033" y="0"/>
            <a:ext cx="4228185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7662" y="26437931"/>
            <a:ext cx="9880863" cy="3842043"/>
          </a:xfrm>
          <a:prstGeom prst="rect">
            <a:avLst/>
          </a:prstGeom>
        </p:spPr>
      </p:pic>
      <p:sp>
        <p:nvSpPr>
          <p:cNvPr id="14" name="Rounded Rectangle 13"/>
          <p:cNvSpPr/>
          <p:nvPr/>
        </p:nvSpPr>
        <p:spPr>
          <a:xfrm>
            <a:off x="1140534" y="2942543"/>
            <a:ext cx="12114901" cy="375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7949166" y="2942543"/>
            <a:ext cx="6895589" cy="3918880"/>
          </a:xfrm>
          <a:prstGeom prst="rect">
            <a:avLst/>
          </a:prstGeom>
        </p:spPr>
      </p:pic>
      <p:sp>
        <p:nvSpPr>
          <p:cNvPr id="23" name="Rounded Rectangle 22"/>
          <p:cNvSpPr/>
          <p:nvPr/>
        </p:nvSpPr>
        <p:spPr>
          <a:xfrm>
            <a:off x="29982019" y="2942544"/>
            <a:ext cx="12114901" cy="3750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becoming increasingly prevalent due to decreasing hardware costs and </a:t>
            </a:r>
            <a:r>
              <a:rPr lang="en-US" sz="24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400" dirty="0" smtClean="0"/>
              <a:t>bugs. </a:t>
            </a:r>
            <a:r>
              <a:rPr lang="en-US" sz="2400" dirty="0"/>
              <a:t>However, in distributed systems there are additional challenges to </a:t>
            </a:r>
            <a:r>
              <a:rPr lang="en-US" sz="2400" dirty="0" smtClean="0"/>
              <a:t>overcome </a:t>
            </a:r>
            <a:r>
              <a:rPr lang="en-US" sz="2400" dirty="0"/>
              <a:t>and there are additional challenges to overcome with WSNs due to the energy constrained environment they work </a:t>
            </a:r>
            <a:r>
              <a:rPr lang="en-US" sz="2400" dirty="0" smtClean="0"/>
              <a:t>in.</a:t>
            </a:r>
          </a:p>
          <a:p>
            <a:endParaRPr lang="en-US" sz="2000" dirty="0"/>
          </a:p>
        </p:txBody>
      </p:sp>
      <p:sp>
        <p:nvSpPr>
          <p:cNvPr id="15" name="Rounded Rectangle 14"/>
          <p:cNvSpPr/>
          <p:nvPr/>
        </p:nvSpPr>
        <p:spPr>
          <a:xfrm>
            <a:off x="1140534" y="7465581"/>
            <a:ext cx="12114901" cy="9849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 time, but also at run 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sp>
        <p:nvSpPr>
          <p:cNvPr id="17" name="Rounded Rectangle 16"/>
          <p:cNvSpPr/>
          <p:nvPr/>
        </p:nvSpPr>
        <p:spPr>
          <a:xfrm>
            <a:off x="1140534" y="19042139"/>
            <a:ext cx="12114901" cy="8782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Project Management</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839538118"/>
              </p:ext>
            </p:extLst>
          </p:nvPr>
        </p:nvGraphicFramePr>
        <p:xfrm>
          <a:off x="4317391" y="2434785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29737917" y="21089256"/>
            <a:ext cx="12114901" cy="5400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a:t>
            </a:r>
            <a:r>
              <a:rPr lang="en-US" sz="4800" b="1" dirty="0" smtClean="0">
                <a:solidFill>
                  <a:schemeClr val="bg1"/>
                </a:solidFill>
              </a:rPr>
              <a:t>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dynamic specification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endParaRPr lang="en-US" sz="2400" dirty="0" smtClean="0">
              <a:solidFill>
                <a:schemeClr val="bg1"/>
              </a:solidFill>
            </a:endParaRPr>
          </a:p>
          <a:p>
            <a:pPr marL="457200" indent="-457200">
              <a:buFont typeface="+mj-lt"/>
              <a:buAutoNum type="arabicPeriod"/>
            </a:pPr>
            <a:endParaRPr lang="en-US" sz="2400" dirty="0" smtClean="0">
              <a:solidFill>
                <a:schemeClr val="bg1"/>
              </a:solidFill>
            </a:endParaRPr>
          </a:p>
        </p:txBody>
      </p:sp>
      <p:sp>
        <p:nvSpPr>
          <p:cNvPr id="19" name="Rounded Rectangle 18"/>
          <p:cNvSpPr/>
          <p:nvPr/>
        </p:nvSpPr>
        <p:spPr>
          <a:xfrm>
            <a:off x="15339509" y="7465581"/>
            <a:ext cx="12114901" cy="18972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r>
              <a:rPr lang="en-US" sz="4000" b="1" dirty="0" smtClean="0"/>
              <a:t>HSEND</a:t>
            </a:r>
          </a:p>
          <a:p>
            <a:endParaRPr lang="en-US" sz="4000" b="1" dirty="0"/>
          </a:p>
          <a:p>
            <a:r>
              <a:rPr lang="en-US" sz="4000" b="1" dirty="0" smtClean="0"/>
              <a:t/>
            </a:r>
            <a:br>
              <a:rPr lang="en-US" sz="4000" b="1" dirty="0" smtClean="0"/>
            </a:br>
            <a:r>
              <a:rPr lang="en-US" sz="4000" b="1" dirty="0" smtClean="0"/>
              <a:t>Tree Aggregation</a:t>
            </a:r>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r>
              <a:rPr lang="en-US" sz="4000" b="1" dirty="0" smtClean="0"/>
              <a:t>Clustering</a:t>
            </a:r>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a:p>
          <a:p>
            <a:endParaRPr lang="en-US" sz="4000" b="1" dirty="0" smtClean="0"/>
          </a:p>
          <a:p>
            <a:endParaRPr lang="en-US" sz="4000" b="1" dirty="0" smtClean="0"/>
          </a:p>
        </p:txBody>
      </p:sp>
      <p:sp>
        <p:nvSpPr>
          <p:cNvPr id="20" name="Rounded Rectangle 19"/>
          <p:cNvSpPr/>
          <p:nvPr/>
        </p:nvSpPr>
        <p:spPr>
          <a:xfrm>
            <a:off x="29737918" y="15722074"/>
            <a:ext cx="12114901" cy="4804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19604735" y="27151267"/>
            <a:ext cx="12951943"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1716638" y="14515123"/>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chemeClr val="bg1">
                      <a:lumMod val="85000"/>
                    </a:schemeClr>
                  </a:solidFill>
                  <a:latin typeface="Consolas" pitchFamily="49" charset="0"/>
                  <a:cs typeface="Consolas" pitchFamily="49" charset="0"/>
                </a:rPr>
                <a:t>using Neighbours(2) as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in</a:t>
              </a:r>
            </a:p>
            <a:p>
              <a:r>
                <a:rPr lang="en-GB" sz="2400" dirty="0">
                  <a:solidFill>
                    <a:schemeClr val="bg1">
                      <a:lumMod val="85000"/>
                    </a:schemeClr>
                  </a:solidFill>
                  <a:latin typeface="Consolas" pitchFamily="49" charset="0"/>
                  <a:cs typeface="Consolas" pitchFamily="49" charset="0"/>
                </a:rPr>
                <a:t>    @(x : </a:t>
              </a:r>
              <a:r>
                <a:rPr lang="en-GB" sz="2400" dirty="0" err="1">
                  <a:solidFill>
                    <a:schemeClr val="bg1">
                      <a:lumMod val="85000"/>
                    </a:schemeClr>
                  </a:solidFill>
                  <a:latin typeface="Consolas" pitchFamily="49" charset="0"/>
                  <a:cs typeface="Consolas" pitchFamily="49" charset="0"/>
                </a:rPr>
                <a:t>twohopn</a:t>
              </a:r>
              <a:r>
                <a:rPr lang="en-GB" sz="2400" dirty="0">
                  <a:solidFill>
                    <a:schemeClr val="bg1">
                      <a:lumMod val="85000"/>
                    </a:schemeClr>
                  </a:solidFill>
                  <a:latin typeface="Consolas" pitchFamily="49" charset="0"/>
                  <a:cs typeface="Consolas" pitchFamily="49" charset="0"/>
                </a:rPr>
                <a:t> ~</a:t>
              </a:r>
            </a:p>
            <a:p>
              <a:r>
                <a:rPr lang="en-GB" sz="2400" dirty="0" smtClean="0">
                  <a:solidFill>
                    <a:schemeClr val="bg1">
                      <a:lumMod val="85000"/>
                    </a:schemeClr>
                  </a:solidFill>
                  <a:latin typeface="Consolas" pitchFamily="49" charset="0"/>
                  <a:cs typeface="Consolas" pitchFamily="49" charset="0"/>
                </a:rPr>
                <a:t>        slot(x) != slot(this))</a:t>
              </a:r>
              <a:endParaRPr lang="en-US" sz="2400" dirty="0">
                <a:solidFill>
                  <a:schemeClr val="bg1">
                    <a:lumMod val="85000"/>
                  </a:schemeClr>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chemeClr val="bg1">
                      <a:lumMod val="85000"/>
                    </a:schemeClr>
                  </a:solidFill>
                  <a:latin typeface="Consolas" pitchFamily="49" charset="0"/>
                  <a:cs typeface="Consolas" pitchFamily="49" charset="0"/>
                </a:rPr>
                <a:t>∀x </a:t>
              </a:r>
              <a:r>
                <a:rPr lang="el-GR" sz="2400" dirty="0" smtClean="0">
                  <a:solidFill>
                    <a:schemeClr val="bg1">
                      <a:lumMod val="85000"/>
                    </a:schemeClr>
                  </a:solidFill>
                  <a:latin typeface="Consolas" pitchFamily="49" charset="0"/>
                  <a:cs typeface="Consolas" pitchFamily="49" charset="0"/>
                </a:rPr>
                <a:t>ϵ</a:t>
              </a:r>
              <a:r>
                <a:rPr lang="en-GB" sz="2400" dirty="0" smtClean="0">
                  <a:solidFill>
                    <a:schemeClr val="bg1">
                      <a:lumMod val="85000"/>
                    </a:schemeClr>
                  </a:solidFill>
                  <a:latin typeface="Consolas" pitchFamily="49" charset="0"/>
                  <a:cs typeface="Consolas" pitchFamily="49" charset="0"/>
                </a:rPr>
                <a:t> Neighbours(2) ⋅ </a:t>
              </a:r>
            </a:p>
            <a:p>
              <a:r>
                <a:rPr lang="en-GB" sz="2400" dirty="0" smtClean="0">
                  <a:solidFill>
                    <a:schemeClr val="bg1">
                      <a:lumMod val="85000"/>
                    </a:schemeClr>
                  </a:solidFill>
                  <a:latin typeface="Consolas" pitchFamily="49" charset="0"/>
                  <a:cs typeface="Consolas" pitchFamily="49" charset="0"/>
                </a:rPr>
                <a:t>    slot(x) ≠ slot(this)</a:t>
              </a:r>
            </a:p>
            <a:p>
              <a:endParaRPr lang="en-GB" sz="2400" dirty="0">
                <a:solidFill>
                  <a:schemeClr val="bg1">
                    <a:lumMod val="85000"/>
                  </a:schemeClr>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2019" y="7465581"/>
            <a:ext cx="10749090" cy="740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9311" y="21141102"/>
            <a:ext cx="9355295" cy="45847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37445" y="13418461"/>
            <a:ext cx="3414619" cy="3429000"/>
          </a:xfrm>
          <a:prstGeom prst="rect">
            <a:avLst/>
          </a:prstGeom>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340</TotalTime>
  <Words>558</Words>
  <Application>Microsoft Office PowerPoint</Application>
  <PresentationFormat>Custom</PresentationFormat>
  <Paragraphs>80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65</cp:revision>
  <dcterms:created xsi:type="dcterms:W3CDTF">2010-04-12T23:12:02Z</dcterms:created>
  <dcterms:modified xsi:type="dcterms:W3CDTF">2012-11-27T20:02:06Z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