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286" autoAdjust="0"/>
  </p:normalViewPr>
  <p:slideViewPr>
    <p:cSldViewPr snapToGrid="0" snapToObjects="1">
      <p:cViewPr varScale="1">
        <p:scale>
          <a:sx n="26" d="100"/>
          <a:sy n="26" d="100"/>
        </p:scale>
        <p:origin x="-1914" y="-96"/>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8" name="Group 7"/>
          <p:cNvGrpSpPr/>
          <p:nvPr/>
        </p:nvGrpSpPr>
        <p:grpSpPr>
          <a:xfrm>
            <a:off x="535880" y="22652688"/>
            <a:ext cx="12114901" cy="4156760"/>
            <a:chOff x="538932" y="21879240"/>
            <a:chExt cx="12114901" cy="4101331"/>
          </a:xfrm>
        </p:grpSpPr>
        <p:sp>
          <p:nvSpPr>
            <p:cNvPr id="17" name="Rounded Rectangle 16"/>
            <p:cNvSpPr/>
            <p:nvPr/>
          </p:nvSpPr>
          <p:spPr>
            <a:xfrm>
              <a:off x="538932" y="21879240"/>
              <a:ext cx="12114901" cy="4101331"/>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781050" y="22847333"/>
              <a:ext cx="5676900" cy="2733440"/>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gr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8503996" y="7639136"/>
            <a:ext cx="6895589" cy="3918880"/>
          </a:xfrm>
          <a:prstGeom prst="rect">
            <a:avLst/>
          </a:prstGeom>
        </p:spPr>
      </p:pic>
      <p:sp>
        <p:nvSpPr>
          <p:cNvPr id="23" name="Rounded Rectangle 22"/>
          <p:cNvSpPr/>
          <p:nvPr/>
        </p:nvSpPr>
        <p:spPr>
          <a:xfrm>
            <a:off x="30124894" y="2894235"/>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sp>
        <p:nvSpPr>
          <p:cNvPr id="15" name="Rounded Rectangle 14"/>
          <p:cNvSpPr/>
          <p:nvPr/>
        </p:nvSpPr>
        <p:spPr>
          <a:xfrm>
            <a:off x="570533" y="7033581"/>
            <a:ext cx="12114901" cy="9082719"/>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1297749941"/>
              </p:ext>
            </p:extLst>
          </p:nvPr>
        </p:nvGraphicFramePr>
        <p:xfrm>
          <a:off x="6856040" y="23590517"/>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877448"/>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124894" y="17958817"/>
            <a:ext cx="12114900" cy="287325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970500" y="13665874"/>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0823" y="8485517"/>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1527273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endParaRPr lang="en-US" sz="2000" dirty="0"/>
          </a:p>
        </p:txBody>
      </p:sp>
      <p:sp>
        <p:nvSpPr>
          <p:cNvPr id="19" name="Rounded Rectangle 18"/>
          <p:cNvSpPr/>
          <p:nvPr/>
        </p:nvSpPr>
        <p:spPr>
          <a:xfrm>
            <a:off x="14070771"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4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a:t>The </a:t>
            </a:r>
            <a:r>
              <a:rPr lang="en-GB" sz="2000" dirty="0" smtClean="0"/>
              <a:t>basic </a:t>
            </a:r>
            <a:r>
              <a:rPr lang="en-GB" sz="2000" dirty="0"/>
              <a:t>clustering algorithm simply elects all nodes </a:t>
            </a:r>
            <a:r>
              <a:rPr lang="en-GB" sz="2000" dirty="0" smtClean="0"/>
              <a:t>within radio </a:t>
            </a:r>
            <a:r>
              <a:rPr lang="en-GB" sz="2000" dirty="0"/>
              <a:t>range of the sink as </a:t>
            </a:r>
            <a:r>
              <a:rPr lang="en-GB" sz="2000" dirty="0" err="1"/>
              <a:t>clusterheads</a:t>
            </a:r>
            <a:r>
              <a:rPr lang="en-GB" sz="2000" dirty="0"/>
              <a:t> (CHs); all other nodes send data to their closest CH which performs some application-dependent aggregation on these messages before forwarding them on to the </a:t>
            </a:r>
            <a:r>
              <a:rPr lang="en-GB" sz="2000" dirty="0" smtClean="0"/>
              <a:t>sink. This </a:t>
            </a:r>
            <a:r>
              <a:rPr lang="en-GB" sz="2000" dirty="0"/>
              <a:t>is only useful in small networks, as networks in which the majority of nodes aren't within range of the CHs would have to forward their messages through some path of regular nodes, thus removing the efficiency of clustering.</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0554" y="14657347"/>
            <a:ext cx="4736584" cy="4756533"/>
          </a:xfrm>
          <a:prstGeom prst="rect">
            <a:avLst/>
          </a:prstGeom>
        </p:spPr>
      </p:pic>
      <p:sp>
        <p:nvSpPr>
          <p:cNvPr id="7" name="TextBox 6"/>
          <p:cNvSpPr txBox="1"/>
          <p:nvPr/>
        </p:nvSpPr>
        <p:spPr>
          <a:xfrm>
            <a:off x="14401800" y="1590442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382750" y="22474922"/>
            <a:ext cx="4741777" cy="3785652"/>
          </a:xfrm>
          <a:prstGeom prst="rect">
            <a:avLst/>
          </a:prstGeom>
          <a:noFill/>
        </p:spPr>
        <p:txBody>
          <a:bodyPr wrap="square" rtlCol="0">
            <a:spAutoFit/>
          </a:bodyPr>
          <a:lstStyle/>
          <a:p>
            <a:r>
              <a:rPr lang="en-US" sz="2000" dirty="0">
                <a:solidFill>
                  <a:schemeClr val="bg1"/>
                </a:solidFill>
              </a:rPr>
              <a:t>Hierarchical clustering also begins by electing the nodes within range of the sink as CHs at level 1, but as the setup message spreads through the network nodes whose shortest path to their nearest level n </a:t>
            </a:r>
            <a:r>
              <a:rPr lang="en-US" sz="2000" dirty="0" err="1">
                <a:solidFill>
                  <a:schemeClr val="bg1"/>
                </a:solidFill>
              </a:rPr>
              <a:t>clusterhead</a:t>
            </a:r>
            <a:r>
              <a:rPr lang="en-US" sz="2000" dirty="0">
                <a:solidFill>
                  <a:schemeClr val="bg1"/>
                </a:solidFill>
              </a:rPr>
              <a:t> is  D hops (where D is specified in advance) also elect themselves as </a:t>
            </a:r>
            <a:r>
              <a:rPr lang="en-US" sz="2000" dirty="0" err="1">
                <a:solidFill>
                  <a:schemeClr val="bg1"/>
                </a:solidFill>
              </a:rPr>
              <a:t>clusterheads</a:t>
            </a:r>
            <a:r>
              <a:rPr lang="en-US" sz="2000" dirty="0">
                <a:solidFill>
                  <a:schemeClr val="bg1"/>
                </a:solidFill>
              </a:rPr>
              <a:t> and create a new cluster for level n+1. For D &gt; 1, nodes pass messages to their CH through the other nodes in their cluster, using </a:t>
            </a:r>
            <a:r>
              <a:rPr lang="en-US" sz="2000" dirty="0" err="1">
                <a:solidFill>
                  <a:schemeClr val="bg1"/>
                </a:solidFill>
              </a:rPr>
              <a:t>Contiki’s</a:t>
            </a:r>
            <a:r>
              <a:rPr lang="en-US" sz="2000" dirty="0">
                <a:solidFill>
                  <a:schemeClr val="bg1"/>
                </a:solidFill>
              </a:rPr>
              <a:t> low-overhead mesh messaging protocol.</a:t>
            </a:r>
          </a:p>
        </p:txBody>
      </p:sp>
      <p:sp>
        <p:nvSpPr>
          <p:cNvPr id="28" name="Rounded Rectangle 27"/>
          <p:cNvSpPr/>
          <p:nvPr/>
        </p:nvSpPr>
        <p:spPr>
          <a:xfrm>
            <a:off x="570533" y="16668750"/>
            <a:ext cx="12114900" cy="5451021"/>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Visualisation</a:t>
            </a:r>
            <a:r>
              <a:rPr lang="en-US" sz="4800" b="1" dirty="0"/>
              <a:t> </a:t>
            </a:r>
            <a:r>
              <a:rPr lang="en-US" sz="4800" b="1" dirty="0" smtClean="0"/>
              <a:t>and </a:t>
            </a:r>
            <a:r>
              <a:rPr lang="en-US" sz="4800" b="1" dirty="0" smtClean="0"/>
              <a:t>Interface Tool</a:t>
            </a:r>
          </a:p>
          <a:p>
            <a:endParaRPr lang="en-US" sz="2000" dirty="0"/>
          </a:p>
          <a:p>
            <a:r>
              <a:rPr lang="en-GB" sz="2000" dirty="0"/>
              <a:t>We 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16430" y="22421550"/>
            <a:ext cx="9355295" cy="3975100"/>
          </a:xfrm>
          <a:prstGeom prst="rect">
            <a:avLst/>
          </a:prstGeom>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494</TotalTime>
  <Words>1016</Words>
  <Application>Microsoft Office PowerPoint</Application>
  <PresentationFormat>Custom</PresentationFormat>
  <Paragraphs>98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83</cp:revision>
  <dcterms:created xsi:type="dcterms:W3CDTF">2010-04-12T23:12:02Z</dcterms:created>
  <dcterms:modified xsi:type="dcterms:W3CDTF">2012-11-28T21:05:47Z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