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11700" cy="30275213"/>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81" autoAdjust="0"/>
    <p:restoredTop sz="99540" autoAdjust="0"/>
  </p:normalViewPr>
  <p:slideViewPr>
    <p:cSldViewPr snapToGrid="0" snapToObjects="1">
      <p:cViewPr>
        <p:scale>
          <a:sx n="50" d="100"/>
          <a:sy n="50" d="100"/>
        </p:scale>
        <p:origin x="-728" y="1648"/>
      </p:cViewPr>
      <p:guideLst>
        <p:guide orient="horz" pos="9536"/>
        <p:guide pos="14275"/>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878" y="9404955"/>
            <a:ext cx="36389945" cy="6489549"/>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755" y="17155954"/>
            <a:ext cx="29968190" cy="7736999"/>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27/11/2012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8482" y="1212421"/>
            <a:ext cx="9632633" cy="2583204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585" y="1212421"/>
            <a:ext cx="28184369" cy="25832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9" y="19454634"/>
            <a:ext cx="36389945" cy="6012992"/>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9" y="12831929"/>
            <a:ext cx="36389945" cy="6622699"/>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585" y="7064222"/>
            <a:ext cx="18908501" cy="1998024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2614" y="7064222"/>
            <a:ext cx="18908501" cy="1998024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585" y="6776886"/>
            <a:ext cx="18915936" cy="2824286"/>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585" y="9601166"/>
            <a:ext cx="18915936" cy="17443290"/>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770" y="6776886"/>
            <a:ext cx="18923366" cy="2824286"/>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7770" y="9601166"/>
            <a:ext cx="18923366" cy="17443290"/>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27/11/2012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27/11/2012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27/11/2012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606" y="1205399"/>
            <a:ext cx="14084754" cy="5129970"/>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8185" y="1205414"/>
            <a:ext cx="23932930" cy="25839057"/>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606" y="6335384"/>
            <a:ext cx="14084754" cy="20709087"/>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393" y="21192649"/>
            <a:ext cx="25687020" cy="2501915"/>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1393" y="2705145"/>
            <a:ext cx="25687020" cy="18165128"/>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1393" y="23694573"/>
            <a:ext cx="25687020" cy="3553133"/>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585" y="1212415"/>
            <a:ext cx="38530530" cy="5045869"/>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585" y="7064222"/>
            <a:ext cx="38530530" cy="19980240"/>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585" y="28060646"/>
            <a:ext cx="9989397" cy="1611876"/>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27/11/2012</a:t>
            </a:fld>
            <a:endParaRPr lang="en-US"/>
          </a:p>
        </p:txBody>
      </p:sp>
      <p:sp>
        <p:nvSpPr>
          <p:cNvPr id="5" name="Footer Placeholder 4"/>
          <p:cNvSpPr>
            <a:spLocks noGrp="1"/>
          </p:cNvSpPr>
          <p:nvPr>
            <p:ph type="ftr" sz="quarter" idx="3"/>
          </p:nvPr>
        </p:nvSpPr>
        <p:spPr>
          <a:xfrm>
            <a:off x="14627331" y="28060646"/>
            <a:ext cx="13557038" cy="1611876"/>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81718" y="28060646"/>
            <a:ext cx="9989397" cy="1611876"/>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ounded Rectangle 5"/>
          <p:cNvSpPr/>
          <p:nvPr/>
        </p:nvSpPr>
        <p:spPr>
          <a:xfrm>
            <a:off x="597655" y="6140942"/>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t>Predicate Specification</a:t>
            </a:r>
          </a:p>
          <a:p>
            <a:endParaRPr lang="en-US" sz="2000" dirty="0"/>
          </a:p>
          <a:p>
            <a:r>
              <a:rPr lang="en-US" sz="2000" dirty="0"/>
              <a:t>We explored a variety of methods of specifying predicates for evaluation, with an aim to enable an expressive syntax, and flexibility with regards to deploying new predicates across the network at runtime.</a:t>
            </a:r>
          </a:p>
          <a:p>
            <a:endParaRPr lang="en-US" sz="2000" dirty="0"/>
          </a:p>
          <a:p>
            <a:r>
              <a:rPr lang="en-US" sz="2000" dirty="0"/>
              <a:t>Existing literature seemed to primarily rely on specifying the predicates at compile-time [</a:t>
            </a:r>
            <a:r>
              <a:rPr lang="en-US" sz="2000" dirty="0" err="1"/>
              <a:t>hsend</a:t>
            </a:r>
            <a:r>
              <a:rPr lang="en-US" sz="2000" dirty="0"/>
              <a:t> paper], which was not a suitable approach for us, as it simultaneously prevented us from adding new predicates at runtime, and also constrained the predicate syntax to a format that was easily convertible to C.</a:t>
            </a:r>
          </a:p>
          <a:p>
            <a:endParaRPr lang="en-US" sz="2000" dirty="0"/>
          </a:p>
          <a:p>
            <a:r>
              <a:rPr lang="en-US" sz="2000" dirty="0"/>
              <a:t>We explored options such as </a:t>
            </a:r>
            <a:r>
              <a:rPr lang="en-US" sz="2000" dirty="0" err="1"/>
              <a:t>eLua</a:t>
            </a:r>
            <a:r>
              <a:rPr lang="en-US" sz="2000" dirty="0"/>
              <a:t> (embedded </a:t>
            </a:r>
            <a:r>
              <a:rPr lang="en-US" sz="2000" dirty="0" err="1"/>
              <a:t>Lua</a:t>
            </a:r>
            <a:r>
              <a:rPr lang="en-US" sz="2000" dirty="0"/>
              <a:t>), however even with patches aimed at </a:t>
            </a:r>
            <a:r>
              <a:rPr lang="en-US" sz="2000" dirty="0" err="1"/>
              <a:t>minimising</a:t>
            </a:r>
            <a:r>
              <a:rPr lang="en-US" sz="2000" dirty="0"/>
              <a:t> RAM usage [</a:t>
            </a:r>
            <a:r>
              <a:rPr lang="en-US" sz="2000" dirty="0" err="1"/>
              <a:t>ltr</a:t>
            </a:r>
            <a:r>
              <a:rPr lang="en-US" sz="2000" dirty="0"/>
              <a:t>], this was still infeasible. Other lightweight scripting languages such as [wren] did not provide the expressive power we wanted.</a:t>
            </a:r>
          </a:p>
          <a:p>
            <a:endParaRPr lang="en-US" sz="2000" dirty="0"/>
          </a:p>
          <a:p>
            <a:r>
              <a:rPr lang="en-US" sz="2000" dirty="0"/>
              <a:t>We eventually decided it would be easier to simply implement our own predicate-based scripting language that provided the features we wanted, and was able 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addresses:</a:t>
            </a:r>
          </a:p>
          <a:p>
            <a:endParaRPr lang="en-US" sz="2000" dirty="0"/>
          </a:p>
          <a:p>
            <a:r>
              <a:rPr lang="en-US" sz="2000" dirty="0"/>
              <a:t>[insert example here, can't find </a:t>
            </a:r>
            <a:r>
              <a:rPr lang="en-US" sz="2000" dirty="0" err="1"/>
              <a:t>bradbury's</a:t>
            </a:r>
            <a:r>
              <a:rPr lang="en-US" sz="2000" dirty="0"/>
              <a:t> file with them]</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code to nodes for execution.</a:t>
            </a:r>
          </a:p>
          <a:p>
            <a:pPr algn="ctr"/>
            <a:endParaRPr lang="en-US" sz="2000" dirty="0"/>
          </a:p>
        </p:txBody>
      </p:sp>
      <p:sp>
        <p:nvSpPr>
          <p:cNvPr id="7" name="Rounded Rectangle 6"/>
          <p:cNvSpPr/>
          <p:nvPr/>
        </p:nvSpPr>
        <p:spPr>
          <a:xfrm>
            <a:off x="14097000" y="6140942"/>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Project Management</a:t>
            </a:r>
          </a:p>
          <a:p>
            <a:endParaRPr lang="en-US" sz="2000" dirty="0" smtClean="0"/>
          </a:p>
          <a:p>
            <a:endParaRPr lang="en-US" sz="2000" dirty="0"/>
          </a:p>
          <a:p>
            <a:endParaRPr lang="en-US" sz="2000" dirty="0" smtClean="0"/>
          </a:p>
          <a:p>
            <a:endParaRPr lang="en-US" sz="2000" dirty="0"/>
          </a:p>
        </p:txBody>
      </p:sp>
      <p:sp>
        <p:nvSpPr>
          <p:cNvPr id="8" name="Rounded Rectangle 7"/>
          <p:cNvSpPr/>
          <p:nvPr/>
        </p:nvSpPr>
        <p:spPr>
          <a:xfrm>
            <a:off x="18591356" y="8458104"/>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Problems</a:t>
            </a:r>
          </a:p>
          <a:p>
            <a:endParaRPr lang="en-US" sz="2000" dirty="0"/>
          </a:p>
        </p:txBody>
      </p:sp>
      <p:sp>
        <p:nvSpPr>
          <p:cNvPr id="9" name="Rounded Rectangle 8"/>
          <p:cNvSpPr/>
          <p:nvPr/>
        </p:nvSpPr>
        <p:spPr>
          <a:xfrm>
            <a:off x="14869477" y="17982258"/>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Second term plans</a:t>
            </a:r>
          </a:p>
          <a:p>
            <a:endParaRPr lang="en-US" sz="2000" dirty="0"/>
          </a:p>
        </p:txBody>
      </p:sp>
      <p:sp>
        <p:nvSpPr>
          <p:cNvPr id="10" name="Rounded Rectangle 9"/>
          <p:cNvSpPr/>
          <p:nvPr/>
        </p:nvSpPr>
        <p:spPr>
          <a:xfrm>
            <a:off x="27366277" y="11318478"/>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Algorithms</a:t>
            </a:r>
          </a:p>
          <a:p>
            <a:r>
              <a:rPr lang="en-US" sz="2000" dirty="0" smtClean="0"/>
              <a:t>HSEND - </a:t>
            </a:r>
            <a:endParaRPr lang="en-US" sz="2000" dirty="0"/>
          </a:p>
        </p:txBody>
      </p:sp>
      <p:sp>
        <p:nvSpPr>
          <p:cNvPr id="12" name="Rectangle 11"/>
          <p:cNvSpPr/>
          <p:nvPr/>
        </p:nvSpPr>
        <p:spPr>
          <a:xfrm>
            <a:off x="8785352" y="246738"/>
            <a:ext cx="25233591" cy="1569660"/>
          </a:xfrm>
          <a:prstGeom prst="rect">
            <a:avLst/>
          </a:prstGeom>
        </p:spPr>
        <p:txBody>
          <a:bodyPr wrap="none">
            <a:spAutoFit/>
          </a:bodyPr>
          <a:lstStyle/>
          <a:p>
            <a:pPr lvl="0" algn="ctr"/>
            <a:r>
              <a:rPr lang="en-GB" sz="96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96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2580" y="26433774"/>
            <a:ext cx="9881596" cy="3841439"/>
          </a:xfrm>
          <a:prstGeom prst="rect">
            <a:avLst/>
          </a:prstGeom>
        </p:spPr>
      </p:pic>
      <p:sp>
        <p:nvSpPr>
          <p:cNvPr id="14" name="Rounded Rectangle 13"/>
          <p:cNvSpPr/>
          <p:nvPr/>
        </p:nvSpPr>
        <p:spPr>
          <a:xfrm>
            <a:off x="14869477" y="3027106"/>
            <a:ext cx="12115800" cy="31138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Abstract</a:t>
            </a:r>
          </a:p>
          <a:p>
            <a:r>
              <a:rPr lang="en-US" sz="2000" dirty="0"/>
              <a:t>Debugging tools are vital for developers to produce reliable software, however traditional tools are less useful when developing software for new system paradigms such as wireless </a:t>
            </a:r>
            <a:r>
              <a:rPr lang="en-US" sz="2000" dirty="0" smtClean="0"/>
              <a:t>sensor </a:t>
            </a:r>
            <a:r>
              <a:rPr lang="en-US" sz="20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endParaRPr lang="en-US" sz="2000" dirty="0"/>
          </a:p>
          <a:p>
            <a:endParaRPr lang="en-US" sz="2000" dirty="0"/>
          </a:p>
        </p:txBody>
      </p:sp>
      <p:graphicFrame>
        <p:nvGraphicFramePr>
          <p:cNvPr id="16" name="Table 15"/>
          <p:cNvGraphicFramePr>
            <a:graphicFrameLocks noGrp="1"/>
          </p:cNvGraphicFramePr>
          <p:nvPr>
            <p:extLst>
              <p:ext uri="{D42A27DB-BD31-4B8C-83A1-F6EECF244321}">
                <p14:modId xmlns:p14="http://schemas.microsoft.com/office/powerpoint/2010/main" val="1360343994"/>
              </p:ext>
            </p:extLst>
          </p:nvPr>
        </p:nvGraphicFramePr>
        <p:xfrm>
          <a:off x="14869477" y="12176751"/>
          <a:ext cx="5132919" cy="2773680"/>
        </p:xfrm>
        <a:graphic>
          <a:graphicData uri="http://schemas.openxmlformats.org/drawingml/2006/table">
            <a:tbl>
              <a:tblPr firstRow="1" bandRow="1">
                <a:tableStyleId>{5C22544A-7EE6-4342-B048-85BDC9FD1C3A}</a:tableStyleId>
              </a:tblPr>
              <a:tblGrid>
                <a:gridCol w="2135719"/>
                <a:gridCol w="2997200"/>
              </a:tblGrid>
              <a:tr h="370840">
                <a:tc>
                  <a:txBody>
                    <a:bodyPr/>
                    <a:lstStyle/>
                    <a:p>
                      <a:r>
                        <a:rPr lang="en-US" sz="2000" dirty="0" smtClean="0"/>
                        <a:t>Name</a:t>
                      </a:r>
                      <a:endParaRPr lang="en-US" sz="2000" dirty="0"/>
                    </a:p>
                  </a:txBody>
                  <a:tcPr/>
                </a:tc>
                <a:tc>
                  <a:txBody>
                    <a:bodyPr/>
                    <a:lstStyle/>
                    <a:p>
                      <a:r>
                        <a:rPr lang="en-US" sz="2000" dirty="0" smtClean="0"/>
                        <a:t>Role</a:t>
                      </a:r>
                      <a:endParaRPr lang="en-US" sz="2000" dirty="0"/>
                    </a:p>
                  </a:txBody>
                  <a:tcPr/>
                </a:tc>
              </a:tr>
              <a:tr h="370840">
                <a:tc>
                  <a:txBody>
                    <a:bodyPr/>
                    <a:lstStyle/>
                    <a:p>
                      <a:r>
                        <a:rPr lang="en-US" sz="2000" dirty="0" smtClean="0"/>
                        <a:t>Matthew Bradbury</a:t>
                      </a:r>
                      <a:endParaRPr lang="en-US" sz="2000" dirty="0"/>
                    </a:p>
                  </a:txBody>
                  <a:tcPr/>
                </a:tc>
                <a:tc>
                  <a:txBody>
                    <a:bodyPr/>
                    <a:lstStyle/>
                    <a:p>
                      <a:r>
                        <a:rPr lang="en-US" sz="2000" dirty="0" smtClean="0"/>
                        <a:t>Group Leader</a:t>
                      </a:r>
                      <a:endParaRPr lang="en-US" sz="2000" dirty="0"/>
                    </a:p>
                  </a:txBody>
                  <a:tcPr/>
                </a:tc>
              </a:tr>
              <a:tr h="370840">
                <a:tc>
                  <a:txBody>
                    <a:bodyPr/>
                    <a:lstStyle/>
                    <a:p>
                      <a:r>
                        <a:rPr lang="en-US" sz="2000" dirty="0" smtClean="0"/>
                        <a:t>Tim Law</a:t>
                      </a:r>
                      <a:endParaRPr lang="en-US" sz="2000" dirty="0"/>
                    </a:p>
                  </a:txBody>
                  <a:tcPr/>
                </a:tc>
                <a:tc>
                  <a:txBody>
                    <a:bodyPr/>
                    <a:lstStyle/>
                    <a:p>
                      <a:r>
                        <a:rPr lang="en-US" sz="2000" dirty="0" smtClean="0"/>
                        <a:t>Developer and Researcher</a:t>
                      </a:r>
                      <a:endParaRPr lang="en-US" sz="2000" dirty="0"/>
                    </a:p>
                  </a:txBody>
                  <a:tcPr/>
                </a:tc>
              </a:tr>
              <a:tr h="370840">
                <a:tc>
                  <a:txBody>
                    <a:bodyPr/>
                    <a:lstStyle/>
                    <a:p>
                      <a:r>
                        <a:rPr lang="en-US" sz="2000" dirty="0" smtClean="0"/>
                        <a:t>Ivan Leong</a:t>
                      </a:r>
                      <a:endParaRPr lang="en-US" sz="2000" dirty="0"/>
                    </a:p>
                  </a:txBody>
                  <a:tcPr/>
                </a:tc>
                <a:tc>
                  <a:txBody>
                    <a:bodyPr/>
                    <a:lstStyle/>
                    <a:p>
                      <a:r>
                        <a:rPr lang="en-US" sz="2000" dirty="0" smtClean="0"/>
                        <a:t>Developer and Tester</a:t>
                      </a:r>
                      <a:endParaRPr lang="en-US" sz="2000" dirty="0"/>
                    </a:p>
                  </a:txBody>
                  <a:tcPr/>
                </a:tc>
              </a:tr>
              <a:tr h="370840">
                <a:tc>
                  <a:txBody>
                    <a:bodyPr/>
                    <a:lstStyle/>
                    <a:p>
                      <a:r>
                        <a:rPr lang="en-US" sz="2000" dirty="0" smtClean="0"/>
                        <a:t>Daniel Robertson</a:t>
                      </a:r>
                      <a:endParaRPr lang="en-US" sz="2000" dirty="0"/>
                    </a:p>
                  </a:txBody>
                  <a:tcPr/>
                </a:tc>
                <a:tc>
                  <a:txBody>
                    <a:bodyPr/>
                    <a:lstStyle/>
                    <a:p>
                      <a:r>
                        <a:rPr lang="en-US" sz="2000" dirty="0" smtClean="0"/>
                        <a:t>Project Manager</a:t>
                      </a:r>
                      <a:endParaRPr lang="en-US" sz="2000" dirty="0"/>
                    </a:p>
                  </a:txBody>
                  <a:tcPr/>
                </a:tc>
              </a:tr>
              <a:tr h="370840">
                <a:tc>
                  <a:txBody>
                    <a:bodyPr/>
                    <a:lstStyle/>
                    <a:p>
                      <a:r>
                        <a:rPr lang="en-US" sz="2000" dirty="0" err="1" smtClean="0"/>
                        <a:t>Amit</a:t>
                      </a:r>
                      <a:r>
                        <a:rPr lang="en-US" sz="2000" dirty="0" smtClean="0"/>
                        <a:t> Shah</a:t>
                      </a:r>
                      <a:endParaRPr lang="en-US" sz="2000" dirty="0"/>
                    </a:p>
                  </a:txBody>
                  <a:tcPr/>
                </a:tc>
                <a:tc>
                  <a:txBody>
                    <a:bodyPr/>
                    <a:lstStyle/>
                    <a:p>
                      <a:r>
                        <a:rPr lang="en-US" sz="2000" dirty="0" smtClean="0"/>
                        <a:t>Technical leader</a:t>
                      </a:r>
                      <a:endParaRPr lang="en-US" sz="2000" dirty="0"/>
                    </a:p>
                  </a:txBody>
                  <a:tcPr/>
                </a:tc>
              </a:tr>
              <a:tr h="370840">
                <a:tc>
                  <a:txBody>
                    <a:bodyPr/>
                    <a:lstStyle/>
                    <a:p>
                      <a:r>
                        <a:rPr lang="en-US" sz="2000" dirty="0" smtClean="0"/>
                        <a:t>Joe </a:t>
                      </a:r>
                      <a:r>
                        <a:rPr lang="en-US" sz="2000" dirty="0" err="1" smtClean="0"/>
                        <a:t>Yarnall</a:t>
                      </a:r>
                      <a:endParaRPr lang="en-US" sz="2000" dirty="0"/>
                    </a:p>
                  </a:txBody>
                  <a:tcPr/>
                </a:tc>
                <a:tc>
                  <a:txBody>
                    <a:bodyPr/>
                    <a:lstStyle/>
                    <a:p>
                      <a:r>
                        <a:rPr lang="en-US" sz="2000" dirty="0" smtClean="0"/>
                        <a:t>Developer and Tester</a:t>
                      </a:r>
                      <a:endParaRPr lang="en-US" sz="2000" dirty="0"/>
                    </a:p>
                  </a:txBody>
                  <a:tcPr/>
                </a:tc>
              </a:tr>
            </a:tbl>
          </a:graphicData>
        </a:graphic>
      </p:graphicFrame>
      <p:pic>
        <p:nvPicPr>
          <p:cNvPr id="21" name="Picture 20" descr="Screen Shot 2012-11-27 at 12.57.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81919"/>
            <a:ext cx="10998200" cy="7393294"/>
          </a:xfrm>
          <a:prstGeom prst="rect">
            <a:avLst/>
          </a:prstGeom>
        </p:spPr>
      </p:pic>
      <p:pic>
        <p:nvPicPr>
          <p:cNvPr id="22" name="Picture 21" descr="CM50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15600" y="1988452"/>
            <a:ext cx="6896100" cy="4152490"/>
          </a:xfrm>
          <a:prstGeom prst="rect">
            <a:avLst/>
          </a:prstGeom>
        </p:spPr>
      </p:pic>
    </p:spTree>
    <p:extLst>
      <p:ext uri="{BB962C8B-B14F-4D97-AF65-F5344CB8AC3E}">
        <p14:creationId xmlns:p14="http://schemas.microsoft.com/office/powerpoint/2010/main" val="34496114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223</TotalTime>
  <Words>411</Words>
  <Application>Microsoft Macintosh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Amit Shah</cp:lastModifiedBy>
  <cp:revision>45</cp:revision>
  <dcterms:created xsi:type="dcterms:W3CDTF">2010-04-12T23:12:02Z</dcterms:created>
  <dcterms:modified xsi:type="dcterms:W3CDTF">2012-11-27T13:00:42Z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