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681" autoAdjust="0"/>
    <p:restoredTop sz="99540" autoAdjust="0"/>
  </p:normalViewPr>
  <p:slideViewPr>
    <p:cSldViewPr snapToGrid="0" snapToObjects="1">
      <p:cViewPr>
        <p:scale>
          <a:sx n="25" d="100"/>
          <a:sy n="25" d="100"/>
        </p:scale>
        <p:origin x="-2100" y="-240"/>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11/27/2012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11/27/2012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11/27/2012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11/27/2012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2" name="Rectangle 11"/>
          <p:cNvSpPr/>
          <p:nvPr/>
        </p:nvSpPr>
        <p:spPr>
          <a:xfrm>
            <a:off x="256033" y="0"/>
            <a:ext cx="4228185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7662" y="26437931"/>
            <a:ext cx="9880863" cy="3842043"/>
          </a:xfrm>
          <a:prstGeom prst="rect">
            <a:avLst/>
          </a:prstGeom>
        </p:spPr>
      </p:pic>
      <p:sp>
        <p:nvSpPr>
          <p:cNvPr id="14" name="Rounded Rectangle 13"/>
          <p:cNvSpPr/>
          <p:nvPr/>
        </p:nvSpPr>
        <p:spPr>
          <a:xfrm>
            <a:off x="1140534" y="2942543"/>
            <a:ext cx="12114901" cy="375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Abstract</a:t>
            </a:r>
          </a:p>
          <a:p>
            <a:r>
              <a:rPr lang="en-US" sz="2400" dirty="0"/>
              <a:t>Debugging tools are vital for developers to produce reliable software, however traditional tools are less useful when developing software for new system paradigms such as wireless </a:t>
            </a:r>
            <a:r>
              <a:rPr lang="en-US" sz="2400" dirty="0" smtClean="0"/>
              <a:t>sensor </a:t>
            </a:r>
            <a:r>
              <a:rPr lang="en-US" sz="24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p>
          <a:p>
            <a:endParaRPr lang="en-US" sz="2000" dirty="0"/>
          </a:p>
        </p:txBody>
      </p:sp>
      <p:pic>
        <p:nvPicPr>
          <p:cNvPr id="22" name="Picture 21" descr="CM5000.jpg"/>
          <p:cNvPicPr>
            <a:picLocks noChangeAspect="1"/>
          </p:cNvPicPr>
          <p:nvPr/>
        </p:nvPicPr>
        <p:blipFill rotWithShape="1">
          <a:blip r:embed="rId3">
            <a:extLst>
              <a:ext uri="{28A0092B-C50C-407E-A947-70E740481C1C}">
                <a14:useLocalDpi xmlns:a14="http://schemas.microsoft.com/office/drawing/2010/main" val="0"/>
              </a:ext>
            </a:extLst>
          </a:blip>
          <a:srcRect b="5641"/>
          <a:stretch/>
        </p:blipFill>
        <p:spPr>
          <a:xfrm>
            <a:off x="17956466" y="12390397"/>
            <a:ext cx="6895589" cy="3918880"/>
          </a:xfrm>
          <a:prstGeom prst="rect">
            <a:avLst/>
          </a:prstGeom>
        </p:spPr>
      </p:pic>
      <p:sp>
        <p:nvSpPr>
          <p:cNvPr id="23" name="Rounded Rectangle 22"/>
          <p:cNvSpPr/>
          <p:nvPr/>
        </p:nvSpPr>
        <p:spPr>
          <a:xfrm>
            <a:off x="29982019" y="2942544"/>
            <a:ext cx="12114901" cy="3750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Background</a:t>
            </a:r>
          </a:p>
          <a:p>
            <a:r>
              <a:rPr lang="en-US" sz="2400" dirty="0" smtClean="0"/>
              <a:t>Wireless Sensor </a:t>
            </a:r>
            <a:r>
              <a:rPr lang="en-US" sz="2400" dirty="0"/>
              <a:t>N</a:t>
            </a:r>
            <a:r>
              <a:rPr lang="en-US" sz="2400" dirty="0" smtClean="0"/>
              <a:t>etworks (WSNs) are becoming increasingly prevalent due to decreasing hardware costs and </a:t>
            </a:r>
            <a:r>
              <a:rPr lang="en-US" sz="2400" dirty="0"/>
              <a:t>hardware size. Therefore, it is important that we consider issues with them now, so we are prepared for when they become widely used. A major issue with any system is that it may contain bugs, fortunately, there are many well known methodologies for detecting and eliminating </a:t>
            </a:r>
            <a:r>
              <a:rPr lang="en-US" sz="2400" dirty="0" smtClean="0"/>
              <a:t>bugs. </a:t>
            </a:r>
            <a:r>
              <a:rPr lang="en-US" sz="2400" dirty="0"/>
              <a:t>However, in distributed systems there are additional challenges to </a:t>
            </a:r>
            <a:r>
              <a:rPr lang="en-US" sz="2400" dirty="0" smtClean="0"/>
              <a:t>overcome </a:t>
            </a:r>
            <a:r>
              <a:rPr lang="en-US" sz="2400" dirty="0"/>
              <a:t>and there are additional challenges to overcome with WSNs due to the energy constrained environment they work </a:t>
            </a:r>
            <a:r>
              <a:rPr lang="en-US" sz="2400" dirty="0" smtClean="0"/>
              <a:t>in.</a:t>
            </a:r>
          </a:p>
          <a:p>
            <a:endParaRPr lang="en-US" sz="2000" dirty="0"/>
          </a:p>
        </p:txBody>
      </p:sp>
      <p:sp>
        <p:nvSpPr>
          <p:cNvPr id="15" name="Rounded Rectangle 14"/>
          <p:cNvSpPr/>
          <p:nvPr/>
        </p:nvSpPr>
        <p:spPr>
          <a:xfrm>
            <a:off x="1140534" y="7465581"/>
            <a:ext cx="12114901" cy="9849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Predicate Specification</a:t>
            </a:r>
          </a:p>
          <a:p>
            <a:endParaRPr lang="en-US" sz="2000" dirty="0"/>
          </a:p>
          <a:p>
            <a:r>
              <a:rPr lang="en-US" sz="2000" dirty="0" smtClean="0"/>
              <a:t>One of the requirements of our project is that we wished to specify predicates to be checked, not just at compile time, but also at run 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[CITE] and Wren [CITE]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sp>
        <p:nvSpPr>
          <p:cNvPr id="17" name="Rounded Rectangle 16"/>
          <p:cNvSpPr/>
          <p:nvPr/>
        </p:nvSpPr>
        <p:spPr>
          <a:xfrm>
            <a:off x="1140534" y="19042139"/>
            <a:ext cx="12114901" cy="8782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Project Management</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2839538118"/>
              </p:ext>
            </p:extLst>
          </p:nvPr>
        </p:nvGraphicFramePr>
        <p:xfrm>
          <a:off x="4317391" y="24347852"/>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29982019" y="21089256"/>
            <a:ext cx="12114901" cy="5400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solidFill>
              </a:rPr>
              <a:t>Second Term </a:t>
            </a:r>
            <a:r>
              <a:rPr lang="en-US" sz="4800" b="1" dirty="0" smtClean="0">
                <a:solidFill>
                  <a:schemeClr val="bg1"/>
                </a:solidFill>
              </a:rPr>
              <a:t>Plan</a:t>
            </a:r>
            <a:endParaRPr lang="en-US" sz="4800" b="1" dirty="0">
              <a:solidFill>
                <a:schemeClr val="bg1"/>
              </a:solidFill>
            </a:endParaRPr>
          </a:p>
          <a:p>
            <a:pPr marL="457200" indent="-457200">
              <a:buFont typeface="+mj-lt"/>
              <a:buAutoNum type="arabicPeriod"/>
            </a:pPr>
            <a:endParaRPr lang="en-US" sz="24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795961" lvl="1" indent="-457200">
              <a:buFont typeface="+mj-lt"/>
              <a:buAutoNum type="arabicPeriod"/>
            </a:pPr>
            <a:r>
              <a:rPr lang="en-US" sz="2400" dirty="0" smtClean="0">
                <a:solidFill>
                  <a:schemeClr val="bg1"/>
                </a:solidFill>
              </a:rPr>
              <a:t>Improve dynamic specification</a:t>
            </a:r>
          </a:p>
          <a:p>
            <a:pPr marL="2795961" lvl="1" indent="-457200">
              <a:buFont typeface="+mj-lt"/>
              <a:buAutoNum type="arabi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795961" lvl="1" indent="-457200">
              <a:buFont typeface="+mj-lt"/>
              <a:buAutoNum type="arabicPeriod"/>
            </a:pPr>
            <a:r>
              <a:rPr lang="en-US" sz="2400" dirty="0" smtClean="0">
                <a:solidFill>
                  <a:schemeClr val="bg1"/>
                </a:solidFill>
              </a:rPr>
              <a:t>Provide more information</a:t>
            </a:r>
          </a:p>
          <a:p>
            <a:pPr marL="2795961" lvl="1" indent="-457200">
              <a:buFont typeface="+mj-lt"/>
              <a:buAutoNum type="arabi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795961" lvl="1" indent="-457200">
              <a:buFont typeface="+mj-lt"/>
              <a:buAutoNum type="arabi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795961" lvl="1" indent="-457200">
              <a:buFont typeface="+mj-lt"/>
              <a:buAutoNum type="arabicPeriod"/>
            </a:pPr>
            <a:r>
              <a:rPr lang="en-US" sz="2400" dirty="0" smtClean="0">
                <a:solidFill>
                  <a:schemeClr val="bg1"/>
                </a:solidFill>
              </a:rPr>
              <a:t>Perform performance testing using physical nodes</a:t>
            </a:r>
            <a:endParaRPr lang="en-US" sz="2400" dirty="0" smtClean="0">
              <a:solidFill>
                <a:schemeClr val="bg1"/>
              </a:solidFill>
            </a:endParaRPr>
          </a:p>
          <a:p>
            <a:pPr marL="457200" indent="-457200">
              <a:buFont typeface="+mj-lt"/>
              <a:buAutoNum type="arabicPeriod"/>
            </a:pPr>
            <a:endParaRPr lang="en-US" sz="2400" dirty="0" smtClean="0">
              <a:solidFill>
                <a:schemeClr val="bg1"/>
              </a:solidFill>
            </a:endParaRPr>
          </a:p>
        </p:txBody>
      </p:sp>
      <p:sp>
        <p:nvSpPr>
          <p:cNvPr id="19" name="Rounded Rectangle 18"/>
          <p:cNvSpPr/>
          <p:nvPr/>
        </p:nvSpPr>
        <p:spPr>
          <a:xfrm>
            <a:off x="15346811" y="17315212"/>
            <a:ext cx="12114901" cy="8782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Algorithms</a:t>
            </a:r>
            <a:endParaRPr lang="en-US" sz="2000" dirty="0"/>
          </a:p>
        </p:txBody>
      </p:sp>
      <p:sp>
        <p:nvSpPr>
          <p:cNvPr id="20" name="Rounded Rectangle 19"/>
          <p:cNvSpPr/>
          <p:nvPr/>
        </p:nvSpPr>
        <p:spPr>
          <a:xfrm>
            <a:off x="29982017" y="7465581"/>
            <a:ext cx="12114901" cy="8782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Issues Encountered</a:t>
            </a:r>
            <a:endParaRPr lang="en-US" sz="2400" dirty="0"/>
          </a:p>
        </p:txBody>
      </p:sp>
      <p:sp>
        <p:nvSpPr>
          <p:cNvPr id="25" name="Rounded Rectangle 24"/>
          <p:cNvSpPr/>
          <p:nvPr/>
        </p:nvSpPr>
        <p:spPr>
          <a:xfrm>
            <a:off x="19604735" y="27151267"/>
            <a:ext cx="12951943"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References</a:t>
            </a:r>
            <a:endParaRPr lang="en-US" sz="2000" b="1" dirty="0" smtClean="0"/>
          </a:p>
          <a:p>
            <a:pPr algn="ctr"/>
            <a:endParaRPr lang="en-US" sz="1400" b="1" dirty="0" smtClean="0"/>
          </a:p>
          <a:p>
            <a:endParaRPr lang="en-US" sz="2000" dirty="0"/>
          </a:p>
        </p:txBody>
      </p:sp>
      <p:grpSp>
        <p:nvGrpSpPr>
          <p:cNvPr id="26" name="Group 25"/>
          <p:cNvGrpSpPr/>
          <p:nvPr/>
        </p:nvGrpSpPr>
        <p:grpSpPr>
          <a:xfrm>
            <a:off x="1716638" y="14515123"/>
            <a:ext cx="10968796" cy="1661994"/>
            <a:chOff x="14932760" y="11856894"/>
            <a:chExt cx="10968796" cy="1661994"/>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chemeClr val="bg1"/>
                  </a:solidFill>
                  <a:latin typeface="Consolas" pitchFamily="49" charset="0"/>
                  <a:cs typeface="Consolas" pitchFamily="49" charset="0"/>
                </a:rPr>
                <a:t>using Neighbours(2) as </a:t>
              </a:r>
              <a:r>
                <a:rPr lang="en-GB" sz="2400" dirty="0" err="1">
                  <a:solidFill>
                    <a:schemeClr val="bg1"/>
                  </a:solidFill>
                  <a:latin typeface="Consolas" pitchFamily="49" charset="0"/>
                  <a:cs typeface="Consolas" pitchFamily="49" charset="0"/>
                </a:rPr>
                <a:t>twohopn</a:t>
              </a:r>
              <a:r>
                <a:rPr lang="en-GB" sz="2400" dirty="0">
                  <a:solidFill>
                    <a:schemeClr val="bg1"/>
                  </a:solidFill>
                  <a:latin typeface="Consolas" pitchFamily="49" charset="0"/>
                  <a:cs typeface="Consolas" pitchFamily="49" charset="0"/>
                </a:rPr>
                <a:t> in</a:t>
              </a:r>
            </a:p>
            <a:p>
              <a:r>
                <a:rPr lang="en-GB" sz="2400" dirty="0">
                  <a:solidFill>
                    <a:schemeClr val="bg1"/>
                  </a:solidFill>
                  <a:latin typeface="Consolas" pitchFamily="49" charset="0"/>
                  <a:cs typeface="Consolas" pitchFamily="49" charset="0"/>
                </a:rPr>
                <a:t>    @(x : </a:t>
              </a:r>
              <a:r>
                <a:rPr lang="en-GB" sz="2400" dirty="0" err="1">
                  <a:solidFill>
                    <a:schemeClr val="bg1"/>
                  </a:solidFill>
                  <a:latin typeface="Consolas" pitchFamily="49" charset="0"/>
                  <a:cs typeface="Consolas" pitchFamily="49" charset="0"/>
                </a:rPr>
                <a:t>twohopn</a:t>
              </a:r>
              <a:r>
                <a:rPr lang="en-GB" sz="2400" dirty="0">
                  <a:solidFill>
                    <a:schemeClr val="bg1"/>
                  </a:solidFill>
                  <a:latin typeface="Consolas" pitchFamily="49" charset="0"/>
                  <a:cs typeface="Consolas" pitchFamily="49" charset="0"/>
                </a:rPr>
                <a:t> ~</a:t>
              </a:r>
            </a:p>
            <a:p>
              <a:r>
                <a:rPr lang="en-GB" sz="2400" dirty="0" smtClean="0">
                  <a:solidFill>
                    <a:schemeClr val="bg1"/>
                  </a:solidFill>
                  <a:latin typeface="Consolas" pitchFamily="49" charset="0"/>
                  <a:cs typeface="Consolas" pitchFamily="49" charset="0"/>
                </a:rPr>
                <a:t>        slot(x) != slot(this))</a:t>
              </a:r>
              <a:endParaRPr lang="en-US" sz="2400" dirty="0">
                <a:solidFill>
                  <a:schemeClr val="bg1"/>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chemeClr val="bg1"/>
                  </a:solidFill>
                  <a:latin typeface="Consolas" pitchFamily="49" charset="0"/>
                  <a:cs typeface="Consolas" pitchFamily="49" charset="0"/>
                </a:rPr>
                <a:t>∀x </a:t>
              </a:r>
              <a:r>
                <a:rPr lang="el-GR" sz="2400" dirty="0" smtClean="0">
                  <a:solidFill>
                    <a:schemeClr val="bg1"/>
                  </a:solidFill>
                  <a:latin typeface="Consolas" pitchFamily="49" charset="0"/>
                  <a:cs typeface="Consolas" pitchFamily="49" charset="0"/>
                </a:rPr>
                <a:t>ϵ</a:t>
              </a:r>
              <a:r>
                <a:rPr lang="en-GB" sz="2400" dirty="0" smtClean="0">
                  <a:solidFill>
                    <a:schemeClr val="bg1"/>
                  </a:solidFill>
                  <a:latin typeface="Consolas" pitchFamily="49" charset="0"/>
                  <a:cs typeface="Consolas" pitchFamily="49" charset="0"/>
                </a:rPr>
                <a:t> Neighbours(2) ⋅ </a:t>
              </a:r>
            </a:p>
            <a:p>
              <a:r>
                <a:rPr lang="en-GB" sz="2400" dirty="0" smtClean="0">
                  <a:solidFill>
                    <a:schemeClr val="bg1"/>
                  </a:solidFill>
                  <a:latin typeface="Consolas" pitchFamily="49" charset="0"/>
                  <a:cs typeface="Consolas" pitchFamily="49" charset="0"/>
                </a:rPr>
                <a:t>    slot(x) ≠ slot(this)</a:t>
              </a:r>
            </a:p>
            <a:p>
              <a:endParaRPr lang="en-GB" sz="2400" dirty="0">
                <a:solidFill>
                  <a:schemeClr val="bg1"/>
                </a:solidFill>
                <a:latin typeface="Consolas" pitchFamily="49" charset="0"/>
                <a:cs typeface="Consolas" pitchFamily="49" charset="0"/>
              </a:endParaRPr>
            </a:p>
          </p:txBody>
        </p:sp>
        <p:sp>
          <p:nvSpPr>
            <p:cNvPr id="5" name="TextBox 4"/>
            <p:cNvSpPr txBox="1"/>
            <p:nvPr/>
          </p:nvSpPr>
          <p:spPr>
            <a:xfrm>
              <a:off x="14932760" y="13057223"/>
              <a:ext cx="10965744" cy="461665"/>
            </a:xfrm>
            <a:prstGeom prst="rect">
              <a:avLst/>
            </a:prstGeom>
            <a:noFill/>
            <a:ln>
              <a:noFill/>
            </a:ln>
          </p:spPr>
          <p:txBody>
            <a:bodyPr wrap="square" rtlCol="0">
              <a:spAutoFit/>
            </a:bodyPr>
            <a:lstStyle/>
            <a:p>
              <a:r>
                <a:rPr lang="en-GB" sz="2400" dirty="0" smtClean="0">
                  <a:solidFill>
                    <a:schemeClr val="bg1"/>
                  </a:solidFill>
                </a:rPr>
                <a:t>Listing 1. A predicate in our custom language and the same predicate in first order logic</a:t>
              </a:r>
              <a:endParaRPr lang="en-GB" sz="2400" dirty="0">
                <a:solidFill>
                  <a:schemeClr val="bg1"/>
                </a:solidFill>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29716" y="4039824"/>
            <a:ext cx="10749090" cy="740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96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312</TotalTime>
  <Words>557</Words>
  <Application>Microsoft Office PowerPoint</Application>
  <PresentationFormat>Custom</PresentationFormat>
  <Paragraphs>58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Matt</cp:lastModifiedBy>
  <cp:revision>59</cp:revision>
  <dcterms:created xsi:type="dcterms:W3CDTF">2010-04-12T23:12:02Z</dcterms:created>
  <dcterms:modified xsi:type="dcterms:W3CDTF">2012-11-27T19:33:18Z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