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514" autoAdjust="0"/>
  </p:normalViewPr>
  <p:slideViewPr>
    <p:cSldViewPr snapToGrid="0" snapToObjects="1">
      <p:cViewPr>
        <p:scale>
          <a:sx n="25" d="100"/>
          <a:sy n="25" d="100"/>
        </p:scale>
        <p:origin x="-2100" y="-204"/>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8" name="Group 7"/>
          <p:cNvGrpSpPr/>
          <p:nvPr/>
        </p:nvGrpSpPr>
        <p:grpSpPr>
          <a:xfrm>
            <a:off x="538932" y="21536248"/>
            <a:ext cx="12114901" cy="5061414"/>
            <a:chOff x="538932" y="20919157"/>
            <a:chExt cx="12114901" cy="5061414"/>
          </a:xfrm>
        </p:grpSpPr>
        <p:sp>
          <p:nvSpPr>
            <p:cNvPr id="17" name="Rounded Rectangle 16"/>
            <p:cNvSpPr/>
            <p:nvPr/>
          </p:nvSpPr>
          <p:spPr>
            <a:xfrm>
              <a:off x="538932" y="20919157"/>
              <a:ext cx="12114901" cy="5061414"/>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t>
              </a:r>
              <a:r>
                <a:rPr lang="en-US" sz="4800" b="1" dirty="0" smtClean="0"/>
                <a:t>Management</a:t>
              </a:r>
            </a:p>
          </p:txBody>
        </p:sp>
        <p:sp>
          <p:nvSpPr>
            <p:cNvPr id="3" name="TextBox 2"/>
            <p:cNvSpPr txBox="1"/>
            <p:nvPr/>
          </p:nvSpPr>
          <p:spPr>
            <a:xfrm>
              <a:off x="1231900" y="22327809"/>
              <a:ext cx="5067300" cy="286232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gr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3073496" y="17361857"/>
            <a:ext cx="6895589" cy="3918880"/>
          </a:xfrm>
          <a:prstGeom prst="rect">
            <a:avLst/>
          </a:prstGeom>
        </p:spPr>
      </p:pic>
      <p:sp>
        <p:nvSpPr>
          <p:cNvPr id="23" name="Rounded Rectangle 22"/>
          <p:cNvSpPr/>
          <p:nvPr/>
        </p:nvSpPr>
        <p:spPr>
          <a:xfrm>
            <a:off x="30124894" y="2894235"/>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t>
            </a:r>
            <a:r>
              <a:rPr lang="en-US" sz="2400" dirty="0" smtClean="0"/>
              <a:t>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sp>
        <p:nvSpPr>
          <p:cNvPr id="15" name="Rounded Rectangle 14"/>
          <p:cNvSpPr/>
          <p:nvPr/>
        </p:nvSpPr>
        <p:spPr>
          <a:xfrm>
            <a:off x="570533" y="7262556"/>
            <a:ext cx="12114901" cy="9849632"/>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42115809"/>
              </p:ext>
            </p:extLst>
          </p:nvPr>
        </p:nvGraphicFramePr>
        <p:xfrm>
          <a:off x="6856040" y="23037711"/>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665662"/>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dynamic specification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4130709" y="2913968"/>
            <a:ext cx="14518836" cy="23683693"/>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r>
              <a:rPr lang="en-US" sz="4000" b="1" dirty="0" smtClean="0"/>
              <a:t>HSEND</a:t>
            </a:r>
          </a:p>
          <a:p>
            <a:endParaRPr lang="en-US" sz="4000" b="1" dirty="0"/>
          </a:p>
          <a:p>
            <a:r>
              <a:rPr lang="en-US" sz="4000" b="1" dirty="0" smtClean="0"/>
              <a:t/>
            </a:r>
            <a:br>
              <a:rPr lang="en-US" sz="4000" b="1" dirty="0" smtClean="0"/>
            </a:br>
            <a:r>
              <a:rPr lang="en-US" sz="4000" b="1" dirty="0" smtClean="0"/>
              <a:t>Tree Aggregation</a:t>
            </a:r>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r>
              <a:rPr lang="en-US" sz="4000" b="1" dirty="0" smtClean="0"/>
              <a:t>Clustering</a:t>
            </a:r>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smtClean="0"/>
          </a:p>
        </p:txBody>
      </p:sp>
      <p:sp>
        <p:nvSpPr>
          <p:cNvPr id="20" name="Rounded Rectangle 19"/>
          <p:cNvSpPr/>
          <p:nvPr/>
        </p:nvSpPr>
        <p:spPr>
          <a:xfrm>
            <a:off x="30124894" y="16602073"/>
            <a:ext cx="12114900" cy="4230000"/>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113511" y="14869290"/>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lumMod val="85000"/>
                    </a:schemeClr>
                  </a:solidFill>
                  <a:latin typeface="Consolas" pitchFamily="49" charset="0"/>
                  <a:cs typeface="Consolas" pitchFamily="49" charset="0"/>
                </a:rPr>
                <a:t>using Neighbours(2) as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in</a:t>
              </a:r>
            </a:p>
            <a:p>
              <a:r>
                <a:rPr lang="en-GB" sz="2400" dirty="0">
                  <a:solidFill>
                    <a:schemeClr val="bg1">
                      <a:lumMod val="85000"/>
                    </a:schemeClr>
                  </a:solidFill>
                  <a:latin typeface="Consolas" pitchFamily="49" charset="0"/>
                  <a:cs typeface="Consolas" pitchFamily="49" charset="0"/>
                </a:rPr>
                <a:t>    @(x :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a:t>
              </a:r>
            </a:p>
            <a:p>
              <a:r>
                <a:rPr lang="en-GB" sz="2400" dirty="0" smtClean="0">
                  <a:solidFill>
                    <a:schemeClr val="bg1">
                      <a:lumMod val="85000"/>
                    </a:schemeClr>
                  </a:solidFill>
                  <a:latin typeface="Consolas" pitchFamily="49" charset="0"/>
                  <a:cs typeface="Consolas" pitchFamily="49" charset="0"/>
                </a:rPr>
                <a:t>        slot(x) != slot(this))</a:t>
              </a:r>
              <a:endParaRPr lang="en-US" sz="2400" dirty="0">
                <a:solidFill>
                  <a:schemeClr val="bg1">
                    <a:lumMod val="85000"/>
                  </a:schemeClr>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lumMod val="85000"/>
                    </a:schemeClr>
                  </a:solidFill>
                  <a:latin typeface="Consolas" pitchFamily="49" charset="0"/>
                  <a:cs typeface="Consolas" pitchFamily="49" charset="0"/>
                </a:rPr>
                <a:t>∀x </a:t>
              </a:r>
              <a:r>
                <a:rPr lang="el-GR" sz="2400" dirty="0" smtClean="0">
                  <a:solidFill>
                    <a:schemeClr val="bg1">
                      <a:lumMod val="85000"/>
                    </a:schemeClr>
                  </a:solidFill>
                  <a:latin typeface="Consolas" pitchFamily="49" charset="0"/>
                  <a:cs typeface="Consolas" pitchFamily="49" charset="0"/>
                </a:rPr>
                <a:t>ϵ</a:t>
              </a:r>
              <a:r>
                <a:rPr lang="en-GB" sz="2400" dirty="0" smtClean="0">
                  <a:solidFill>
                    <a:schemeClr val="bg1">
                      <a:lumMod val="85000"/>
                    </a:schemeClr>
                  </a:solidFill>
                  <a:latin typeface="Consolas" pitchFamily="49" charset="0"/>
                  <a:cs typeface="Consolas" pitchFamily="49" charset="0"/>
                </a:rPr>
                <a:t> Neighbours(2) ⋅ </a:t>
              </a:r>
            </a:p>
            <a:p>
              <a:r>
                <a:rPr lang="en-GB" sz="2400" dirty="0" smtClean="0">
                  <a:solidFill>
                    <a:schemeClr val="bg1">
                      <a:lumMod val="85000"/>
                    </a:schemeClr>
                  </a:solidFill>
                  <a:latin typeface="Consolas" pitchFamily="49" charset="0"/>
                  <a:cs typeface="Consolas" pitchFamily="49" charset="0"/>
                </a:rPr>
                <a:t>    slot(x) ≠ slot(this)</a:t>
              </a:r>
            </a:p>
            <a:p>
              <a:endParaRPr lang="en-GB" sz="2400" dirty="0">
                <a:solidFill>
                  <a:schemeClr val="bg1">
                    <a:lumMod val="85000"/>
                  </a:schemeClr>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0823" y="8485517"/>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52543" y="20832073"/>
            <a:ext cx="9355295" cy="45847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08769" y="10152434"/>
            <a:ext cx="4736584" cy="4756533"/>
          </a:xfrm>
          <a:prstGeom prst="rect">
            <a:avLst/>
          </a:prstGeom>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445</TotalTime>
  <Words>646</Words>
  <Application>Microsoft Office PowerPoint</Application>
  <PresentationFormat>Custom</PresentationFormat>
  <Paragraphs>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73</cp:revision>
  <dcterms:created xsi:type="dcterms:W3CDTF">2010-04-12T23:12:02Z</dcterms:created>
  <dcterms:modified xsi:type="dcterms:W3CDTF">2012-11-28T17:42:59Z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