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81" autoAdjust="0"/>
    <p:restoredTop sz="98286" autoAdjust="0"/>
  </p:normalViewPr>
  <p:slideViewPr>
    <p:cSldViewPr snapToGrid="0" snapToObjects="1">
      <p:cViewPr varScale="1">
        <p:scale>
          <a:sx n="24" d="100"/>
          <a:sy n="24" d="100"/>
        </p:scale>
        <p:origin x="-2320" y="-128"/>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28/11/2012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28/11/2012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28/11/2012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28/11/2012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28/11/2012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28/11/2012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28/11/2012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28/11/2012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28/11/2012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28/11/2012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28/11/2012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28/11/2012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emf"/><Relationship Id="rId6" Type="http://schemas.openxmlformats.org/officeDocument/2006/relationships/image" Target="../media/image5.emf"/><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8" name="Group 7"/>
          <p:cNvGrpSpPr/>
          <p:nvPr/>
        </p:nvGrpSpPr>
        <p:grpSpPr>
          <a:xfrm>
            <a:off x="535880" y="22652688"/>
            <a:ext cx="12114901" cy="4156760"/>
            <a:chOff x="538932" y="21879240"/>
            <a:chExt cx="12114901" cy="4101331"/>
          </a:xfrm>
        </p:grpSpPr>
        <p:sp>
          <p:nvSpPr>
            <p:cNvPr id="17" name="Rounded Rectangle 16"/>
            <p:cNvSpPr/>
            <p:nvPr/>
          </p:nvSpPr>
          <p:spPr>
            <a:xfrm>
              <a:off x="538932" y="21879240"/>
              <a:ext cx="12114901" cy="4101331"/>
            </a:xfrm>
            <a:prstGeom prst="roundRect">
              <a:avLst>
                <a:gd name="adj" fmla="val 885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Management</a:t>
              </a:r>
            </a:p>
          </p:txBody>
        </p:sp>
        <p:sp>
          <p:nvSpPr>
            <p:cNvPr id="3" name="TextBox 2"/>
            <p:cNvSpPr txBox="1"/>
            <p:nvPr/>
          </p:nvSpPr>
          <p:spPr>
            <a:xfrm>
              <a:off x="781050" y="22847333"/>
              <a:ext cx="5676900" cy="2733440"/>
            </a:xfrm>
            <a:prstGeom prst="rect">
              <a:avLst/>
            </a:prstGeom>
            <a:noFill/>
          </p:spPr>
          <p:txBody>
            <a:bodyPr wrap="square" rtlCol="0">
              <a:spAutoFit/>
            </a:bodyPr>
            <a:lstStyle/>
            <a:p>
              <a:r>
                <a:rPr lang="en-GB" sz="2000" dirty="0" smtClean="0">
                  <a:solidFill>
                    <a:schemeClr val="bg1"/>
                  </a:solidFill>
                </a:rPr>
                <a:t>For this project we allocated roles as shown in the table to the right. We met weekly to discus our progress as well as allocate tasks to each team member for the week.</a:t>
              </a:r>
            </a:p>
            <a:p>
              <a:endParaRPr lang="en-GB" sz="2000" dirty="0" smtClean="0">
                <a:solidFill>
                  <a:schemeClr val="bg1"/>
                </a:solidFill>
              </a:endParaRPr>
            </a:p>
            <a:p>
              <a:r>
                <a:rPr lang="en-GB" sz="2000" dirty="0" smtClean="0">
                  <a:solidFill>
                    <a:schemeClr val="bg1"/>
                  </a:solidFill>
                </a:rPr>
                <a:t>We liaised with other academics and PhD students to assist in our project, and allocate time when we could have access to the wireless sensor nodes.</a:t>
              </a:r>
            </a:p>
          </p:txBody>
        </p:sp>
      </p:grpSp>
      <p:sp>
        <p:nvSpPr>
          <p:cNvPr id="12" name="Rectangle 11"/>
          <p:cNvSpPr/>
          <p:nvPr/>
        </p:nvSpPr>
        <p:spPr>
          <a:xfrm>
            <a:off x="540459" y="0"/>
            <a:ext cx="4169933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8932" y="26489269"/>
            <a:ext cx="9880863" cy="3842043"/>
          </a:xfrm>
          <a:prstGeom prst="rect">
            <a:avLst/>
          </a:prstGeom>
        </p:spPr>
      </p:pic>
      <p:sp>
        <p:nvSpPr>
          <p:cNvPr id="14" name="Rounded Rectangle 13"/>
          <p:cNvSpPr/>
          <p:nvPr/>
        </p:nvSpPr>
        <p:spPr>
          <a:xfrm>
            <a:off x="540459" y="2913969"/>
            <a:ext cx="12114901" cy="354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Abstract</a:t>
            </a:r>
          </a:p>
          <a:p>
            <a:r>
              <a:rPr lang="en-US" sz="2400" dirty="0"/>
              <a:t>Debugging tools are vital for developers to produce reliable software, however traditional tools are less useful when developing software for new system paradigms such as wireless </a:t>
            </a:r>
            <a:r>
              <a:rPr lang="en-US" sz="2400" dirty="0" smtClean="0"/>
              <a:t>sensor </a:t>
            </a:r>
            <a:r>
              <a:rPr lang="en-US" sz="24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p>
          <a:p>
            <a:endParaRPr lang="en-US" sz="2000" dirty="0"/>
          </a:p>
        </p:txBody>
      </p:sp>
      <p:pic>
        <p:nvPicPr>
          <p:cNvPr id="22" name="Picture 21" descr="CM5000.jpg"/>
          <p:cNvPicPr>
            <a:picLocks noChangeAspect="1"/>
          </p:cNvPicPr>
          <p:nvPr/>
        </p:nvPicPr>
        <p:blipFill rotWithShape="1">
          <a:blip r:embed="rId3">
            <a:extLst>
              <a:ext uri="{28A0092B-C50C-407E-A947-70E740481C1C}">
                <a14:useLocalDpi xmlns:a14="http://schemas.microsoft.com/office/drawing/2010/main" val="0"/>
              </a:ext>
            </a:extLst>
          </a:blip>
          <a:srcRect b="5641"/>
          <a:stretch/>
        </p:blipFill>
        <p:spPr>
          <a:xfrm>
            <a:off x="18398171" y="7921604"/>
            <a:ext cx="6895589" cy="3918880"/>
          </a:xfrm>
          <a:prstGeom prst="rect">
            <a:avLst/>
          </a:prstGeom>
        </p:spPr>
      </p:pic>
      <p:sp>
        <p:nvSpPr>
          <p:cNvPr id="23" name="Rounded Rectangle 22"/>
          <p:cNvSpPr/>
          <p:nvPr/>
        </p:nvSpPr>
        <p:spPr>
          <a:xfrm>
            <a:off x="15864691" y="2477601"/>
            <a:ext cx="12114900" cy="5192490"/>
          </a:xfrm>
          <a:prstGeom prst="roundRect">
            <a:avLst>
              <a:gd name="adj" fmla="val 10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Background</a:t>
            </a:r>
          </a:p>
          <a:p>
            <a:r>
              <a:rPr lang="en-US" sz="2400" dirty="0" smtClean="0"/>
              <a:t>Wireless Sensor </a:t>
            </a:r>
            <a:r>
              <a:rPr lang="en-US" sz="2400" dirty="0"/>
              <a:t>N</a:t>
            </a:r>
            <a:r>
              <a:rPr lang="en-US" sz="2400" dirty="0" smtClean="0"/>
              <a:t>etworks (WSNs) are a collection of small computing devices equipped with a radio (for wireless communication), sensors (to get information on the environment) and a battery to power the device. </a:t>
            </a:r>
          </a:p>
          <a:p>
            <a:endParaRPr lang="en-US" sz="2400" dirty="0"/>
          </a:p>
          <a:p>
            <a:r>
              <a:rPr lang="en-US" sz="2400" dirty="0" smtClean="0"/>
              <a:t>As these devices are not attached to the mains power we need to make sure that we do as little energy intensive work (</a:t>
            </a:r>
            <a:r>
              <a:rPr lang="en-US" sz="2400" dirty="0" err="1" smtClean="0"/>
              <a:t>eg</a:t>
            </a:r>
            <a:r>
              <a:rPr lang="en-US" sz="2400" dirty="0" smtClean="0"/>
              <a:t>. Receiving/Transmitting data) as possible to lengthen the lifetime and usefulness of the network.</a:t>
            </a:r>
          </a:p>
          <a:p>
            <a:endParaRPr lang="en-US" sz="2400" dirty="0"/>
          </a:p>
          <a:p>
            <a:r>
              <a:rPr lang="en-US" sz="2400" dirty="0" smtClean="0"/>
              <a:t>As energy is a limiting factor, the software developed for WSNs typically trade reliability for decreased energy usage. That means that very special care must be taken to develop programs that behave well and continue to behave well under real world conditions.</a:t>
            </a:r>
            <a:endParaRPr lang="en-US" sz="2400" dirty="0"/>
          </a:p>
        </p:txBody>
      </p:sp>
      <p:sp>
        <p:nvSpPr>
          <p:cNvPr id="15" name="Rounded Rectangle 14"/>
          <p:cNvSpPr/>
          <p:nvPr/>
        </p:nvSpPr>
        <p:spPr>
          <a:xfrm>
            <a:off x="570533" y="7033581"/>
            <a:ext cx="12114901" cy="9082719"/>
          </a:xfrm>
          <a:prstGeom prst="roundRect">
            <a:avLst>
              <a:gd name="adj" fmla="val 5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Predicate Specification</a:t>
            </a:r>
          </a:p>
          <a:p>
            <a:endParaRPr lang="en-US" sz="2000" dirty="0"/>
          </a:p>
          <a:p>
            <a:r>
              <a:rPr lang="en-US" sz="2000" dirty="0" smtClean="0"/>
              <a:t>One of the requirements of our project is that we wished to specify predicates to be checked, not just at compile-time, but also at run-time.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[CITE] and Wren [CITE]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graphicFrame>
        <p:nvGraphicFramePr>
          <p:cNvPr id="16" name="Table 15"/>
          <p:cNvGraphicFramePr>
            <a:graphicFrameLocks noGrp="1"/>
          </p:cNvGraphicFramePr>
          <p:nvPr>
            <p:extLst>
              <p:ext uri="{D42A27DB-BD31-4B8C-83A1-F6EECF244321}">
                <p14:modId xmlns:p14="http://schemas.microsoft.com/office/powerpoint/2010/main" val="1297749941"/>
              </p:ext>
            </p:extLst>
          </p:nvPr>
        </p:nvGraphicFramePr>
        <p:xfrm>
          <a:off x="6856040" y="23590517"/>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30124894" y="21877448"/>
            <a:ext cx="12114900" cy="49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solidFill>
              </a:rPr>
              <a:t>Second Term Plan</a:t>
            </a:r>
            <a:endParaRPr lang="en-US" sz="4800" b="1" dirty="0">
              <a:solidFill>
                <a:schemeClr val="bg1"/>
              </a:solidFill>
            </a:endParaRPr>
          </a:p>
          <a:p>
            <a:pPr marL="457200" indent="-457200">
              <a:buFont typeface="+mj-lt"/>
              <a:buAutoNum type="arabicPeriod"/>
            </a:pPr>
            <a:endParaRPr lang="en-US" sz="24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run-time definition and evaluation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p>
          <a:p>
            <a:pPr marL="457200" indent="-457200">
              <a:buFont typeface="+mj-lt"/>
              <a:buAutoNum type="arabicPeriod"/>
            </a:pPr>
            <a:endParaRPr lang="en-US" sz="2400" dirty="0" smtClean="0">
              <a:solidFill>
                <a:schemeClr val="bg1"/>
              </a:solidFill>
            </a:endParaRPr>
          </a:p>
        </p:txBody>
      </p:sp>
      <p:sp>
        <p:nvSpPr>
          <p:cNvPr id="20" name="Rounded Rectangle 19"/>
          <p:cNvSpPr/>
          <p:nvPr/>
        </p:nvSpPr>
        <p:spPr>
          <a:xfrm>
            <a:off x="30124894" y="17958817"/>
            <a:ext cx="12114900" cy="2873256"/>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Issues Encountered</a:t>
            </a:r>
            <a:endParaRPr lang="en-US" sz="2400" dirty="0"/>
          </a:p>
        </p:txBody>
      </p:sp>
      <p:sp>
        <p:nvSpPr>
          <p:cNvPr id="25" name="Rounded Rectangle 24"/>
          <p:cNvSpPr/>
          <p:nvPr/>
        </p:nvSpPr>
        <p:spPr>
          <a:xfrm>
            <a:off x="570534" y="27294724"/>
            <a:ext cx="32164018"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References</a:t>
            </a:r>
            <a:endParaRPr lang="en-US" sz="2000" b="1" dirty="0" smtClean="0"/>
          </a:p>
          <a:p>
            <a:pPr algn="ctr"/>
            <a:endParaRPr lang="en-US" sz="1400" b="1" dirty="0" smtClean="0"/>
          </a:p>
          <a:p>
            <a:endParaRPr lang="en-US" sz="2000" dirty="0"/>
          </a:p>
        </p:txBody>
      </p:sp>
      <p:grpSp>
        <p:nvGrpSpPr>
          <p:cNvPr id="26" name="Group 25"/>
          <p:cNvGrpSpPr/>
          <p:nvPr/>
        </p:nvGrpSpPr>
        <p:grpSpPr>
          <a:xfrm>
            <a:off x="970500" y="13665874"/>
            <a:ext cx="10968796" cy="1661994"/>
            <a:chOff x="14932760" y="11856894"/>
            <a:chExt cx="10968796" cy="1661994"/>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rgbClr val="FFFF00"/>
                  </a:solidFill>
                  <a:latin typeface="Consolas" pitchFamily="49" charset="0"/>
                  <a:cs typeface="Consolas" pitchFamily="49" charset="0"/>
                </a:rPr>
                <a:t>using Neighbours(2) as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in</a:t>
              </a:r>
            </a:p>
            <a:p>
              <a:r>
                <a:rPr lang="en-GB" sz="2400" dirty="0">
                  <a:solidFill>
                    <a:srgbClr val="FFFF00"/>
                  </a:solidFill>
                  <a:latin typeface="Consolas" pitchFamily="49" charset="0"/>
                  <a:cs typeface="Consolas" pitchFamily="49" charset="0"/>
                </a:rPr>
                <a:t>    @(x :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a:t>
              </a:r>
            </a:p>
            <a:p>
              <a:r>
                <a:rPr lang="en-GB" sz="2400" dirty="0" smtClean="0">
                  <a:solidFill>
                    <a:srgbClr val="FFFF00"/>
                  </a:solidFill>
                  <a:latin typeface="Consolas" pitchFamily="49" charset="0"/>
                  <a:cs typeface="Consolas" pitchFamily="49" charset="0"/>
                </a:rPr>
                <a:t>        slot(x) != slot(this))</a:t>
              </a:r>
              <a:endParaRPr lang="en-US" sz="2400" dirty="0">
                <a:solidFill>
                  <a:srgbClr val="FFFF00"/>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rgbClr val="FFFF00"/>
                  </a:solidFill>
                  <a:latin typeface="Consolas" pitchFamily="49" charset="0"/>
                  <a:cs typeface="Consolas" pitchFamily="49" charset="0"/>
                </a:rPr>
                <a:t>∀x </a:t>
              </a:r>
              <a:r>
                <a:rPr lang="el-GR" sz="2400" dirty="0" smtClean="0">
                  <a:solidFill>
                    <a:srgbClr val="FFFF00"/>
                  </a:solidFill>
                  <a:latin typeface="Consolas" pitchFamily="49" charset="0"/>
                  <a:cs typeface="Consolas" pitchFamily="49" charset="0"/>
                </a:rPr>
                <a:t>ϵ</a:t>
              </a:r>
              <a:r>
                <a:rPr lang="en-GB" sz="2400" dirty="0" smtClean="0">
                  <a:solidFill>
                    <a:srgbClr val="FFFF00"/>
                  </a:solidFill>
                  <a:latin typeface="Consolas" pitchFamily="49" charset="0"/>
                  <a:cs typeface="Consolas" pitchFamily="49" charset="0"/>
                </a:rPr>
                <a:t> Neighbours(2) ⋅ </a:t>
              </a:r>
            </a:p>
            <a:p>
              <a:r>
                <a:rPr lang="en-GB" sz="2400" dirty="0" smtClean="0">
                  <a:solidFill>
                    <a:srgbClr val="FFFF00"/>
                  </a:solidFill>
                  <a:latin typeface="Consolas" pitchFamily="49" charset="0"/>
                  <a:cs typeface="Consolas" pitchFamily="49" charset="0"/>
                </a:rPr>
                <a:t>    slot(x) ≠ slot(this)</a:t>
              </a:r>
            </a:p>
            <a:p>
              <a:endParaRPr lang="en-GB" sz="2400" dirty="0">
                <a:solidFill>
                  <a:srgbClr val="FFFF00"/>
                </a:solidFill>
                <a:latin typeface="Consolas" pitchFamily="49" charset="0"/>
                <a:cs typeface="Consolas" pitchFamily="49" charset="0"/>
              </a:endParaRPr>
            </a:p>
          </p:txBody>
        </p:sp>
        <p:sp>
          <p:nvSpPr>
            <p:cNvPr id="5" name="TextBox 4"/>
            <p:cNvSpPr txBox="1"/>
            <p:nvPr/>
          </p:nvSpPr>
          <p:spPr>
            <a:xfrm>
              <a:off x="14932760" y="13057223"/>
              <a:ext cx="10965744" cy="461665"/>
            </a:xfrm>
            <a:prstGeom prst="rect">
              <a:avLst/>
            </a:prstGeom>
            <a:noFill/>
            <a:ln>
              <a:noFill/>
            </a:ln>
          </p:spPr>
          <p:txBody>
            <a:bodyPr wrap="square" rtlCol="0">
              <a:spAutoFit/>
            </a:bodyPr>
            <a:lstStyle/>
            <a:p>
              <a:r>
                <a:rPr lang="en-GB" sz="2400" dirty="0" smtClean="0">
                  <a:solidFill>
                    <a:schemeClr val="bg1"/>
                  </a:solidFill>
                </a:rPr>
                <a:t>Listing 1. A predicate in our custom language and the same predicate in first order logic</a:t>
              </a:r>
              <a:endParaRPr lang="en-GB" sz="2400" dirty="0">
                <a:solidFill>
                  <a:schemeClr val="bg1"/>
                </a:solidFill>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26215" y="11220333"/>
            <a:ext cx="8524881" cy="587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ounded Rectangle 26"/>
          <p:cNvSpPr/>
          <p:nvPr/>
        </p:nvSpPr>
        <p:spPr>
          <a:xfrm>
            <a:off x="29620222" y="2477601"/>
            <a:ext cx="12114901" cy="7827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HSEND</a:t>
            </a:r>
          </a:p>
          <a:p>
            <a:pPr algn="ctr"/>
            <a:r>
              <a:rPr lang="en-US" sz="2400" b="1" dirty="0"/>
              <a:t>H-SEND is a framework for detecting faults in WSNs, designed to </a:t>
            </a:r>
            <a:r>
              <a:rPr lang="en-US" sz="2400" b="1" dirty="0" err="1"/>
              <a:t>minimise</a:t>
            </a:r>
            <a:r>
              <a:rPr lang="en-US" sz="2400" b="1" dirty="0"/>
              <a:t> energy consumption. It differs from related algorithms by being capable of handling very large WSNs. </a:t>
            </a:r>
          </a:p>
          <a:p>
            <a:pPr algn="ctr"/>
            <a:endParaRPr lang="en-US" sz="2400" b="1" dirty="0"/>
          </a:p>
          <a:p>
            <a:pPr algn="ctr"/>
            <a:r>
              <a:rPr lang="en-US" sz="2400" b="1" dirty="0"/>
              <a:t>Our implementation allows the sending of a predicate message on a sink node, who will then begin the evaluation process. This can involve several aspects, like local predicate checking, or the evaluation of predicates across multiple nodes (or hops). </a:t>
            </a:r>
          </a:p>
          <a:p>
            <a:pPr algn="ctr"/>
            <a:endParaRPr lang="en-US" sz="2400" b="1" dirty="0"/>
          </a:p>
          <a:p>
            <a:pPr algn="ctr"/>
            <a:r>
              <a:rPr lang="en-US" sz="2400" b="1" dirty="0"/>
              <a:t>To start the creation of the implementation, we focused on fixed, compile time predicates, such as the temperature readings on a local node, and having them forwarded back. This was further expanded to allow multi-hop checking, of the same compile time predicates. Further abstractions of the framework will allow us to specify run time predicates, and have the information relayed using the same underlying network stack.</a:t>
            </a:r>
          </a:p>
          <a:p>
            <a:pPr algn="ctr"/>
            <a:endParaRPr lang="en-US" sz="2400" b="1" dirty="0"/>
          </a:p>
          <a:p>
            <a:pPr algn="ctr"/>
            <a:r>
              <a:rPr lang="en-US" sz="2400" b="1" dirty="0"/>
              <a:t>Further work will involve integrating the message sending with </a:t>
            </a:r>
            <a:r>
              <a:rPr lang="en-US" sz="2400" b="1" dirty="0" err="1"/>
              <a:t>neighbour</a:t>
            </a:r>
            <a:r>
              <a:rPr lang="en-US" sz="2400" b="1" dirty="0"/>
              <a:t> detection algorithms (such as clustering) will allow for much more efficient message sending, saving both energy and time.</a:t>
            </a:r>
            <a:endParaRPr lang="en-US" sz="2400" b="1" dirty="0" smtClean="0"/>
          </a:p>
          <a:p>
            <a:endParaRPr lang="en-US" sz="2400" dirty="0"/>
          </a:p>
        </p:txBody>
      </p:sp>
      <p:sp>
        <p:nvSpPr>
          <p:cNvPr id="19" name="Rounded Rectangle 18"/>
          <p:cNvSpPr/>
          <p:nvPr/>
        </p:nvSpPr>
        <p:spPr>
          <a:xfrm>
            <a:off x="14070771" y="12137087"/>
            <a:ext cx="14518836" cy="14672361"/>
          </a:xfrm>
          <a:prstGeom prst="roundRect">
            <a:avLst>
              <a:gd name="adj" fmla="val 5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Algorithms</a:t>
            </a:r>
          </a:p>
          <a:p>
            <a:endParaRPr lang="en-US" sz="2400" b="1" dirty="0" smtClean="0"/>
          </a:p>
          <a:p>
            <a:r>
              <a:rPr lang="en-US" sz="2400" dirty="0" smtClean="0"/>
              <a:t>When developing software for WSNs, there are several algorithms that are commonly used to perform certain tasks. So, in order to  test that our solution is applicable to real world code, we have developed some of these algorithms for us to specify and check predicates for.</a:t>
            </a:r>
            <a:endParaRPr lang="en-US" sz="2000" dirty="0" smtClean="0"/>
          </a:p>
          <a:p>
            <a:r>
              <a:rPr lang="en-US" sz="2000" b="1" dirty="0" smtClean="0"/>
              <a:t/>
            </a:r>
            <a:br>
              <a:rPr lang="en-US" sz="2000" b="1" dirty="0" smtClean="0"/>
            </a:br>
            <a:r>
              <a:rPr lang="en-US" sz="4000" b="1" dirty="0" smtClean="0"/>
              <a:t>Tree Aggregation</a:t>
            </a:r>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endParaRPr lang="en-US" sz="2000" b="1" dirty="0" smtClean="0"/>
          </a:p>
          <a:p>
            <a:endParaRPr lang="en-US" sz="2000" b="1" dirty="0" smtClean="0"/>
          </a:p>
          <a:p>
            <a:r>
              <a:rPr lang="en-US" sz="4000" b="1" dirty="0" smtClean="0"/>
              <a:t>Clustering</a:t>
            </a:r>
          </a:p>
          <a:p>
            <a:endParaRPr lang="en-GB" sz="2000" dirty="0" smtClean="0"/>
          </a:p>
          <a:p>
            <a:r>
              <a:rPr lang="en-GB" sz="2000" dirty="0" smtClean="0"/>
              <a:t>As </a:t>
            </a:r>
            <a:r>
              <a:rPr lang="en-GB" sz="2000" dirty="0"/>
              <a:t>two of the key constraints in a WSN are energy consumption and bandwidth, we made it a priority to minimise the number of messages sent through the network; clustering is perhaps the most widely-used strategy for achieving this.</a:t>
            </a:r>
          </a:p>
          <a:p>
            <a:r>
              <a:rPr lang="en-GB" sz="2000" dirty="0" smtClean="0"/>
              <a:t>Using features suggested by the </a:t>
            </a:r>
            <a:r>
              <a:rPr lang="en-GB" sz="2000" dirty="0"/>
              <a:t>Low-Energy Adaptive Clustering Hierarchy (LEACH</a:t>
            </a:r>
            <a:r>
              <a:rPr lang="en-GB" sz="2000" dirty="0" smtClean="0"/>
              <a:t>), we devised </a:t>
            </a:r>
            <a:r>
              <a:rPr lang="en-GB" sz="2000" dirty="0"/>
              <a:t>two clustering algorithms; a basic cluster for small </a:t>
            </a:r>
            <a:r>
              <a:rPr lang="en-GB" sz="2000" dirty="0" smtClean="0"/>
              <a:t>networks (cf. the diagram below), </a:t>
            </a:r>
            <a:r>
              <a:rPr lang="en-GB" sz="2000" dirty="0"/>
              <a:t>and a hierarchical cluster (with variable depth) which can be scaled up arbitrarily.</a:t>
            </a:r>
          </a:p>
          <a:p>
            <a:endParaRPr lang="en-GB" sz="2000" dirty="0"/>
          </a:p>
          <a:p>
            <a:r>
              <a:rPr lang="en-GB" sz="2000" dirty="0"/>
              <a:t>The </a:t>
            </a:r>
            <a:r>
              <a:rPr lang="en-GB" sz="2000" dirty="0" smtClean="0"/>
              <a:t>basic </a:t>
            </a:r>
            <a:r>
              <a:rPr lang="en-GB" sz="2000" dirty="0"/>
              <a:t>clustering algorithm simply elects all nodes </a:t>
            </a:r>
            <a:r>
              <a:rPr lang="en-GB" sz="2000" dirty="0" smtClean="0"/>
              <a:t>within radio </a:t>
            </a:r>
            <a:r>
              <a:rPr lang="en-GB" sz="2000" dirty="0"/>
              <a:t>range of the sink as </a:t>
            </a:r>
            <a:r>
              <a:rPr lang="en-GB" sz="2000" dirty="0" err="1"/>
              <a:t>clusterheads</a:t>
            </a:r>
            <a:r>
              <a:rPr lang="en-GB" sz="2000" dirty="0"/>
              <a:t> (CHs); all other nodes send data to their closest CH which performs some application-dependent aggregation on these messages before forwarding them on to the </a:t>
            </a:r>
            <a:r>
              <a:rPr lang="en-GB" sz="2000" dirty="0" smtClean="0"/>
              <a:t>sink. This </a:t>
            </a:r>
            <a:r>
              <a:rPr lang="en-GB" sz="2000" dirty="0"/>
              <a:t>is only useful in small networks, as networks in which the majority of nodes aren't within range of the CHs would have to forward their messages through some path of regular nodes, thus removing the efficiency of clustering.</a:t>
            </a:r>
          </a:p>
          <a:p>
            <a:endParaRPr lang="en-GB" sz="2000" dirty="0"/>
          </a:p>
          <a:p>
            <a:endParaRPr lang="en-US" sz="4000" b="1" dirty="0"/>
          </a:p>
          <a:p>
            <a:endParaRPr lang="en-US" sz="4000" b="1" dirty="0" smtClean="0"/>
          </a:p>
          <a:p>
            <a:endParaRPr lang="en-US" sz="4000" b="1" dirty="0" smtClean="0"/>
          </a:p>
          <a:p>
            <a:endParaRPr lang="en-US" sz="4000" b="1" dirty="0"/>
          </a:p>
          <a:p>
            <a:endParaRPr lang="en-US" sz="4000" b="1" dirty="0" smtClean="0"/>
          </a:p>
          <a:p>
            <a:endParaRPr lang="en-US" sz="4000" b="1" dirty="0" smtClean="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80554" y="14657347"/>
            <a:ext cx="4736584" cy="4756533"/>
          </a:xfrm>
          <a:prstGeom prst="rect">
            <a:avLst/>
          </a:prstGeom>
        </p:spPr>
      </p:pic>
      <p:sp>
        <p:nvSpPr>
          <p:cNvPr id="7" name="TextBox 6"/>
          <p:cNvSpPr txBox="1"/>
          <p:nvPr/>
        </p:nvSpPr>
        <p:spPr>
          <a:xfrm>
            <a:off x="14401800" y="15904429"/>
            <a:ext cx="8950154" cy="2554545"/>
          </a:xfrm>
          <a:prstGeom prst="rect">
            <a:avLst/>
          </a:prstGeom>
          <a:noFill/>
        </p:spPr>
        <p:txBody>
          <a:bodyPr wrap="square" rtlCol="0">
            <a:spAutoFit/>
          </a:bodyPr>
          <a:lstStyle/>
          <a:p>
            <a:r>
              <a:rPr lang="en-US" sz="2000" dirty="0">
                <a:solidFill>
                  <a:schemeClr val="bg1"/>
                </a:solidFill>
              </a:rPr>
              <a:t>A common task is to have every node in a network send data to the sink, whilst having some aggregation function performed on that data. To </a:t>
            </a:r>
            <a:r>
              <a:rPr lang="en-US" sz="2000" dirty="0" err="1">
                <a:solidFill>
                  <a:schemeClr val="bg1"/>
                </a:solidFill>
              </a:rPr>
              <a:t>minimise</a:t>
            </a:r>
            <a:r>
              <a:rPr lang="en-US" sz="2000" dirty="0">
                <a:solidFill>
                  <a:schemeClr val="bg1"/>
                </a:solidFill>
              </a:rPr>
              <a:t> the number of retransmissions the network is </a:t>
            </a:r>
            <a:r>
              <a:rPr lang="en-US" sz="2000" dirty="0" err="1">
                <a:solidFill>
                  <a:schemeClr val="bg1"/>
                </a:solidFill>
              </a:rPr>
              <a:t>orangised</a:t>
            </a:r>
            <a:r>
              <a:rPr lang="en-US" sz="2000" dirty="0">
                <a:solidFill>
                  <a:schemeClr val="bg1"/>
                </a:solidFill>
              </a:rPr>
              <a:t> as a tree. In this tree a node will collect child node’s data and perform some function over that data , once all children’s information is received the aggregated result will be sent to the parent of that node. Eventually the sink will receive and aggregate information from its children. Common applications for this algorithm is to calculate the average temperature over the area monitored by the sensor network.</a:t>
            </a:r>
          </a:p>
        </p:txBody>
      </p:sp>
      <p:sp>
        <p:nvSpPr>
          <p:cNvPr id="10" name="TextBox 9"/>
          <p:cNvSpPr txBox="1"/>
          <p:nvPr/>
        </p:nvSpPr>
        <p:spPr>
          <a:xfrm>
            <a:off x="14382750" y="22474922"/>
            <a:ext cx="4741777" cy="3785652"/>
          </a:xfrm>
          <a:prstGeom prst="rect">
            <a:avLst/>
          </a:prstGeom>
          <a:noFill/>
        </p:spPr>
        <p:txBody>
          <a:bodyPr wrap="square" rtlCol="0">
            <a:spAutoFit/>
          </a:bodyPr>
          <a:lstStyle/>
          <a:p>
            <a:r>
              <a:rPr lang="en-US" sz="2000" dirty="0">
                <a:solidFill>
                  <a:schemeClr val="bg1"/>
                </a:solidFill>
              </a:rPr>
              <a:t>Hierarchical clustering also begins by electing the nodes within range of the sink as CHs at level 1, but as the setup message spreads through the network nodes whose shortest path to their nearest level n </a:t>
            </a:r>
            <a:r>
              <a:rPr lang="en-US" sz="2000" dirty="0" err="1">
                <a:solidFill>
                  <a:schemeClr val="bg1"/>
                </a:solidFill>
              </a:rPr>
              <a:t>clusterhead</a:t>
            </a:r>
            <a:r>
              <a:rPr lang="en-US" sz="2000" dirty="0">
                <a:solidFill>
                  <a:schemeClr val="bg1"/>
                </a:solidFill>
              </a:rPr>
              <a:t> is  D hops (where D is specified in advance) also elect themselves as </a:t>
            </a:r>
            <a:r>
              <a:rPr lang="en-US" sz="2000" dirty="0" err="1">
                <a:solidFill>
                  <a:schemeClr val="bg1"/>
                </a:solidFill>
              </a:rPr>
              <a:t>clusterheads</a:t>
            </a:r>
            <a:r>
              <a:rPr lang="en-US" sz="2000" dirty="0">
                <a:solidFill>
                  <a:schemeClr val="bg1"/>
                </a:solidFill>
              </a:rPr>
              <a:t> and create a new cluster for level n+1. For D &gt; 1, nodes pass messages to their CH through the other nodes in their cluster, using </a:t>
            </a:r>
            <a:r>
              <a:rPr lang="en-US" sz="2000" dirty="0" err="1">
                <a:solidFill>
                  <a:schemeClr val="bg1"/>
                </a:solidFill>
              </a:rPr>
              <a:t>Contiki’s</a:t>
            </a:r>
            <a:r>
              <a:rPr lang="en-US" sz="2000" dirty="0">
                <a:solidFill>
                  <a:schemeClr val="bg1"/>
                </a:solidFill>
              </a:rPr>
              <a:t> low-overhead mesh messaging protocol.</a:t>
            </a:r>
          </a:p>
        </p:txBody>
      </p:sp>
      <p:sp>
        <p:nvSpPr>
          <p:cNvPr id="28" name="Rounded Rectangle 27"/>
          <p:cNvSpPr/>
          <p:nvPr/>
        </p:nvSpPr>
        <p:spPr>
          <a:xfrm>
            <a:off x="570533" y="16668750"/>
            <a:ext cx="12114900" cy="5451021"/>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err="1" smtClean="0"/>
              <a:t>Visualisation</a:t>
            </a:r>
            <a:r>
              <a:rPr lang="en-US" sz="4800" b="1" dirty="0"/>
              <a:t> </a:t>
            </a:r>
            <a:r>
              <a:rPr lang="en-US" sz="4800" b="1" dirty="0" smtClean="0"/>
              <a:t>and Interface Tool</a:t>
            </a:r>
          </a:p>
          <a:p>
            <a:endParaRPr lang="en-US" sz="2000" dirty="0"/>
          </a:p>
          <a:p>
            <a:r>
              <a:rPr lang="en-GB" sz="2000" dirty="0"/>
              <a:t>We are developing a GUI </a:t>
            </a:r>
            <a:r>
              <a:rPr lang="en-GB" sz="2000" dirty="0" smtClean="0"/>
              <a:t>to </a:t>
            </a:r>
            <a:r>
              <a:rPr lang="en-GB" sz="2000" dirty="0"/>
              <a:t>control our project, which will run on a computer and interface with the base station. It's main features will be predicate creation and deployment, and network visualisation</a:t>
            </a:r>
            <a:r>
              <a:rPr lang="en-GB" sz="2000" dirty="0" smtClean="0"/>
              <a:t>.</a:t>
            </a:r>
          </a:p>
          <a:p>
            <a:endParaRPr lang="en-US" sz="2000" dirty="0"/>
          </a:p>
          <a:p>
            <a:r>
              <a:rPr lang="en-GB" sz="2000" dirty="0"/>
              <a:t>Monitoring a new predicate will simply involve writing </a:t>
            </a:r>
            <a:r>
              <a:rPr lang="en-GB" sz="2000" dirty="0" smtClean="0"/>
              <a:t>a predicate in </a:t>
            </a:r>
            <a:r>
              <a:rPr lang="en-GB" sz="2000" dirty="0"/>
              <a:t>our </a:t>
            </a:r>
            <a:r>
              <a:rPr lang="en-GB" sz="2000" dirty="0" smtClean="0"/>
              <a:t>custom scripting language, </a:t>
            </a:r>
            <a:r>
              <a:rPr lang="en-GB" sz="2000" dirty="0"/>
              <a:t>and </a:t>
            </a:r>
            <a:r>
              <a:rPr lang="en-GB" sz="2000" dirty="0" smtClean="0"/>
              <a:t>submitting it using the GUI for evaluation in the network . </a:t>
            </a:r>
          </a:p>
          <a:p>
            <a:endParaRPr lang="en-GB" sz="2000" dirty="0" smtClean="0"/>
          </a:p>
          <a:p>
            <a:r>
              <a:rPr lang="en-GB" sz="2000" dirty="0"/>
              <a:t>In order to visualise the WSN and the state of the attached predicates, we have two main views in mind. The first is simply a list of predicates, colour coded by their current status, enabling the user to see at a glance any problems that </a:t>
            </a:r>
            <a:r>
              <a:rPr lang="en-GB" sz="2000" dirty="0" smtClean="0"/>
              <a:t>arise.</a:t>
            </a:r>
            <a:r>
              <a:rPr lang="en-GB" sz="2000" dirty="0"/>
              <a:t/>
            </a:r>
            <a:br>
              <a:rPr lang="en-GB" sz="2000" dirty="0"/>
            </a:br>
            <a:r>
              <a:rPr lang="en-GB" sz="2000" dirty="0"/>
              <a:t/>
            </a:r>
            <a:br>
              <a:rPr lang="en-GB" sz="2000" dirty="0"/>
            </a:br>
            <a:r>
              <a:rPr lang="en-GB" sz="2000" dirty="0"/>
              <a:t>The second will be a network graph, </a:t>
            </a:r>
            <a:r>
              <a:rPr lang="en-GB" sz="2000" dirty="0" smtClean="0"/>
              <a:t>showing the </a:t>
            </a:r>
            <a:r>
              <a:rPr lang="en-GB" sz="2000" dirty="0"/>
              <a:t>spatial relationships between nodes, associated clustering hierarchies, and generally provide a more visual representation of the WSN and attached predicates.</a:t>
            </a:r>
            <a:endParaRPr lang="en-US" sz="2000" dirty="0"/>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16430" y="22421550"/>
            <a:ext cx="9355295" cy="3975100"/>
          </a:xfrm>
          <a:prstGeom prst="rect">
            <a:avLst/>
          </a:prstGeom>
        </p:spPr>
      </p:pic>
    </p:spTree>
    <p:extLst>
      <p:ext uri="{BB962C8B-B14F-4D97-AF65-F5344CB8AC3E}">
        <p14:creationId xmlns:p14="http://schemas.microsoft.com/office/powerpoint/2010/main" val="34496114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499</TotalTime>
  <Words>1237</Words>
  <Application>Microsoft Macintosh PowerPoint</Application>
  <PresentationFormat>Custom</PresentationFormat>
  <Paragraphs>105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Amit Shah</cp:lastModifiedBy>
  <cp:revision>85</cp:revision>
  <dcterms:created xsi:type="dcterms:W3CDTF">2010-04-12T23:12:02Z</dcterms:created>
  <dcterms:modified xsi:type="dcterms:W3CDTF">2012-11-28T21:20:01Z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