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p:scale>
          <a:sx n="33" d="100"/>
          <a:sy n="33" d="100"/>
        </p:scale>
        <p:origin x="-930" y="103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11/29/2012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3086163"/>
            <a:ext cx="12288297" cy="4145399"/>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endParaRPr lang="en-US" sz="4800" b="1" dirty="0" smtClean="0"/>
          </a:p>
        </p:txBody>
      </p:sp>
      <p:sp>
        <p:nvSpPr>
          <p:cNvPr id="3" name="TextBox 2"/>
          <p:cNvSpPr txBox="1"/>
          <p:nvPr/>
        </p:nvSpPr>
        <p:spPr>
          <a:xfrm>
            <a:off x="809774" y="142135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459233" y="8700117"/>
            <a:ext cx="12342366"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Aims</a:t>
            </a:r>
          </a:p>
          <a:p>
            <a:r>
              <a:rPr lang="en-US" sz="2400" dirty="0" smtClean="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smtClean="0"/>
              <a:t>A way to check that certain properties in the network hold</a:t>
            </a:r>
          </a:p>
          <a:p>
            <a:pPr marL="457200" indent="-457200">
              <a:buFont typeface="+mj-lt"/>
              <a:buAutoNum type="arabicPeriod"/>
            </a:pPr>
            <a:r>
              <a:rPr lang="en-US" sz="2400" dirty="0" smtClean="0"/>
              <a:t>A way to </a:t>
            </a:r>
            <a:r>
              <a:rPr lang="en-US" sz="2400" dirty="0" err="1" smtClean="0"/>
              <a:t>visualise</a:t>
            </a:r>
            <a:r>
              <a:rPr lang="en-US" sz="2400" dirty="0" smtClean="0"/>
              <a:t> as much of the network state as possible</a:t>
            </a:r>
          </a:p>
          <a:p>
            <a:pPr marL="457200" indent="-457200">
              <a:buFont typeface="+mj-lt"/>
              <a:buAutoNum type="arabicPeriod"/>
            </a:pPr>
            <a:r>
              <a:rPr lang="en-US" sz="2400" dirty="0" smtClean="0"/>
              <a:t>A way to obtain information on the network state before a property fails to hold</a:t>
            </a:r>
            <a:endParaRPr lang="en-US" sz="2400" dirty="0" smtClean="0"/>
          </a:p>
          <a:p>
            <a:endParaRPr lang="en-US" sz="2000" dirty="0"/>
          </a:p>
        </p:txBody>
      </p:sp>
      <p:sp>
        <p:nvSpPr>
          <p:cNvPr id="23" name="Rounded Rectangle 22"/>
          <p:cNvSpPr/>
          <p:nvPr/>
        </p:nvSpPr>
        <p:spPr>
          <a:xfrm>
            <a:off x="540458" y="2591998"/>
            <a:ext cx="12261141" cy="5451021"/>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a:t>
            </a:r>
            <a:r>
              <a:rPr lang="en-US" sz="2400" dirty="0" smtClean="0"/>
              <a:t>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461952381"/>
              </p:ext>
            </p:extLst>
          </p:nvPr>
        </p:nvGraphicFramePr>
        <p:xfrm>
          <a:off x="6775129" y="1416554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519878"/>
            <a:ext cx="12114900" cy="307329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References</a:t>
            </a:r>
            <a:endParaRPr lang="en-US" sz="2000" b="1"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15" name="Rounded Rectangle 14"/>
          <p:cNvSpPr/>
          <p:nvPr/>
        </p:nvSpPr>
        <p:spPr>
          <a:xfrm>
            <a:off x="517654" y="17945100"/>
            <a:ext cx="12283945" cy="8864348"/>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a:t>
            </a:r>
            <a:r>
              <a:rPr lang="en-US" sz="2000" dirty="0" smtClean="0"/>
              <a:t>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a:t>
            </a:r>
            <a:r>
              <a:rPr lang="en-US" sz="2000" dirty="0" smtClean="0"/>
              <a:t>[3] </a:t>
            </a:r>
            <a:r>
              <a:rPr lang="en-US" sz="2000" dirty="0" smtClean="0"/>
              <a:t>and Wren </a:t>
            </a:r>
            <a:r>
              <a:rPr lang="en-US" sz="2000" dirty="0" smtClean="0"/>
              <a:t>[2] </a:t>
            </a:r>
            <a:r>
              <a:rPr lang="en-US" sz="2000" dirty="0" smtClean="0"/>
              <a:t>–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47874" y="24700100"/>
            <a:ext cx="11339038" cy="1600439"/>
            <a:chOff x="14562518" y="11856894"/>
            <a:chExt cx="11339038" cy="1600439"/>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3057223"/>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sp>
        <p:nvSpPr>
          <p:cNvPr id="28" name="Rounded Rectangle 27"/>
          <p:cNvSpPr/>
          <p:nvPr/>
        </p:nvSpPr>
        <p:spPr>
          <a:xfrm>
            <a:off x="14166864" y="2591999"/>
            <a:ext cx="14518836" cy="5451021"/>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6864" y="12244099"/>
            <a:ext cx="14518836" cy="14565349"/>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4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[1], </a:t>
              </a:r>
              <a:r>
                <a:rPr lang="en-GB" sz="2000" dirty="0" smtClean="0"/>
                <a:t>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907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858722"/>
              <a:ext cx="4741777" cy="3170099"/>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7543" y="22709400"/>
              <a:ext cx="9355295" cy="3975100"/>
            </a:xfrm>
            <a:prstGeom prst="rect">
              <a:avLst/>
            </a:prstGeom>
          </p:spPr>
        </p:pic>
      </p:grpSp>
      <p:sp>
        <p:nvSpPr>
          <p:cNvPr id="27" name="Rounded Rectangle 26"/>
          <p:cNvSpPr/>
          <p:nvPr/>
        </p:nvSpPr>
        <p:spPr>
          <a:xfrm>
            <a:off x="30096317" y="2591999"/>
            <a:ext cx="12114901" cy="15219751"/>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[5] is </a:t>
            </a:r>
            <a:r>
              <a:rPr lang="en-US" sz="2000" dirty="0"/>
              <a:t>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37876" y="12318775"/>
            <a:ext cx="7378635" cy="50822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331682" y="12169914"/>
            <a:ext cx="3920218"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a:t>
            </a:r>
            <a:r>
              <a:rPr lang="en-GB" sz="2000" dirty="0" smtClean="0">
                <a:solidFill>
                  <a:schemeClr val="bg1"/>
                </a:solidFill>
              </a:rPr>
              <a:t>visualisation.</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p:nvPr/>
        </p:nvGrpSpPr>
        <p:grpSpPr>
          <a:xfrm>
            <a:off x="15632166" y="8557212"/>
            <a:ext cx="4963209" cy="3268785"/>
            <a:chOff x="15632167" y="8700117"/>
            <a:chExt cx="4963209" cy="3268785"/>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5632167" y="11568792"/>
              <a:ext cx="4963209" cy="400110"/>
            </a:xfrm>
            <a:prstGeom prst="rect">
              <a:avLst/>
            </a:prstGeom>
            <a:noFill/>
          </p:spPr>
          <p:txBody>
            <a:bodyPr wrap="square" rtlCol="0">
              <a:spAutoFit/>
            </a:bodyPr>
            <a:lstStyle/>
            <a:p>
              <a:pPr algn="ctr"/>
              <a:r>
                <a:rPr lang="en-GB" sz="2000" dirty="0" smtClean="0"/>
                <a:t>Figure 1: The sensor node we are using</a:t>
              </a:r>
              <a:endParaRPr lang="en-GB" sz="2000" dirty="0"/>
            </a:p>
          </p:txBody>
        </p:sp>
      </p:grpSp>
      <p:grpSp>
        <p:nvGrpSpPr>
          <p:cNvPr id="31" name="Group 30"/>
          <p:cNvGrpSpPr/>
          <p:nvPr/>
        </p:nvGrpSpPr>
        <p:grpSpPr>
          <a:xfrm>
            <a:off x="22224728" y="8557212"/>
            <a:ext cx="4963209" cy="3245761"/>
            <a:chOff x="22206041" y="8704574"/>
            <a:chExt cx="4963209" cy="3245761"/>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206041" y="11550225"/>
              <a:ext cx="4963209" cy="400110"/>
            </a:xfrm>
            <a:prstGeom prst="rect">
              <a:avLst/>
            </a:prstGeom>
            <a:noFill/>
          </p:spPr>
          <p:txBody>
            <a:bodyPr wrap="square" rtlCol="0">
              <a:spAutoFit/>
            </a:bodyPr>
            <a:lstStyle/>
            <a:p>
              <a:pPr algn="ctr"/>
              <a:r>
                <a:rPr lang="en-GB" sz="2000" dirty="0" smtClean="0"/>
                <a:t>Figure 2: The base station interface dongle</a:t>
              </a:r>
              <a:endParaRPr lang="en-GB" sz="2000" dirty="0"/>
            </a:p>
          </p:txBody>
        </p:sp>
      </p:grpSp>
      <p:sp>
        <p:nvSpPr>
          <p:cNvPr id="32" name="TextBox 31"/>
          <p:cNvSpPr txBox="1"/>
          <p:nvPr/>
        </p:nvSpPr>
        <p:spPr>
          <a:xfrm>
            <a:off x="16798350" y="27379024"/>
            <a:ext cx="15415200" cy="2246769"/>
          </a:xfrm>
          <a:prstGeom prst="rect">
            <a:avLst/>
          </a:prstGeom>
          <a:noFill/>
        </p:spPr>
        <p:txBody>
          <a:bodyPr wrap="square" rtlCol="0">
            <a:spAutoFit/>
          </a:bodyPr>
          <a:lstStyle/>
          <a:p>
            <a:pPr marL="457200" indent="-457200">
              <a:buFont typeface="+mj-lt"/>
              <a:buAutoNum type="arabicPeriod" startAt="5"/>
            </a:pPr>
            <a:r>
              <a:rPr lang="en-GB" sz="2000" dirty="0">
                <a:solidFill>
                  <a:schemeClr val="bg1"/>
                </a:solidFill>
              </a:rPr>
              <a:t>Hector Garcia-Molina, Frank </a:t>
            </a:r>
            <a:r>
              <a:rPr lang="en-GB" sz="2000" dirty="0" err="1">
                <a:solidFill>
                  <a:schemeClr val="bg1"/>
                </a:solidFill>
              </a:rPr>
              <a:t>Germano</a:t>
            </a:r>
            <a:r>
              <a:rPr lang="en-GB" sz="2000" dirty="0">
                <a:solidFill>
                  <a:schemeClr val="bg1"/>
                </a:solidFill>
              </a:rPr>
              <a:t>, and Walter H. Kohler. Debugging a distributed computing system. Software Engineering, IEEE Transactions on, SE-10(2):210{219, March 1984. ISSN 0098-5589. </a:t>
            </a:r>
            <a:r>
              <a:rPr lang="en-GB" sz="2000" dirty="0" err="1">
                <a:solidFill>
                  <a:schemeClr val="bg1"/>
                </a:solidFill>
              </a:rPr>
              <a:t>doi</a:t>
            </a:r>
            <a:r>
              <a:rPr lang="en-GB" sz="2000" dirty="0">
                <a:solidFill>
                  <a:schemeClr val="bg1"/>
                </a:solidFill>
              </a:rPr>
              <a:t>: 10.1109/TSE.1984.5010224.</a:t>
            </a:r>
          </a:p>
          <a:p>
            <a:pPr marL="457200" indent="-457200">
              <a:buFont typeface="+mj-lt"/>
              <a:buAutoNum type="arabicPeriod" startAt="5"/>
            </a:pPr>
            <a:r>
              <a:rPr lang="en-GB" sz="2000" dirty="0" smtClean="0">
                <a:solidFill>
                  <a:schemeClr val="bg1"/>
                </a:solidFill>
              </a:rPr>
              <a:t>Douglas </a:t>
            </a:r>
            <a:r>
              <a:rPr lang="en-GB" sz="2000" dirty="0">
                <a:solidFill>
                  <a:schemeClr val="bg1"/>
                </a:solidFill>
              </a:rPr>
              <a:t>Herbert, </a:t>
            </a:r>
            <a:r>
              <a:rPr lang="en-GB" sz="2000" dirty="0" err="1">
                <a:solidFill>
                  <a:schemeClr val="bg1"/>
                </a:solidFill>
              </a:rPr>
              <a:t>Vinaitheerthan</a:t>
            </a:r>
            <a:r>
              <a:rPr lang="en-GB" sz="2000" dirty="0">
                <a:solidFill>
                  <a:schemeClr val="bg1"/>
                </a:solidFill>
              </a:rPr>
              <a:t> </a:t>
            </a:r>
            <a:r>
              <a:rPr lang="en-GB" sz="2000" dirty="0" err="1">
                <a:solidFill>
                  <a:schemeClr val="bg1"/>
                </a:solidFill>
              </a:rPr>
              <a:t>Sundaram</a:t>
            </a:r>
            <a:r>
              <a:rPr lang="en-GB" sz="2000" dirty="0">
                <a:solidFill>
                  <a:schemeClr val="bg1"/>
                </a:solidFill>
              </a:rPr>
              <a:t>, Yung-Hsiang Lu, </a:t>
            </a:r>
            <a:r>
              <a:rPr lang="en-GB" sz="2000" dirty="0" err="1">
                <a:solidFill>
                  <a:schemeClr val="bg1"/>
                </a:solidFill>
              </a:rPr>
              <a:t>Saurabh</a:t>
            </a:r>
            <a:r>
              <a:rPr lang="en-GB" sz="2000" dirty="0">
                <a:solidFill>
                  <a:schemeClr val="bg1"/>
                </a:solidFill>
              </a:rPr>
              <a:t> </a:t>
            </a:r>
            <a:r>
              <a:rPr lang="en-GB" sz="2000" dirty="0" err="1">
                <a:solidFill>
                  <a:schemeClr val="bg1"/>
                </a:solidFill>
              </a:rPr>
              <a:t>Bagchi</a:t>
            </a:r>
            <a:r>
              <a:rPr lang="en-GB" sz="2000" dirty="0">
                <a:solidFill>
                  <a:schemeClr val="bg1"/>
                </a:solidFill>
              </a:rPr>
              <a:t>, and </a:t>
            </a:r>
            <a:r>
              <a:rPr lang="en-GB" sz="2000" dirty="0" err="1">
                <a:solidFill>
                  <a:schemeClr val="bg1"/>
                </a:solidFill>
              </a:rPr>
              <a:t>Zhiyuan</a:t>
            </a:r>
            <a:r>
              <a:rPr lang="en-GB" sz="2000" dirty="0">
                <a:solidFill>
                  <a:schemeClr val="bg1"/>
                </a:solidFill>
              </a:rPr>
              <a:t> Li. Adaptive correctness monitoring for wireless sensor networks using hierarchical distributed run-time invariant checking. ACM Transactions on Autonomous and Adaptive Systems (TAAS), 2(3):8, </a:t>
            </a:r>
            <a:r>
              <a:rPr lang="en-GB" sz="2000" dirty="0" err="1">
                <a:solidFill>
                  <a:schemeClr val="bg1"/>
                </a:solidFill>
              </a:rPr>
              <a:t>sep</a:t>
            </a:r>
            <a:r>
              <a:rPr lang="en-GB" sz="2000" dirty="0">
                <a:solidFill>
                  <a:schemeClr val="bg1"/>
                </a:solidFill>
              </a:rPr>
              <a:t> 2007. ISSN 1556-4665. </a:t>
            </a:r>
            <a:r>
              <a:rPr lang="en-GB" sz="2000" dirty="0" err="1">
                <a:solidFill>
                  <a:schemeClr val="bg1"/>
                </a:solidFill>
              </a:rPr>
              <a:t>doi</a:t>
            </a:r>
            <a:r>
              <a:rPr lang="en-GB" sz="2000" dirty="0">
                <a:solidFill>
                  <a:schemeClr val="bg1"/>
                </a:solidFill>
              </a:rPr>
              <a:t>: 10.1145/1278460.1278462</a:t>
            </a:r>
          </a:p>
          <a:p>
            <a:pPr marL="457200" indent="-457200">
              <a:buFont typeface="+mj-lt"/>
              <a:buAutoNum type="arabicPeriod" startAt="5"/>
            </a:pPr>
            <a:r>
              <a:rPr lang="en-GB" sz="2000" dirty="0">
                <a:solidFill>
                  <a:schemeClr val="bg1"/>
                </a:solidFill>
              </a:rPr>
              <a:t>Fredrik </a:t>
            </a:r>
            <a:r>
              <a:rPr lang="en-GB" sz="2000" dirty="0" err="1">
                <a:solidFill>
                  <a:schemeClr val="bg1"/>
                </a:solidFill>
              </a:rPr>
              <a:t>Osterlind</a:t>
            </a:r>
            <a:r>
              <a:rPr lang="en-GB" sz="2000" dirty="0">
                <a:solidFill>
                  <a:schemeClr val="bg1"/>
                </a:solidFill>
              </a:rPr>
              <a:t>. A sensor network simulator for the </a:t>
            </a:r>
            <a:r>
              <a:rPr lang="en-GB" sz="2000" dirty="0" err="1">
                <a:solidFill>
                  <a:schemeClr val="bg1"/>
                </a:solidFill>
              </a:rPr>
              <a:t>contiki</a:t>
            </a:r>
            <a:r>
              <a:rPr lang="en-GB" sz="2000" dirty="0">
                <a:solidFill>
                  <a:schemeClr val="bg1"/>
                </a:solidFill>
              </a:rPr>
              <a:t> </a:t>
            </a:r>
            <a:r>
              <a:rPr lang="en-GB" sz="2000" dirty="0" err="1">
                <a:solidFill>
                  <a:schemeClr val="bg1"/>
                </a:solidFill>
              </a:rPr>
              <a:t>os</a:t>
            </a:r>
            <a:r>
              <a:rPr lang="en-GB" sz="2000" dirty="0">
                <a:solidFill>
                  <a:schemeClr val="bg1"/>
                </a:solidFill>
              </a:rPr>
              <a:t>. Technical report, SICS publications database [http://eprints.sics.se/perl/oai2] (Sweden), 2006.</a:t>
            </a:r>
            <a:endParaRPr lang="en-GB" sz="2000" dirty="0">
              <a:solidFill>
                <a:schemeClr val="bg1"/>
              </a:solidFill>
            </a:endParaRPr>
          </a:p>
        </p:txBody>
      </p:sp>
      <p:sp>
        <p:nvSpPr>
          <p:cNvPr id="34" name="TextBox 33"/>
          <p:cNvSpPr txBox="1"/>
          <p:nvPr/>
        </p:nvSpPr>
        <p:spPr>
          <a:xfrm>
            <a:off x="847874" y="28034062"/>
            <a:ext cx="15477976" cy="1323439"/>
          </a:xfrm>
          <a:prstGeom prst="rect">
            <a:avLst/>
          </a:prstGeom>
          <a:noFill/>
        </p:spPr>
        <p:txBody>
          <a:bodyPr wrap="square" rtlCol="0">
            <a:spAutoFit/>
          </a:bodyPr>
          <a:lstStyle/>
          <a:p>
            <a:pPr marL="342900" indent="-342900">
              <a:buFont typeface="+mj-lt"/>
              <a:buAutoNum type="arabicPeriod"/>
            </a:pPr>
            <a:r>
              <a:rPr lang="en-GB" sz="2000" dirty="0">
                <a:solidFill>
                  <a:schemeClr val="bg1"/>
                </a:solidFill>
              </a:rPr>
              <a:t>J.N. Al-</a:t>
            </a:r>
            <a:r>
              <a:rPr lang="en-GB" sz="2000" dirty="0" err="1">
                <a:solidFill>
                  <a:schemeClr val="bg1"/>
                </a:solidFill>
              </a:rPr>
              <a:t>Karaki</a:t>
            </a:r>
            <a:r>
              <a:rPr lang="en-GB" sz="2000" dirty="0">
                <a:solidFill>
                  <a:schemeClr val="bg1"/>
                </a:solidFill>
              </a:rPr>
              <a:t> and A.E. Kamal. Routing techniques in wireless sensor networks: a survey. Wireless Communications, IEEE, 11(6):6{28, </a:t>
            </a:r>
            <a:r>
              <a:rPr lang="en-GB" sz="2000" dirty="0" err="1">
                <a:solidFill>
                  <a:schemeClr val="bg1"/>
                </a:solidFill>
              </a:rPr>
              <a:t>dec.</a:t>
            </a:r>
            <a:r>
              <a:rPr lang="en-GB" sz="2000" dirty="0">
                <a:solidFill>
                  <a:schemeClr val="bg1"/>
                </a:solidFill>
              </a:rPr>
              <a:t> 2004. ISSN 1536{1284. </a:t>
            </a:r>
            <a:r>
              <a:rPr lang="en-GB" sz="2000" dirty="0" err="1">
                <a:solidFill>
                  <a:schemeClr val="bg1"/>
                </a:solidFill>
              </a:rPr>
              <a:t>doi</a:t>
            </a:r>
            <a:r>
              <a:rPr lang="en-GB" sz="2000" dirty="0">
                <a:solidFill>
                  <a:schemeClr val="bg1"/>
                </a:solidFill>
              </a:rPr>
              <a:t>: 10.1109/MWC.2004.1368893.</a:t>
            </a:r>
          </a:p>
          <a:p>
            <a:pPr marL="342900" indent="-342900">
              <a:buFont typeface="+mj-lt"/>
              <a:buAutoNum type="arabicPeriod"/>
            </a:pPr>
            <a:r>
              <a:rPr lang="en-GB" sz="2000" dirty="0">
                <a:solidFill>
                  <a:schemeClr val="bg1"/>
                </a:solidFill>
              </a:rPr>
              <a:t>Darius Bacon. Wren. Online, 2010. URL https://github.com/darius/wren</a:t>
            </a:r>
          </a:p>
          <a:p>
            <a:pPr marL="342900" indent="-342900">
              <a:buFont typeface="+mj-lt"/>
              <a:buAutoNum type="arabicPeriod"/>
            </a:pPr>
            <a:r>
              <a:rPr lang="en-GB" sz="2000" dirty="0" err="1">
                <a:solidFill>
                  <a:schemeClr val="bg1"/>
                </a:solidFill>
              </a:rPr>
              <a:t>eLua</a:t>
            </a:r>
            <a:r>
              <a:rPr lang="en-GB" sz="2000" dirty="0">
                <a:solidFill>
                  <a:schemeClr val="bg1"/>
                </a:solidFill>
              </a:rPr>
              <a:t> Project. LTR (</a:t>
            </a:r>
            <a:r>
              <a:rPr lang="en-GB" sz="2000" dirty="0" err="1">
                <a:solidFill>
                  <a:schemeClr val="bg1"/>
                </a:solidFill>
              </a:rPr>
              <a:t>Lua</a:t>
            </a:r>
            <a:r>
              <a:rPr lang="en-GB" sz="2000" dirty="0">
                <a:solidFill>
                  <a:schemeClr val="bg1"/>
                </a:solidFill>
              </a:rPr>
              <a:t> Tiny RAM) in </a:t>
            </a:r>
            <a:r>
              <a:rPr lang="en-GB" sz="2000" dirty="0" err="1">
                <a:solidFill>
                  <a:schemeClr val="bg1"/>
                </a:solidFill>
              </a:rPr>
              <a:t>eLua</a:t>
            </a:r>
            <a:r>
              <a:rPr lang="en-GB" sz="2000" dirty="0">
                <a:solidFill>
                  <a:schemeClr val="bg1"/>
                </a:solidFill>
              </a:rPr>
              <a:t>. Online, 2011. URL http://</a:t>
            </a:r>
            <a:r>
              <a:rPr lang="en-GB" sz="2000" dirty="0" smtClean="0">
                <a:solidFill>
                  <a:schemeClr val="bg1"/>
                </a:solidFill>
              </a:rPr>
              <a:t>www.eluaproject.net/doc/v0.8/en_arch_ltr.html</a:t>
            </a:r>
            <a:endParaRPr lang="en-GB" sz="2000" dirty="0">
              <a:solidFill>
                <a:schemeClr val="bg1"/>
              </a:solidFill>
            </a:endParaRPr>
          </a:p>
        </p:txBody>
      </p:sp>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672</TotalTime>
  <Words>1659</Words>
  <Application>Microsoft Office PowerPoint</Application>
  <PresentationFormat>Custom</PresentationFormat>
  <Paragraphs>138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113</cp:revision>
  <dcterms:created xsi:type="dcterms:W3CDTF">2010-04-12T23:12:02Z</dcterms:created>
  <dcterms:modified xsi:type="dcterms:W3CDTF">2012-11-29T08:17:37Z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