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8971" autoAdjust="0"/>
  </p:normalViewPr>
  <p:slideViewPr>
    <p:cSldViewPr snapToGrid="0" snapToObjects="1">
      <p:cViewPr varScale="1">
        <p:scale>
          <a:sx n="26" d="100"/>
          <a:sy n="26" d="100"/>
        </p:scale>
        <p:origin x="-1914" y="-114"/>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11/29/2012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11/29/2012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11/29/2012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11/29/2012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11/29/2012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 name="Rounded Rectangle 16"/>
          <p:cNvSpPr/>
          <p:nvPr/>
        </p:nvSpPr>
        <p:spPr>
          <a:xfrm>
            <a:off x="513302" y="13086163"/>
            <a:ext cx="12288297" cy="4145399"/>
          </a:xfrm>
          <a:prstGeom prst="roundRect">
            <a:avLst>
              <a:gd name="adj" fmla="val 8858"/>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a:t>
            </a:r>
            <a:r>
              <a:rPr lang="en-US" sz="4800" b="1" dirty="0" smtClean="0"/>
              <a:t>Management</a:t>
            </a:r>
            <a:endParaRPr lang="en-US" sz="4800" b="1" dirty="0" smtClean="0"/>
          </a:p>
        </p:txBody>
      </p:sp>
      <p:sp>
        <p:nvSpPr>
          <p:cNvPr id="3" name="TextBox 2"/>
          <p:cNvSpPr txBox="1"/>
          <p:nvPr/>
        </p:nvSpPr>
        <p:spPr>
          <a:xfrm>
            <a:off x="809774" y="14213584"/>
            <a:ext cx="5676900" cy="277038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14" name="Rounded Rectangle 13"/>
          <p:cNvSpPr/>
          <p:nvPr/>
        </p:nvSpPr>
        <p:spPr>
          <a:xfrm>
            <a:off x="459233" y="8700117"/>
            <a:ext cx="12342366" cy="3543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Aims</a:t>
            </a:r>
          </a:p>
          <a:p>
            <a:r>
              <a:rPr lang="en-US" sz="2400" dirty="0" smtClean="0"/>
              <a:t>Due to the importance of debugging tools developing any software and the difficulty in developing distributed systems, we want to create a useful set of tools to assist in debugging WSN applications.  This includes:</a:t>
            </a:r>
          </a:p>
          <a:p>
            <a:pPr marL="457200" indent="-457200">
              <a:buFont typeface="+mj-lt"/>
              <a:buAutoNum type="arabicPeriod"/>
            </a:pPr>
            <a:r>
              <a:rPr lang="en-US" sz="2400" dirty="0" smtClean="0"/>
              <a:t>A way to check that certain properties in the network hold</a:t>
            </a:r>
          </a:p>
          <a:p>
            <a:pPr marL="457200" indent="-457200">
              <a:buFont typeface="+mj-lt"/>
              <a:buAutoNum type="arabicPeriod"/>
            </a:pPr>
            <a:r>
              <a:rPr lang="en-US" sz="2400" dirty="0" smtClean="0"/>
              <a:t>A way to </a:t>
            </a:r>
            <a:r>
              <a:rPr lang="en-US" sz="2400" dirty="0" err="1" smtClean="0"/>
              <a:t>visualise</a:t>
            </a:r>
            <a:r>
              <a:rPr lang="en-US" sz="2400" dirty="0" smtClean="0"/>
              <a:t> as much of the network state as possible</a:t>
            </a:r>
          </a:p>
          <a:p>
            <a:pPr marL="457200" indent="-457200">
              <a:buFont typeface="+mj-lt"/>
              <a:buAutoNum type="arabicPeriod"/>
            </a:pPr>
            <a:r>
              <a:rPr lang="en-US" sz="2400" dirty="0" smtClean="0"/>
              <a:t>A way to obtain information on the network state before a property fails to hold</a:t>
            </a:r>
            <a:endParaRPr lang="en-US" sz="2400" dirty="0" smtClean="0"/>
          </a:p>
          <a:p>
            <a:endParaRPr lang="en-US" sz="2000" dirty="0"/>
          </a:p>
        </p:txBody>
      </p:sp>
      <p:sp>
        <p:nvSpPr>
          <p:cNvPr id="23" name="Rounded Rectangle 22"/>
          <p:cNvSpPr/>
          <p:nvPr/>
        </p:nvSpPr>
        <p:spPr>
          <a:xfrm>
            <a:off x="540458" y="2591998"/>
            <a:ext cx="12261141" cy="5451021"/>
          </a:xfrm>
          <a:prstGeom prst="roundRect">
            <a:avLst>
              <a:gd name="adj" fmla="val 1057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Background</a:t>
            </a:r>
          </a:p>
          <a:p>
            <a:r>
              <a:rPr lang="en-US" sz="2400" dirty="0" smtClean="0"/>
              <a:t>Wireless </a:t>
            </a:r>
            <a:r>
              <a:rPr lang="en-US" sz="2400" dirty="0" smtClean="0"/>
              <a:t>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p>
          <a:p>
            <a:endParaRPr lang="en-US" sz="2400" dirty="0"/>
          </a:p>
          <a:p>
            <a:r>
              <a:rPr lang="en-US" sz="2400" dirty="0" smtClean="0"/>
              <a:t>As 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461952381"/>
              </p:ext>
            </p:extLst>
          </p:nvPr>
        </p:nvGraphicFramePr>
        <p:xfrm>
          <a:off x="6775129" y="14165542"/>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smtClean="0"/>
                        <a:t>Name</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096319" y="22078950"/>
            <a:ext cx="12143475" cy="4730498"/>
          </a:xfrm>
          <a:prstGeom prst="roundRect">
            <a:avLst>
              <a:gd name="adj" fmla="val 1145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solidFill>
                  <a:schemeClr val="bg1"/>
                </a:solidFill>
              </a:rPr>
              <a:t>Second Term </a:t>
            </a:r>
            <a:r>
              <a:rPr lang="en-US" sz="4800" b="1" dirty="0" smtClean="0">
                <a:solidFill>
                  <a:schemeClr val="bg1"/>
                </a:solidFill>
              </a:rPr>
              <a:t>Plan</a:t>
            </a:r>
            <a:endParaRPr lang="en-US" sz="4800" b="1" dirty="0">
              <a:solidFill>
                <a:schemeClr val="bg1"/>
              </a:solidFill>
            </a:endParaRPr>
          </a:p>
          <a:p>
            <a:endParaRPr lang="en-US" sz="20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096319" y="18519878"/>
            <a:ext cx="12114900" cy="3073296"/>
          </a:xfrm>
          <a:prstGeom prst="roundRect">
            <a:avLst>
              <a:gd name="adj" fmla="val 1190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Issues Encountered</a:t>
            </a:r>
          </a:p>
          <a:p>
            <a:endParaRPr lang="en-US" sz="2000" b="1" dirty="0"/>
          </a:p>
          <a:p>
            <a:r>
              <a:rPr lang="en-US" sz="2000" dirty="0" smtClean="0"/>
              <a:t>We have not encountered too many unforeseen issues with the project so far. However those we have encountered were more problematic than we originally thought they would be:</a:t>
            </a:r>
          </a:p>
          <a:p>
            <a:endParaRPr lang="en-US" sz="2000" dirty="0" smtClean="0"/>
          </a:p>
          <a:p>
            <a:pPr marL="457200" indent="-457200">
              <a:buFont typeface="+mj-lt"/>
              <a:buAutoNum type="arabicPeriod"/>
            </a:pPr>
            <a:r>
              <a:rPr lang="en-US" sz="2000" dirty="0" smtClean="0"/>
              <a:t>Learning to work in a different development environment (different language, unfamiliar APIs)</a:t>
            </a:r>
          </a:p>
          <a:p>
            <a:pPr marL="457200" indent="-457200">
              <a:buFont typeface="+mj-lt"/>
              <a:buAutoNum type="arabicPeriod"/>
            </a:pPr>
            <a:r>
              <a:rPr lang="en-US" sz="2000" dirty="0" smtClean="0"/>
              <a:t>Difficulty thinking and develop in a distributed non-error free environment (where messages may be lost)</a:t>
            </a:r>
            <a:endParaRPr lang="en-US" sz="2000" dirty="0"/>
          </a:p>
        </p:txBody>
      </p:sp>
      <p:sp>
        <p:nvSpPr>
          <p:cNvPr id="25" name="Rounded Rectangle 24"/>
          <p:cNvSpPr/>
          <p:nvPr/>
        </p:nvSpPr>
        <p:spPr>
          <a:xfrm>
            <a:off x="513384" y="27294724"/>
            <a:ext cx="32164018" cy="24153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References</a:t>
            </a:r>
            <a:endParaRPr lang="en-US" sz="2000" b="1" dirty="0" smtClean="0"/>
          </a:p>
          <a:p>
            <a:pPr algn="ctr"/>
            <a:endParaRPr lang="en-US" sz="1400" b="1" dirty="0" smtClean="0"/>
          </a:p>
          <a:p>
            <a:endParaRPr lang="en-US" sz="2000" dirty="0"/>
          </a:p>
        </p:txBody>
      </p:sp>
      <p:sp>
        <p:nvSpPr>
          <p:cNvPr id="15" name="Rounded Rectangle 14"/>
          <p:cNvSpPr/>
          <p:nvPr/>
        </p:nvSpPr>
        <p:spPr>
          <a:xfrm>
            <a:off x="517654" y="17945100"/>
            <a:ext cx="12283945" cy="8864348"/>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800" b="1" dirty="0" smtClean="0"/>
              <a:t>Specifying Predicates</a:t>
            </a:r>
            <a:endParaRPr lang="en-US" sz="2000" dirty="0"/>
          </a:p>
          <a:p>
            <a:endParaRPr lang="en-US" sz="2000" dirty="0" smtClean="0"/>
          </a:p>
          <a:p>
            <a:r>
              <a:rPr lang="en-US" sz="2000" dirty="0" smtClean="0"/>
              <a:t>One </a:t>
            </a:r>
            <a:r>
              <a:rPr lang="en-US" sz="2000" dirty="0" smtClean="0"/>
              <a:t>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[CITE] and Wren [CITE]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US" sz="2000" dirty="0" err="1"/>
              <a:t>realise</a:t>
            </a:r>
            <a:r>
              <a:rPr lang="en-US" sz="2000" dirty="0"/>
              <a:t> 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check no nodes within a two-hop </a:t>
            </a:r>
            <a:r>
              <a:rPr lang="en-US" sz="2000" dirty="0" err="1"/>
              <a:t>neighbourhood</a:t>
            </a:r>
            <a:r>
              <a:rPr lang="en-US" sz="2000" dirty="0"/>
              <a:t> have clashing </a:t>
            </a:r>
            <a:r>
              <a:rPr lang="en-US" sz="2000" dirty="0" smtClean="0"/>
              <a:t>slots. This is a property that should hold in systems using the TDMA</a:t>
            </a:r>
            <a:r>
              <a:rPr lang="en-US" sz="2000" dirty="0"/>
              <a:t> </a:t>
            </a:r>
            <a:r>
              <a:rPr lang="en-US" sz="2000" dirty="0" smtClean="0"/>
              <a:t>(time division multiple access) MAC protocol.</a:t>
            </a:r>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pSp>
        <p:nvGrpSpPr>
          <p:cNvPr id="26" name="Group 25"/>
          <p:cNvGrpSpPr/>
          <p:nvPr/>
        </p:nvGrpSpPr>
        <p:grpSpPr>
          <a:xfrm>
            <a:off x="847874" y="24700100"/>
            <a:ext cx="11339038" cy="1600439"/>
            <a:chOff x="14562518" y="11856894"/>
            <a:chExt cx="11339038" cy="1600439"/>
          </a:xfrm>
        </p:grpSpPr>
        <p:sp>
          <p:nvSpPr>
            <p:cNvPr id="2" name="TextBox 1"/>
            <p:cNvSpPr txBox="1"/>
            <p:nvPr/>
          </p:nvSpPr>
          <p:spPr>
            <a:xfrm>
              <a:off x="14935812" y="11856894"/>
              <a:ext cx="5743128" cy="1200329"/>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Neighbours(2) as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in</a:t>
              </a:r>
            </a:p>
            <a:p>
              <a:r>
                <a:rPr lang="en-GB" sz="2400" dirty="0">
                  <a:solidFill>
                    <a:srgbClr val="FFFF00"/>
                  </a:solidFill>
                  <a:latin typeface="Consolas" pitchFamily="49" charset="0"/>
                  <a:cs typeface="Consolas" pitchFamily="49" charset="0"/>
                </a:rPr>
                <a:t>    @(x : </a:t>
              </a:r>
              <a:r>
                <a:rPr lang="en-GB" sz="2400" dirty="0" err="1">
                  <a:solidFill>
                    <a:srgbClr val="FFFF00"/>
                  </a:solidFill>
                  <a:latin typeface="Consolas" pitchFamily="49" charset="0"/>
                  <a:cs typeface="Consolas" pitchFamily="49" charset="0"/>
                </a:rPr>
                <a:t>twohopn</a:t>
              </a:r>
              <a:r>
                <a:rPr lang="en-GB" sz="2400" dirty="0">
                  <a:solidFill>
                    <a:srgbClr val="FFFF00"/>
                  </a:solidFill>
                  <a:latin typeface="Consolas" pitchFamily="49" charset="0"/>
                  <a:cs typeface="Consolas" pitchFamily="49" charset="0"/>
                </a:rPr>
                <a:t> ~</a:t>
              </a:r>
            </a:p>
            <a:p>
              <a:r>
                <a:rPr lang="en-GB" sz="2400" dirty="0" smtClean="0">
                  <a:solidFill>
                    <a:srgbClr val="FFFF00"/>
                  </a:solidFill>
                  <a:latin typeface="Consolas" pitchFamily="49" charset="0"/>
                  <a:cs typeface="Consolas" pitchFamily="49" charset="0"/>
                </a:rPr>
                <a:t>        slot(x) != slot(this))</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1236962" y="11856894"/>
              <a:ext cx="4664594" cy="1200329"/>
            </a:xfrm>
            <a:prstGeom prst="rect">
              <a:avLst/>
            </a:prstGeom>
            <a:noFill/>
            <a:ln>
              <a:noFill/>
            </a:ln>
          </p:spPr>
          <p:txBody>
            <a:bodyPr wrap="square" rtlCol="0">
              <a:spAutoFit/>
            </a:bodyPr>
            <a:lstStyle/>
            <a:p>
              <a:r>
                <a:rPr lang="en-GB" sz="2400" dirty="0" smtClean="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Neighbours(2) ⋅ </a:t>
              </a:r>
            </a:p>
            <a:p>
              <a:r>
                <a:rPr lang="en-GB" sz="2400" dirty="0" smtClean="0">
                  <a:solidFill>
                    <a:srgbClr val="FFFF00"/>
                  </a:solidFill>
                  <a:latin typeface="Consolas" pitchFamily="49" charset="0"/>
                  <a:cs typeface="Consolas" pitchFamily="49" charset="0"/>
                </a:rPr>
                <a:t>    slot(x) ≠ slot(this)</a:t>
              </a: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562518" y="13057223"/>
              <a:ext cx="11339038" cy="400110"/>
            </a:xfrm>
            <a:prstGeom prst="rect">
              <a:avLst/>
            </a:prstGeom>
            <a:noFill/>
            <a:ln>
              <a:noFill/>
            </a:ln>
          </p:spPr>
          <p:txBody>
            <a:bodyPr wrap="square" rtlCol="0">
              <a:spAutoFit/>
            </a:bodyPr>
            <a:lstStyle/>
            <a:p>
              <a:pPr algn="ctr"/>
              <a:r>
                <a:rPr lang="en-GB" sz="2000" dirty="0" smtClean="0">
                  <a:solidFill>
                    <a:schemeClr val="bg1"/>
                  </a:solidFill>
                </a:rPr>
                <a:t>Listing 1. A predicate in our custom language and the same predicate in first order logic</a:t>
              </a:r>
              <a:endParaRPr lang="en-GB" sz="2000" dirty="0">
                <a:solidFill>
                  <a:schemeClr val="bg1"/>
                </a:solidFill>
              </a:endParaRPr>
            </a:p>
          </p:txBody>
        </p:sp>
      </p:grpSp>
      <p:sp>
        <p:nvSpPr>
          <p:cNvPr id="28" name="Rounded Rectangle 27"/>
          <p:cNvSpPr/>
          <p:nvPr/>
        </p:nvSpPr>
        <p:spPr>
          <a:xfrm>
            <a:off x="14166864" y="2591999"/>
            <a:ext cx="14518836" cy="5451021"/>
          </a:xfrm>
          <a:prstGeom prst="roundRect">
            <a:avLst>
              <a:gd name="adj" fmla="val 9463"/>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err="1"/>
              <a:t>Visualisation</a:t>
            </a:r>
            <a:r>
              <a:rPr lang="en-US" sz="4800" b="1" dirty="0"/>
              <a:t> and Interface Tool</a:t>
            </a:r>
          </a:p>
          <a:p>
            <a:endParaRPr lang="en-US" sz="2000" dirty="0"/>
          </a:p>
          <a:p>
            <a:r>
              <a:rPr lang="en-GB" sz="2000" dirty="0" smtClean="0"/>
              <a:t>We </a:t>
            </a:r>
            <a:r>
              <a:rPr lang="en-GB" sz="2000" dirty="0"/>
              <a:t>are developing a GUI </a:t>
            </a:r>
            <a:r>
              <a:rPr lang="en-GB" sz="2000" dirty="0" smtClean="0"/>
              <a:t>to </a:t>
            </a:r>
            <a:r>
              <a:rPr lang="en-GB" sz="2000" dirty="0"/>
              <a:t>control our project, which will run on a computer and interface with the base station. It's main features will be predicate creation and deployment, and network visualisation</a:t>
            </a:r>
            <a:r>
              <a:rPr lang="en-GB" sz="2000" dirty="0" smtClean="0"/>
              <a:t>.</a:t>
            </a:r>
          </a:p>
          <a:p>
            <a:endParaRPr lang="en-US" sz="2000" dirty="0"/>
          </a:p>
          <a:p>
            <a:r>
              <a:rPr lang="en-GB" sz="2000" dirty="0"/>
              <a:t>Monitoring 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r>
            <a:br>
              <a:rPr lang="en-GB" sz="2000" dirty="0"/>
            </a:br>
            <a:r>
              <a:rPr lang="en-GB" sz="2000" dirty="0"/>
              <a:t/>
            </a:r>
            <a:br>
              <a:rPr lang="en-GB" sz="2000" dirty="0"/>
            </a:br>
            <a:r>
              <a:rPr lang="en-GB" sz="2000" dirty="0"/>
              <a:t>The 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grpSp>
        <p:nvGrpSpPr>
          <p:cNvPr id="4" name="Group 3"/>
          <p:cNvGrpSpPr/>
          <p:nvPr/>
        </p:nvGrpSpPr>
        <p:grpSpPr>
          <a:xfrm>
            <a:off x="14166864" y="12244099"/>
            <a:ext cx="14518836" cy="14565349"/>
            <a:chOff x="13798302" y="12137087"/>
            <a:chExt cx="14518836" cy="14672361"/>
          </a:xfrm>
        </p:grpSpPr>
        <p:sp>
          <p:nvSpPr>
            <p:cNvPr id="19" name="Rounded Rectangle 18"/>
            <p:cNvSpPr/>
            <p:nvPr/>
          </p:nvSpPr>
          <p:spPr>
            <a:xfrm>
              <a:off x="13798302" y="12137087"/>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Algorithms</a:t>
              </a:r>
            </a:p>
            <a:p>
              <a:endParaRPr lang="en-US" sz="20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endParaRPr lang="en-US" sz="4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we devised </a:t>
              </a:r>
              <a:r>
                <a:rPr lang="en-GB" sz="2000" dirty="0"/>
                <a:t>two clustering algorithms; a basic cluster for small </a:t>
              </a:r>
              <a:r>
                <a:rPr lang="en-GB" sz="2000" dirty="0" smtClean="0"/>
                <a:t>networks (cf. the diagram below), </a:t>
              </a:r>
              <a:r>
                <a:rPr lang="en-GB" sz="2000" dirty="0"/>
                <a:t>and a hierarchical cluster (with variable depth) which can be scaled up arbitrarily.</a:t>
              </a:r>
            </a:p>
            <a:p>
              <a:endParaRPr lang="en-GB" sz="2000" dirty="0"/>
            </a:p>
            <a:p>
              <a:r>
                <a:rPr lang="en-GB" sz="2000" dirty="0" smtClean="0"/>
                <a:t>The basic clustering algorithm simply elects all nodes within radio range of the sink as </a:t>
              </a:r>
              <a:r>
                <a:rPr lang="en-GB" sz="2000" dirty="0" err="1" smtClean="0"/>
                <a:t>clusterheads</a:t>
              </a:r>
              <a:r>
                <a:rPr lang="en-GB" sz="2000" dirty="0" smtClean="0"/>
                <a:t> (CHs); all other nodes send data to their closest CH which application-dependent processing before forwarding them on to the sink. Hierarchical clustering extends this by specifying some depth D such that, if the shortest discovered route to a node’s CH is D hops, that node becomes a </a:t>
              </a:r>
              <a:r>
                <a:rPr lang="en-GB" sz="2000" dirty="0" err="1" smtClean="0"/>
                <a:t>clusterhead</a:t>
              </a:r>
              <a:r>
                <a:rPr lang="en-GB" sz="2000" dirty="0" smtClean="0"/>
                <a:t> itself.</a:t>
              </a:r>
            </a:p>
            <a:p>
              <a:endParaRPr lang="en-GB" sz="2000" dirty="0"/>
            </a:p>
            <a:p>
              <a:endParaRPr lang="en-US" sz="4000" b="1" dirty="0"/>
            </a:p>
            <a:p>
              <a:endParaRPr lang="en-US" sz="4000" b="1" dirty="0" smtClean="0"/>
            </a:p>
            <a:p>
              <a:endParaRPr lang="en-US" sz="4000" b="1" dirty="0" smtClean="0"/>
            </a:p>
            <a:p>
              <a:endParaRPr lang="en-US" sz="4000" b="1" dirty="0"/>
            </a:p>
            <a:p>
              <a:endParaRPr lang="en-US" sz="4000" b="1" dirty="0" smtClean="0"/>
            </a:p>
            <a:p>
              <a:endParaRPr lang="en-US" sz="4000" b="1"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1954" y="14657347"/>
              <a:ext cx="4736584" cy="4756533"/>
            </a:xfrm>
            <a:prstGeom prst="rect">
              <a:avLst/>
            </a:prstGeom>
          </p:spPr>
        </p:pic>
        <p:sp>
          <p:nvSpPr>
            <p:cNvPr id="7" name="TextBox 6"/>
            <p:cNvSpPr txBox="1"/>
            <p:nvPr/>
          </p:nvSpPr>
          <p:spPr>
            <a:xfrm>
              <a:off x="14058900" y="15904429"/>
              <a:ext cx="8950154" cy="2554545"/>
            </a:xfrm>
            <a:prstGeom prst="rect">
              <a:avLst/>
            </a:prstGeom>
            <a:noFill/>
          </p:spPr>
          <p:txBody>
            <a:bodyPr wrap="square" rtlCol="0" anchor="t">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058900" y="22935481"/>
              <a:ext cx="4741777" cy="3170099"/>
            </a:xfrm>
            <a:prstGeom prst="rect">
              <a:avLst/>
            </a:prstGeom>
            <a:noFill/>
          </p:spPr>
          <p:txBody>
            <a:bodyPr wrap="square" rtlCol="0" anchor="t">
              <a:spAutoFit/>
            </a:bodyPr>
            <a:lstStyle/>
            <a:p>
              <a:r>
                <a:rPr lang="en-US" sz="2000" dirty="0" smtClean="0">
                  <a:solidFill>
                    <a:schemeClr val="bg1"/>
                  </a:solidFill>
                </a:rPr>
                <a:t>In both cases, nodes will either send sensor data to their </a:t>
              </a:r>
              <a:r>
                <a:rPr lang="en-US" sz="2000" dirty="0" err="1" smtClean="0">
                  <a:solidFill>
                    <a:schemeClr val="bg1"/>
                  </a:solidFill>
                </a:rPr>
                <a:t>clusterhead</a:t>
              </a:r>
              <a:r>
                <a:rPr lang="en-US" sz="2000" dirty="0" smtClean="0">
                  <a:solidFill>
                    <a:schemeClr val="bg1"/>
                  </a:solidFill>
                </a:rPr>
                <a:t>, where aggregates and application predicates will be evaluated (e.g. average temperature over a cluster’s area), or send the information requested by a predicate message (for example, checking that no node has two CHs). In accordance with the desire for energy efficiency, we also plan to test energy usage on the clustered network in Term 2.</a:t>
              </a:r>
              <a:endParaRPr lang="en-US" sz="2000" dirty="0">
                <a:solidFill>
                  <a:schemeClr val="bg1"/>
                </a:solidFill>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7543" y="22709400"/>
              <a:ext cx="9355295" cy="3975100"/>
            </a:xfrm>
            <a:prstGeom prst="rect">
              <a:avLst/>
            </a:prstGeom>
          </p:spPr>
        </p:pic>
      </p:grpSp>
      <p:sp>
        <p:nvSpPr>
          <p:cNvPr id="27" name="Rounded Rectangle 26"/>
          <p:cNvSpPr/>
          <p:nvPr/>
        </p:nvSpPr>
        <p:spPr>
          <a:xfrm>
            <a:off x="30096317" y="2591999"/>
            <a:ext cx="12114901" cy="15219751"/>
          </a:xfrm>
          <a:prstGeom prst="roundRect">
            <a:avLst>
              <a:gd name="adj" fmla="val 7232"/>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HSEND</a:t>
            </a:r>
          </a:p>
          <a:p>
            <a:endParaRPr lang="en-US" sz="2000" dirty="0" smtClean="0"/>
          </a:p>
          <a:p>
            <a:r>
              <a:rPr lang="en-US" sz="2000" dirty="0" smtClean="0"/>
              <a:t>H-SEND </a:t>
            </a:r>
            <a:r>
              <a:rPr lang="en-US" sz="2000" dirty="0"/>
              <a:t>is a framework for detecting faults in WSNs, designed to </a:t>
            </a:r>
            <a:r>
              <a:rPr lang="en-US" sz="2000" dirty="0" err="1"/>
              <a:t>minimise</a:t>
            </a:r>
            <a:r>
              <a:rPr lang="en-US" sz="2000" dirty="0"/>
              <a:t> energy consumption. It differs from related algorithms by being capable of handling very large WSNs. </a:t>
            </a:r>
          </a:p>
          <a:p>
            <a:endParaRPr lang="en-US" sz="2000" dirty="0"/>
          </a:p>
          <a:p>
            <a:r>
              <a:rPr lang="en-US" sz="2000" dirty="0"/>
              <a:t>Our implementation allows the sending of a predicate message </a:t>
            </a:r>
            <a:r>
              <a:rPr lang="en-US" sz="2000" dirty="0" smtClean="0"/>
              <a:t>from a base station to a target node, </a:t>
            </a:r>
            <a:r>
              <a:rPr lang="en-US" sz="2000" dirty="0"/>
              <a:t>who will then begin the evaluation process. This can involve several aspects, </a:t>
            </a:r>
            <a:r>
              <a:rPr lang="en-US" sz="2000" dirty="0" smtClean="0"/>
              <a:t>such as local </a:t>
            </a:r>
            <a:r>
              <a:rPr lang="en-US" sz="2000" dirty="0"/>
              <a:t>predicate checking, or the evaluation of predicates </a:t>
            </a:r>
            <a:r>
              <a:rPr lang="en-US" sz="2000" dirty="0" smtClean="0"/>
              <a:t>the require information from multiple nodes. </a:t>
            </a:r>
            <a:endParaRPr lang="en-US" sz="2000" dirty="0"/>
          </a:p>
          <a:p>
            <a:endParaRPr lang="en-US" sz="2000" dirty="0"/>
          </a:p>
          <a:p>
            <a:r>
              <a:rPr lang="en-US" sz="2000" dirty="0" smtClean="0"/>
              <a:t>With our implementation</a:t>
            </a:r>
            <a:r>
              <a:rPr lang="en-US" sz="2000" dirty="0"/>
              <a:t>, we </a:t>
            </a:r>
            <a:r>
              <a:rPr lang="en-US" sz="2000" dirty="0" smtClean="0"/>
              <a:t>initially focused </a:t>
            </a:r>
            <a:r>
              <a:rPr lang="en-US" sz="2000" dirty="0"/>
              <a:t>on </a:t>
            </a:r>
            <a:r>
              <a:rPr lang="en-US" sz="2000" dirty="0" smtClean="0"/>
              <a:t>evaluating fixed</a:t>
            </a:r>
            <a:r>
              <a:rPr lang="en-US" sz="2000" dirty="0"/>
              <a:t>, compile time </a:t>
            </a:r>
            <a:r>
              <a:rPr lang="en-US" sz="2000" dirty="0" smtClean="0"/>
              <a:t>predicates and reporting the results back to the base station. </a:t>
            </a:r>
            <a:r>
              <a:rPr lang="en-US" sz="2000" dirty="0"/>
              <a:t>This was further expanded to allow </a:t>
            </a:r>
            <a:r>
              <a:rPr lang="en-US" sz="2000" dirty="0" smtClean="0"/>
              <a:t>checking of compile-time predicates that require information from </a:t>
            </a:r>
            <a:r>
              <a:rPr lang="en-US" sz="2000" dirty="0" err="1" smtClean="0"/>
              <a:t>neighbouring</a:t>
            </a:r>
            <a:r>
              <a:rPr lang="en-US" sz="2000" dirty="0" smtClean="0"/>
              <a:t> nodes. </a:t>
            </a:r>
            <a:r>
              <a:rPr lang="en-US" sz="2000" dirty="0"/>
              <a:t>Further abstractions of the framework will allow us to specify </a:t>
            </a:r>
            <a:r>
              <a:rPr lang="en-US" sz="2000" dirty="0" smtClean="0"/>
              <a:t>run-time </a:t>
            </a:r>
            <a:r>
              <a:rPr lang="en-US" sz="2000" dirty="0"/>
              <a:t>predicates, and have the information relayed using the same underlying network stack.</a:t>
            </a:r>
          </a:p>
          <a:p>
            <a:endParaRPr lang="en-US" sz="2000" dirty="0"/>
          </a:p>
          <a:p>
            <a:r>
              <a:rPr lang="en-US" sz="2000" dirty="0"/>
              <a:t>Further work will involve integrating the message sending with </a:t>
            </a:r>
            <a:r>
              <a:rPr lang="en-US" sz="2000" dirty="0" err="1"/>
              <a:t>neighbour</a:t>
            </a:r>
            <a:r>
              <a:rPr lang="en-US" sz="2000" dirty="0"/>
              <a:t> detection algorithms </a:t>
            </a:r>
            <a:r>
              <a:rPr lang="en-US" sz="2000" dirty="0" smtClean="0"/>
              <a:t>and clustering</a:t>
            </a:r>
            <a:r>
              <a:rPr lang="en-US" sz="2000" dirty="0"/>
              <a:t> </a:t>
            </a:r>
            <a:r>
              <a:rPr lang="en-US" sz="2000" dirty="0" smtClean="0"/>
              <a:t>to </a:t>
            </a:r>
            <a:r>
              <a:rPr lang="en-US" sz="2000" dirty="0"/>
              <a:t>allow for much more efficient message </a:t>
            </a:r>
            <a:r>
              <a:rPr lang="en-US" sz="2000" dirty="0" smtClean="0"/>
              <a:t>sending. This will involve researching where it is best to evaluate predicates in a network in order to </a:t>
            </a:r>
            <a:r>
              <a:rPr lang="en-US" sz="2000" dirty="0" err="1" smtClean="0"/>
              <a:t>minimise</a:t>
            </a:r>
            <a:r>
              <a:rPr lang="en-US" sz="2000" dirty="0" smtClean="0"/>
              <a:t> energy </a:t>
            </a:r>
            <a:r>
              <a:rPr lang="en-US" sz="2000" dirty="0"/>
              <a:t>and </a:t>
            </a:r>
            <a:r>
              <a:rPr lang="en-US" sz="2000" dirty="0" smtClean="0"/>
              <a:t>time usage.</a:t>
            </a:r>
          </a:p>
          <a:p>
            <a:endParaRPr lang="en-US" sz="2000" dirty="0" smtClean="0"/>
          </a:p>
          <a:p>
            <a:pPr algn="ctr"/>
            <a:r>
              <a:rPr lang="en-US" sz="4800" b="1" dirty="0" err="1" smtClean="0"/>
              <a:t>Neighbour</a:t>
            </a:r>
            <a:r>
              <a:rPr lang="en-US" sz="4800" b="1" dirty="0" smtClean="0"/>
              <a:t> Discovery</a:t>
            </a:r>
            <a:endParaRPr lang="en-US" sz="4800" b="1" dirty="0"/>
          </a:p>
          <a:p>
            <a:endParaRPr lang="en-US" sz="2000" dirty="0" smtClean="0"/>
          </a:p>
          <a:p>
            <a:r>
              <a:rPr lang="en-GB" sz="2000" dirty="0"/>
              <a:t>A key requirement for a wireless sensor networks is reliably knowing who your neighbours are, this can be useful for a great many applications including among others clustering and predicate evaluation. </a:t>
            </a:r>
            <a:endParaRPr lang="en-GB" sz="2000" dirty="0" smtClean="0"/>
          </a:p>
          <a:p>
            <a:endParaRPr lang="en-GB" sz="2000" dirty="0"/>
          </a:p>
          <a:p>
            <a:r>
              <a:rPr lang="en-GB" sz="2000" dirty="0" err="1" smtClean="0"/>
              <a:t>Contiki</a:t>
            </a:r>
            <a:r>
              <a:rPr lang="en-GB" sz="2000" dirty="0" smtClean="0"/>
              <a:t> </a:t>
            </a:r>
            <a:r>
              <a:rPr lang="en-GB" sz="2000" dirty="0"/>
              <a:t>contains a built in module for neighbour discovery but it only handles half of the problem, </a:t>
            </a:r>
            <a:r>
              <a:rPr lang="en-GB" sz="2000" dirty="0" smtClean="0"/>
              <a:t>communication. </a:t>
            </a:r>
            <a:r>
              <a:rPr lang="en-GB" sz="2000" dirty="0"/>
              <a:t>In order for each node to maintain a reliable list of it's </a:t>
            </a:r>
            <a:r>
              <a:rPr lang="en-GB" sz="2000" dirty="0" smtClean="0"/>
              <a:t>neighbours, </a:t>
            </a:r>
            <a:r>
              <a:rPr lang="en-GB" sz="2000" dirty="0"/>
              <a:t>we decided to implement a wrapper module around the core </a:t>
            </a:r>
            <a:r>
              <a:rPr lang="en-GB" sz="2000" dirty="0" err="1" smtClean="0"/>
              <a:t>Contiki</a:t>
            </a:r>
            <a:r>
              <a:rPr lang="en-GB" sz="2000" dirty="0" smtClean="0"/>
              <a:t> module. Our </a:t>
            </a:r>
            <a:r>
              <a:rPr lang="en-GB" sz="2000" dirty="0"/>
              <a:t>module maintains a list of neighbour nodes and checks periodically to make sure that no new nodes have joined the network </a:t>
            </a:r>
            <a:r>
              <a:rPr lang="en-GB" sz="2000" dirty="0" smtClean="0"/>
              <a:t>or that </a:t>
            </a:r>
            <a:r>
              <a:rPr lang="en-GB" sz="2000" dirty="0"/>
              <a:t>old nodes have left. </a:t>
            </a:r>
            <a:endParaRPr lang="en-GB" sz="2000" dirty="0" smtClean="0"/>
          </a:p>
          <a:p>
            <a:endParaRPr lang="en-GB" sz="20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17302" y="12244099"/>
            <a:ext cx="7378635" cy="5082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0331682" y="12169914"/>
            <a:ext cx="4085620" cy="5324535"/>
          </a:xfrm>
          <a:prstGeom prst="rect">
            <a:avLst/>
          </a:prstGeom>
          <a:noFill/>
        </p:spPr>
        <p:txBody>
          <a:bodyPr wrap="square" rtlCol="0">
            <a:spAutoFit/>
          </a:bodyPr>
          <a:lstStyle/>
          <a:p>
            <a:r>
              <a:rPr lang="en-GB" sz="2000" dirty="0">
                <a:solidFill>
                  <a:schemeClr val="bg1"/>
                </a:solidFill>
              </a:rPr>
              <a:t>This module will be used as part of our </a:t>
            </a:r>
            <a:r>
              <a:rPr lang="en-GB" sz="2000" dirty="0" smtClean="0">
                <a:solidFill>
                  <a:schemeClr val="bg1"/>
                </a:solidFill>
              </a:rPr>
              <a:t>debugging API where it will be used to implement </a:t>
            </a:r>
            <a:r>
              <a:rPr lang="en-GB" sz="2000" dirty="0">
                <a:solidFill>
                  <a:schemeClr val="bg1"/>
                </a:solidFill>
              </a:rPr>
              <a:t>n-hop predicate evaluation and network visualisation</a:t>
            </a:r>
            <a:r>
              <a:rPr lang="en-GB" sz="2000" dirty="0" smtClean="0">
                <a:solidFill>
                  <a:schemeClr val="bg1"/>
                </a:solidFill>
              </a:rPr>
              <a:t>.</a:t>
            </a:r>
          </a:p>
          <a:p>
            <a:endParaRPr lang="en-GB" sz="2000" dirty="0">
              <a:solidFill>
                <a:schemeClr val="bg1"/>
              </a:solidFill>
            </a:endParaRPr>
          </a:p>
          <a:p>
            <a:r>
              <a:rPr lang="en-GB" sz="2000" dirty="0" smtClean="0">
                <a:solidFill>
                  <a:schemeClr val="bg1"/>
                </a:solidFill>
              </a:rPr>
              <a:t>An example of the algorithm is shown to the right. Here </a:t>
            </a:r>
            <a:r>
              <a:rPr lang="en-GB" sz="2000" b="1" dirty="0" smtClean="0">
                <a:solidFill>
                  <a:schemeClr val="bg1"/>
                </a:solidFill>
              </a:rPr>
              <a:t>Node 9</a:t>
            </a:r>
            <a:r>
              <a:rPr lang="en-GB" sz="2000" dirty="0" smtClean="0">
                <a:solidFill>
                  <a:schemeClr val="bg1"/>
                </a:solidFill>
              </a:rPr>
              <a:t> has three nodes in its wireless transmission range (</a:t>
            </a:r>
            <a:r>
              <a:rPr lang="en-GB" sz="2000" b="1" dirty="0" smtClean="0">
                <a:solidFill>
                  <a:schemeClr val="bg1"/>
                </a:solidFill>
              </a:rPr>
              <a:t>Nodes 6, 8 and 12</a:t>
            </a:r>
            <a:r>
              <a:rPr lang="en-GB" sz="2000" dirty="0" smtClean="0">
                <a:solidFill>
                  <a:schemeClr val="bg1"/>
                </a:solidFill>
              </a:rPr>
              <a:t>). The </a:t>
            </a:r>
            <a:r>
              <a:rPr lang="en-GB" sz="2000" dirty="0" err="1" smtClean="0">
                <a:solidFill>
                  <a:schemeClr val="bg1"/>
                </a:solidFill>
              </a:rPr>
              <a:t>Contiki</a:t>
            </a:r>
            <a:r>
              <a:rPr lang="en-GB" sz="2000" dirty="0" smtClean="0">
                <a:solidFill>
                  <a:schemeClr val="bg1"/>
                </a:solidFill>
              </a:rPr>
              <a:t> API will be used to discover these nodes.</a:t>
            </a:r>
          </a:p>
          <a:p>
            <a:endParaRPr lang="en-GB" sz="2000" dirty="0" smtClean="0">
              <a:solidFill>
                <a:schemeClr val="bg1"/>
              </a:solidFill>
            </a:endParaRPr>
          </a:p>
          <a:p>
            <a:r>
              <a:rPr lang="en-GB" sz="2000" dirty="0" smtClean="0">
                <a:solidFill>
                  <a:schemeClr val="bg1"/>
                </a:solidFill>
              </a:rPr>
              <a:t>The grey area shows the range at which </a:t>
            </a:r>
            <a:r>
              <a:rPr lang="en-GB" sz="2000" b="1" dirty="0" smtClean="0">
                <a:solidFill>
                  <a:schemeClr val="bg1"/>
                </a:solidFill>
              </a:rPr>
              <a:t>Node 9</a:t>
            </a:r>
            <a:r>
              <a:rPr lang="en-GB" sz="2000" dirty="0" smtClean="0">
                <a:solidFill>
                  <a:schemeClr val="bg1"/>
                </a:solidFill>
              </a:rPr>
              <a:t> could interfere with other transmissions. Nodes in the green area can communicate with </a:t>
            </a:r>
            <a:r>
              <a:rPr lang="en-GB" sz="2000" b="1" dirty="0" smtClean="0">
                <a:solidFill>
                  <a:schemeClr val="bg1"/>
                </a:solidFill>
              </a:rPr>
              <a:t>Node 9</a:t>
            </a:r>
            <a:r>
              <a:rPr lang="en-GB" sz="2000" dirty="0" smtClean="0">
                <a:solidFill>
                  <a:schemeClr val="bg1"/>
                </a:solidFill>
              </a:rPr>
              <a:t>.</a:t>
            </a:r>
            <a:endParaRPr lang="en-US" sz="2000" dirty="0">
              <a:solidFill>
                <a:schemeClr val="bg1"/>
              </a:solidFill>
            </a:endParaRPr>
          </a:p>
        </p:txBody>
      </p:sp>
      <p:grpSp>
        <p:nvGrpSpPr>
          <p:cNvPr id="29" name="Group 28"/>
          <p:cNvGrpSpPr/>
          <p:nvPr/>
        </p:nvGrpSpPr>
        <p:grpSpPr>
          <a:xfrm>
            <a:off x="15632166" y="8557212"/>
            <a:ext cx="4963209" cy="3239757"/>
            <a:chOff x="15632167" y="8700117"/>
            <a:chExt cx="4963209" cy="3239757"/>
          </a:xfrm>
        </p:grpSpPr>
        <p:pic>
          <p:nvPicPr>
            <p:cNvPr id="22" name="Picture 21" descr="CM5000.jpg"/>
            <p:cNvPicPr>
              <a:picLocks noChangeAspect="1"/>
            </p:cNvPicPr>
            <p:nvPr/>
          </p:nvPicPr>
          <p:blipFill rotWithShape="1">
            <a:blip r:embed="rId6">
              <a:extLst>
                <a:ext uri="{28A0092B-C50C-407E-A947-70E740481C1C}">
                  <a14:useLocalDpi xmlns:a14="http://schemas.microsoft.com/office/drawing/2010/main" val="0"/>
                </a:ext>
              </a:extLst>
            </a:blip>
            <a:srcRect b="5641"/>
            <a:stretch/>
          </p:blipFill>
          <p:spPr>
            <a:xfrm>
              <a:off x="15632167" y="8700117"/>
              <a:ext cx="4963209" cy="2820676"/>
            </a:xfrm>
            <a:prstGeom prst="rect">
              <a:avLst/>
            </a:prstGeom>
          </p:spPr>
        </p:pic>
        <p:sp>
          <p:nvSpPr>
            <p:cNvPr id="9" name="TextBox 8"/>
            <p:cNvSpPr txBox="1"/>
            <p:nvPr/>
          </p:nvSpPr>
          <p:spPr>
            <a:xfrm>
              <a:off x="15632167" y="11539764"/>
              <a:ext cx="4963209" cy="400110"/>
            </a:xfrm>
            <a:prstGeom prst="rect">
              <a:avLst/>
            </a:prstGeom>
            <a:noFill/>
          </p:spPr>
          <p:txBody>
            <a:bodyPr wrap="square" rtlCol="0">
              <a:spAutoFit/>
            </a:bodyPr>
            <a:lstStyle/>
            <a:p>
              <a:pPr algn="ctr"/>
              <a:r>
                <a:rPr lang="en-GB" sz="2000" dirty="0" smtClean="0"/>
                <a:t>Figure 1: The sensor node we are using</a:t>
              </a:r>
              <a:endParaRPr lang="en-GB" sz="2000" dirty="0"/>
            </a:p>
          </p:txBody>
        </p:sp>
      </p:grpSp>
      <p:grpSp>
        <p:nvGrpSpPr>
          <p:cNvPr id="31" name="Group 30"/>
          <p:cNvGrpSpPr/>
          <p:nvPr/>
        </p:nvGrpSpPr>
        <p:grpSpPr>
          <a:xfrm>
            <a:off x="22224728" y="8557212"/>
            <a:ext cx="4963209" cy="3187705"/>
            <a:chOff x="22206041" y="8704574"/>
            <a:chExt cx="4963209" cy="3187705"/>
          </a:xfrm>
        </p:grpSpPr>
        <p:pic>
          <p:nvPicPr>
            <p:cNvPr id="11" name="Picture 2" descr="http://www.advanticsys.com/wiki/images/6/6e/Ud1000.jpg"/>
            <p:cNvPicPr>
              <a:picLocks noChangeAspect="1" noChangeArrowheads="1"/>
            </p:cNvPicPr>
            <p:nvPr/>
          </p:nvPicPr>
          <p:blipFill rotWithShape="1">
            <a:blip r:embed="rId7">
              <a:extLst>
                <a:ext uri="{28A0092B-C50C-407E-A947-70E740481C1C}">
                  <a14:useLocalDpi xmlns:a14="http://schemas.microsoft.com/office/drawing/2010/main" val="0"/>
                </a:ext>
              </a:extLst>
            </a:blip>
            <a:srcRect b="5178"/>
            <a:stretch/>
          </p:blipFill>
          <p:spPr bwMode="auto">
            <a:xfrm>
              <a:off x="22206041" y="8704574"/>
              <a:ext cx="4940129" cy="28206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2206041" y="11492169"/>
              <a:ext cx="4963209" cy="400110"/>
            </a:xfrm>
            <a:prstGeom prst="rect">
              <a:avLst/>
            </a:prstGeom>
            <a:noFill/>
          </p:spPr>
          <p:txBody>
            <a:bodyPr wrap="square" rtlCol="0">
              <a:spAutoFit/>
            </a:bodyPr>
            <a:lstStyle/>
            <a:p>
              <a:pPr algn="ctr"/>
              <a:r>
                <a:rPr lang="en-GB" sz="2000" dirty="0" smtClean="0"/>
                <a:t>Figure 2: The base station interface dongle</a:t>
              </a:r>
              <a:endParaRPr lang="en-GB" sz="2000" dirty="0"/>
            </a:p>
          </p:txBody>
        </p:sp>
      </p:grpSp>
    </p:spTree>
    <p:extLst>
      <p:ext uri="{BB962C8B-B14F-4D97-AF65-F5344CB8AC3E}">
        <p14:creationId xmlns:p14="http://schemas.microsoft.com/office/powerpoint/2010/main" val="3449611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644</TotalTime>
  <Words>1466</Words>
  <Application>Microsoft Office PowerPoint</Application>
  <PresentationFormat>Custom</PresentationFormat>
  <Paragraphs>128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Matt</cp:lastModifiedBy>
  <cp:revision>104</cp:revision>
  <dcterms:created xsi:type="dcterms:W3CDTF">2010-04-12T23:12:02Z</dcterms:created>
  <dcterms:modified xsi:type="dcterms:W3CDTF">2012-11-29T07:49:19Z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