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55" r:id="rId4"/>
  </p:sldMasterIdLst>
  <p:sldIdLst>
    <p:sldId id="256" r:id="rId5"/>
  </p:sldIdLst>
  <p:sldSz cx="42808525" cy="30279975"/>
  <p:notesSz cx="6858000" cy="9144000"/>
  <p:defaultTextStyle>
    <a:defPPr>
      <a:defRPr lang="en-US"/>
    </a:defPPr>
    <a:lvl1pPr marL="0" algn="l" defTabSz="2338761" rtl="0" eaLnBrk="1" latinLnBrk="0" hangingPunct="1">
      <a:defRPr sz="9200" kern="1200">
        <a:solidFill>
          <a:schemeClr val="tx1"/>
        </a:solidFill>
        <a:latin typeface="+mn-lt"/>
        <a:ea typeface="+mn-ea"/>
        <a:cs typeface="+mn-cs"/>
      </a:defRPr>
    </a:lvl1pPr>
    <a:lvl2pPr marL="2338761" algn="l" defTabSz="2338761" rtl="0" eaLnBrk="1" latinLnBrk="0" hangingPunct="1">
      <a:defRPr sz="9200" kern="1200">
        <a:solidFill>
          <a:schemeClr val="tx1"/>
        </a:solidFill>
        <a:latin typeface="+mn-lt"/>
        <a:ea typeface="+mn-ea"/>
        <a:cs typeface="+mn-cs"/>
      </a:defRPr>
    </a:lvl2pPr>
    <a:lvl3pPr marL="4677522" algn="l" defTabSz="2338761" rtl="0" eaLnBrk="1" latinLnBrk="0" hangingPunct="1">
      <a:defRPr sz="9200" kern="1200">
        <a:solidFill>
          <a:schemeClr val="tx1"/>
        </a:solidFill>
        <a:latin typeface="+mn-lt"/>
        <a:ea typeface="+mn-ea"/>
        <a:cs typeface="+mn-cs"/>
      </a:defRPr>
    </a:lvl3pPr>
    <a:lvl4pPr marL="7016283" algn="l" defTabSz="2338761" rtl="0" eaLnBrk="1" latinLnBrk="0" hangingPunct="1">
      <a:defRPr sz="9200" kern="1200">
        <a:solidFill>
          <a:schemeClr val="tx1"/>
        </a:solidFill>
        <a:latin typeface="+mn-lt"/>
        <a:ea typeface="+mn-ea"/>
        <a:cs typeface="+mn-cs"/>
      </a:defRPr>
    </a:lvl4pPr>
    <a:lvl5pPr marL="9355044" algn="l" defTabSz="2338761" rtl="0" eaLnBrk="1" latinLnBrk="0" hangingPunct="1">
      <a:defRPr sz="9200" kern="1200">
        <a:solidFill>
          <a:schemeClr val="tx1"/>
        </a:solidFill>
        <a:latin typeface="+mn-lt"/>
        <a:ea typeface="+mn-ea"/>
        <a:cs typeface="+mn-cs"/>
      </a:defRPr>
    </a:lvl5pPr>
    <a:lvl6pPr marL="11693804" algn="l" defTabSz="2338761" rtl="0" eaLnBrk="1" latinLnBrk="0" hangingPunct="1">
      <a:defRPr sz="9200" kern="1200">
        <a:solidFill>
          <a:schemeClr val="tx1"/>
        </a:solidFill>
        <a:latin typeface="+mn-lt"/>
        <a:ea typeface="+mn-ea"/>
        <a:cs typeface="+mn-cs"/>
      </a:defRPr>
    </a:lvl6pPr>
    <a:lvl7pPr marL="14032565" algn="l" defTabSz="2338761" rtl="0" eaLnBrk="1" latinLnBrk="0" hangingPunct="1">
      <a:defRPr sz="9200" kern="1200">
        <a:solidFill>
          <a:schemeClr val="tx1"/>
        </a:solidFill>
        <a:latin typeface="+mn-lt"/>
        <a:ea typeface="+mn-ea"/>
        <a:cs typeface="+mn-cs"/>
      </a:defRPr>
    </a:lvl7pPr>
    <a:lvl8pPr marL="16371326" algn="l" defTabSz="2338761" rtl="0" eaLnBrk="1" latinLnBrk="0" hangingPunct="1">
      <a:defRPr sz="9200" kern="1200">
        <a:solidFill>
          <a:schemeClr val="tx1"/>
        </a:solidFill>
        <a:latin typeface="+mn-lt"/>
        <a:ea typeface="+mn-ea"/>
        <a:cs typeface="+mn-cs"/>
      </a:defRPr>
    </a:lvl8pPr>
    <a:lvl9pPr marL="18710087" algn="l" defTabSz="2338761" rtl="0" eaLnBrk="1" latinLnBrk="0" hangingPunct="1">
      <a:defRPr sz="92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0681" autoAdjust="0"/>
    <p:restoredTop sz="98971" autoAdjust="0"/>
  </p:normalViewPr>
  <p:slideViewPr>
    <p:cSldViewPr snapToGrid="0" snapToObjects="1">
      <p:cViewPr>
        <p:scale>
          <a:sx n="70" d="100"/>
          <a:sy n="70" d="100"/>
        </p:scale>
        <p:origin x="1968" y="3328"/>
      </p:cViewPr>
      <p:guideLst>
        <p:guide orient="horz" pos="9538"/>
        <p:guide pos="1427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49" d="100"/>
        <a:sy n="149"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printerSettings" Target="printerSettings/printerSettings1.bin"/><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customXml" Target="../customXml/item1.xml"/><Relationship Id="rId2" Type="http://schemas.openxmlformats.org/officeDocument/2006/relationships/customXml" Target="../customXml/item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10640" y="9406435"/>
            <a:ext cx="36387246" cy="6490570"/>
          </a:xfrm>
        </p:spPr>
        <p:txBody>
          <a:bodyPr/>
          <a:lstStyle/>
          <a:p>
            <a:r>
              <a:rPr lang="en-US" smtClean="0"/>
              <a:t>Click to edit Master title style</a:t>
            </a:r>
            <a:endParaRPr lang="en-US"/>
          </a:p>
        </p:txBody>
      </p:sp>
      <p:sp>
        <p:nvSpPr>
          <p:cNvPr id="3" name="Subtitle 2"/>
          <p:cNvSpPr>
            <a:spLocks noGrp="1"/>
          </p:cNvSpPr>
          <p:nvPr>
            <p:ph type="subTitle" idx="1"/>
          </p:nvPr>
        </p:nvSpPr>
        <p:spPr>
          <a:xfrm>
            <a:off x="6421279" y="17158653"/>
            <a:ext cx="29965968" cy="7738216"/>
          </a:xfrm>
        </p:spPr>
        <p:txBody>
          <a:bodyPr/>
          <a:lstStyle>
            <a:lvl1pPr marL="0" indent="0" algn="ctr">
              <a:buNone/>
              <a:defRPr>
                <a:solidFill>
                  <a:schemeClr val="tx1">
                    <a:tint val="75000"/>
                  </a:schemeClr>
                </a:solidFill>
              </a:defRPr>
            </a:lvl1pPr>
            <a:lvl2pPr marL="2338761" indent="0" algn="ctr">
              <a:buNone/>
              <a:defRPr>
                <a:solidFill>
                  <a:schemeClr val="tx1">
                    <a:tint val="75000"/>
                  </a:schemeClr>
                </a:solidFill>
              </a:defRPr>
            </a:lvl2pPr>
            <a:lvl3pPr marL="4677522" indent="0" algn="ctr">
              <a:buNone/>
              <a:defRPr>
                <a:solidFill>
                  <a:schemeClr val="tx1">
                    <a:tint val="75000"/>
                  </a:schemeClr>
                </a:solidFill>
              </a:defRPr>
            </a:lvl3pPr>
            <a:lvl4pPr marL="7016283" indent="0" algn="ctr">
              <a:buNone/>
              <a:defRPr>
                <a:solidFill>
                  <a:schemeClr val="tx1">
                    <a:tint val="75000"/>
                  </a:schemeClr>
                </a:solidFill>
              </a:defRPr>
            </a:lvl4pPr>
            <a:lvl5pPr marL="9355044" indent="0" algn="ctr">
              <a:buNone/>
              <a:defRPr>
                <a:solidFill>
                  <a:schemeClr val="tx1">
                    <a:tint val="75000"/>
                  </a:schemeClr>
                </a:solidFill>
              </a:defRPr>
            </a:lvl5pPr>
            <a:lvl6pPr marL="11693804" indent="0" algn="ctr">
              <a:buNone/>
              <a:defRPr>
                <a:solidFill>
                  <a:schemeClr val="tx1">
                    <a:tint val="75000"/>
                  </a:schemeClr>
                </a:solidFill>
              </a:defRPr>
            </a:lvl6pPr>
            <a:lvl7pPr marL="14032565" indent="0" algn="ctr">
              <a:buNone/>
              <a:defRPr>
                <a:solidFill>
                  <a:schemeClr val="tx1">
                    <a:tint val="75000"/>
                  </a:schemeClr>
                </a:solidFill>
              </a:defRPr>
            </a:lvl7pPr>
            <a:lvl8pPr marL="16371326" indent="0" algn="ctr">
              <a:buNone/>
              <a:defRPr>
                <a:solidFill>
                  <a:schemeClr val="tx1">
                    <a:tint val="75000"/>
                  </a:schemeClr>
                </a:solidFill>
              </a:defRPr>
            </a:lvl8pPr>
            <a:lvl9pPr marL="18710087"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ACDB3CC-F982-40F9-8DD6-BCC9AFBF44BD}" type="datetime1">
              <a:rPr lang="en-US" smtClean="0"/>
              <a:pPr/>
              <a:t>29/11/2012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F88E988-FB04-AB4E-BE5A-59F242AF7F7A}" type="slidenum">
              <a:rPr lang="en-US" smtClean="0"/>
              <a:t>‹#›</a:t>
            </a:fld>
            <a:endParaRPr lang="en-US"/>
          </a:p>
        </p:txBody>
      </p:sp>
    </p:spTree>
    <p:extLst>
      <p:ext uri="{BB962C8B-B14F-4D97-AF65-F5344CB8AC3E}">
        <p14:creationId xmlns:p14="http://schemas.microsoft.com/office/powerpoint/2010/main" val="17283514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C2560D-EC28-3B41-86E8-18F1CE0113B4}" type="datetimeFigureOut">
              <a:rPr lang="en-US" smtClean="0"/>
              <a:t>29/11/2012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3723317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036180" y="1212612"/>
            <a:ext cx="9631919" cy="2583611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140427" y="1212612"/>
            <a:ext cx="28182279" cy="2583611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C2560D-EC28-3B41-86E8-18F1CE0113B4}" type="datetimeFigureOut">
              <a:rPr lang="en-US" smtClean="0"/>
              <a:t>29/11/2012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24179964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C2560D-EC28-3B41-86E8-18F1CE0113B4}" type="datetimeFigureOut">
              <a:rPr lang="en-US" smtClean="0"/>
              <a:t>29/11/2012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32203822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381579" y="19457694"/>
            <a:ext cx="36387246" cy="6013938"/>
          </a:xfrm>
        </p:spPr>
        <p:txBody>
          <a:bodyPr anchor="t"/>
          <a:lstStyle>
            <a:lvl1pPr algn="l">
              <a:defRPr sz="20500" b="1" cap="all"/>
            </a:lvl1pPr>
          </a:lstStyle>
          <a:p>
            <a:r>
              <a:rPr lang="en-US" smtClean="0"/>
              <a:t>Click to edit Master title style</a:t>
            </a:r>
            <a:endParaRPr lang="en-US"/>
          </a:p>
        </p:txBody>
      </p:sp>
      <p:sp>
        <p:nvSpPr>
          <p:cNvPr id="3" name="Text Placeholder 2"/>
          <p:cNvSpPr>
            <a:spLocks noGrp="1"/>
          </p:cNvSpPr>
          <p:nvPr>
            <p:ph type="body" idx="1"/>
          </p:nvPr>
        </p:nvSpPr>
        <p:spPr>
          <a:xfrm>
            <a:off x="3381579" y="12833948"/>
            <a:ext cx="36387246" cy="6623741"/>
          </a:xfrm>
        </p:spPr>
        <p:txBody>
          <a:bodyPr anchor="b"/>
          <a:lstStyle>
            <a:lvl1pPr marL="0" indent="0">
              <a:buNone/>
              <a:defRPr sz="10200">
                <a:solidFill>
                  <a:schemeClr val="tx1">
                    <a:tint val="75000"/>
                  </a:schemeClr>
                </a:solidFill>
              </a:defRPr>
            </a:lvl1pPr>
            <a:lvl2pPr marL="2338761" indent="0">
              <a:buNone/>
              <a:defRPr sz="9200">
                <a:solidFill>
                  <a:schemeClr val="tx1">
                    <a:tint val="75000"/>
                  </a:schemeClr>
                </a:solidFill>
              </a:defRPr>
            </a:lvl2pPr>
            <a:lvl3pPr marL="4677522" indent="0">
              <a:buNone/>
              <a:defRPr sz="8200">
                <a:solidFill>
                  <a:schemeClr val="tx1">
                    <a:tint val="75000"/>
                  </a:schemeClr>
                </a:solidFill>
              </a:defRPr>
            </a:lvl3pPr>
            <a:lvl4pPr marL="7016283" indent="0">
              <a:buNone/>
              <a:defRPr sz="7200">
                <a:solidFill>
                  <a:schemeClr val="tx1">
                    <a:tint val="75000"/>
                  </a:schemeClr>
                </a:solidFill>
              </a:defRPr>
            </a:lvl4pPr>
            <a:lvl5pPr marL="9355044" indent="0">
              <a:buNone/>
              <a:defRPr sz="7200">
                <a:solidFill>
                  <a:schemeClr val="tx1">
                    <a:tint val="75000"/>
                  </a:schemeClr>
                </a:solidFill>
              </a:defRPr>
            </a:lvl5pPr>
            <a:lvl6pPr marL="11693804" indent="0">
              <a:buNone/>
              <a:defRPr sz="7200">
                <a:solidFill>
                  <a:schemeClr val="tx1">
                    <a:tint val="75000"/>
                  </a:schemeClr>
                </a:solidFill>
              </a:defRPr>
            </a:lvl6pPr>
            <a:lvl7pPr marL="14032565" indent="0">
              <a:buNone/>
              <a:defRPr sz="7200">
                <a:solidFill>
                  <a:schemeClr val="tx1">
                    <a:tint val="75000"/>
                  </a:schemeClr>
                </a:solidFill>
              </a:defRPr>
            </a:lvl7pPr>
            <a:lvl8pPr marL="16371326" indent="0">
              <a:buNone/>
              <a:defRPr sz="7200">
                <a:solidFill>
                  <a:schemeClr val="tx1">
                    <a:tint val="75000"/>
                  </a:schemeClr>
                </a:solidFill>
              </a:defRPr>
            </a:lvl8pPr>
            <a:lvl9pPr marL="18710087" indent="0">
              <a:buNone/>
              <a:defRPr sz="7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9E7B99-7C3F-4BC3-B7B8-7E1F8C620B24}" type="datetime1">
              <a:rPr lang="en-US" smtClean="0"/>
              <a:pPr/>
              <a:t>29/11/2012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AF2B4D-6B12-4EDF-87BB-2B55CECB6611}" type="slidenum">
              <a:rPr lang="en-US" smtClean="0"/>
              <a:pPr/>
              <a:t>‹#›</a:t>
            </a:fld>
            <a:endParaRPr lang="en-US"/>
          </a:p>
        </p:txBody>
      </p:sp>
    </p:spTree>
    <p:extLst>
      <p:ext uri="{BB962C8B-B14F-4D97-AF65-F5344CB8AC3E}">
        <p14:creationId xmlns:p14="http://schemas.microsoft.com/office/powerpoint/2010/main" val="1122394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140427" y="7065333"/>
            <a:ext cx="18907099" cy="19983383"/>
          </a:xfrm>
        </p:spPr>
        <p:txBody>
          <a:bodyPr/>
          <a:lstStyle>
            <a:lvl1pPr>
              <a:defRPr sz="14300"/>
            </a:lvl1pPr>
            <a:lvl2pPr>
              <a:defRPr sz="12300"/>
            </a:lvl2pPr>
            <a:lvl3pPr>
              <a:defRPr sz="10200"/>
            </a:lvl3pPr>
            <a:lvl4pPr>
              <a:defRPr sz="9200"/>
            </a:lvl4pPr>
            <a:lvl5pPr>
              <a:defRPr sz="9200"/>
            </a:lvl5pPr>
            <a:lvl6pPr>
              <a:defRPr sz="9200"/>
            </a:lvl6pPr>
            <a:lvl7pPr>
              <a:defRPr sz="9200"/>
            </a:lvl7pPr>
            <a:lvl8pPr>
              <a:defRPr sz="9200"/>
            </a:lvl8pPr>
            <a:lvl9pPr>
              <a:defRPr sz="9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1761000" y="7065333"/>
            <a:ext cx="18907099" cy="19983383"/>
          </a:xfrm>
        </p:spPr>
        <p:txBody>
          <a:bodyPr/>
          <a:lstStyle>
            <a:lvl1pPr>
              <a:defRPr sz="14300"/>
            </a:lvl1pPr>
            <a:lvl2pPr>
              <a:defRPr sz="12300"/>
            </a:lvl2pPr>
            <a:lvl3pPr>
              <a:defRPr sz="10200"/>
            </a:lvl3pPr>
            <a:lvl4pPr>
              <a:defRPr sz="9200"/>
            </a:lvl4pPr>
            <a:lvl5pPr>
              <a:defRPr sz="9200"/>
            </a:lvl5pPr>
            <a:lvl6pPr>
              <a:defRPr sz="9200"/>
            </a:lvl6pPr>
            <a:lvl7pPr>
              <a:defRPr sz="9200"/>
            </a:lvl7pPr>
            <a:lvl8pPr>
              <a:defRPr sz="9200"/>
            </a:lvl8pPr>
            <a:lvl9pPr>
              <a:defRPr sz="9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8C2560D-EC28-3B41-86E8-18F1CE0113B4}" type="datetimeFigureOut">
              <a:rPr lang="en-US" smtClean="0"/>
              <a:t>29/11/2012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1260594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40426" y="6777952"/>
            <a:ext cx="18914533" cy="2824730"/>
          </a:xfrm>
        </p:spPr>
        <p:txBody>
          <a:bodyPr anchor="b"/>
          <a:lstStyle>
            <a:lvl1pPr marL="0" indent="0">
              <a:buNone/>
              <a:defRPr sz="12300" b="1"/>
            </a:lvl1pPr>
            <a:lvl2pPr marL="2338761" indent="0">
              <a:buNone/>
              <a:defRPr sz="10200" b="1"/>
            </a:lvl2pPr>
            <a:lvl3pPr marL="4677522" indent="0">
              <a:buNone/>
              <a:defRPr sz="9200" b="1"/>
            </a:lvl3pPr>
            <a:lvl4pPr marL="7016283" indent="0">
              <a:buNone/>
              <a:defRPr sz="8200" b="1"/>
            </a:lvl4pPr>
            <a:lvl5pPr marL="9355044" indent="0">
              <a:buNone/>
              <a:defRPr sz="8200" b="1"/>
            </a:lvl5pPr>
            <a:lvl6pPr marL="11693804" indent="0">
              <a:buNone/>
              <a:defRPr sz="8200" b="1"/>
            </a:lvl6pPr>
            <a:lvl7pPr marL="14032565" indent="0">
              <a:buNone/>
              <a:defRPr sz="8200" b="1"/>
            </a:lvl7pPr>
            <a:lvl8pPr marL="16371326" indent="0">
              <a:buNone/>
              <a:defRPr sz="8200" b="1"/>
            </a:lvl8pPr>
            <a:lvl9pPr marL="18710087" indent="0">
              <a:buNone/>
              <a:defRPr sz="8200" b="1"/>
            </a:lvl9pPr>
          </a:lstStyle>
          <a:p>
            <a:pPr lvl="0"/>
            <a:r>
              <a:rPr lang="en-US" smtClean="0"/>
              <a:t>Click to edit Master text styles</a:t>
            </a:r>
          </a:p>
        </p:txBody>
      </p:sp>
      <p:sp>
        <p:nvSpPr>
          <p:cNvPr id="4" name="Content Placeholder 3"/>
          <p:cNvSpPr>
            <a:spLocks noGrp="1"/>
          </p:cNvSpPr>
          <p:nvPr>
            <p:ph sz="half" idx="2"/>
          </p:nvPr>
        </p:nvSpPr>
        <p:spPr>
          <a:xfrm>
            <a:off x="2140426" y="9602676"/>
            <a:ext cx="18914533" cy="17446034"/>
          </a:xfrm>
        </p:spPr>
        <p:txBody>
          <a:bodyPr/>
          <a:lstStyle>
            <a:lvl1pPr>
              <a:defRPr sz="12300"/>
            </a:lvl1pPr>
            <a:lvl2pPr>
              <a:defRPr sz="10200"/>
            </a:lvl2pPr>
            <a:lvl3pPr>
              <a:defRPr sz="9200"/>
            </a:lvl3pPr>
            <a:lvl4pPr>
              <a:defRPr sz="8200"/>
            </a:lvl4pPr>
            <a:lvl5pPr>
              <a:defRPr sz="8200"/>
            </a:lvl5pPr>
            <a:lvl6pPr>
              <a:defRPr sz="8200"/>
            </a:lvl6pPr>
            <a:lvl7pPr>
              <a:defRPr sz="8200"/>
            </a:lvl7pPr>
            <a:lvl8pPr>
              <a:defRPr sz="8200"/>
            </a:lvl8pPr>
            <a:lvl9pPr>
              <a:defRPr sz="8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1746157" y="6777952"/>
            <a:ext cx="18921963" cy="2824730"/>
          </a:xfrm>
        </p:spPr>
        <p:txBody>
          <a:bodyPr anchor="b"/>
          <a:lstStyle>
            <a:lvl1pPr marL="0" indent="0">
              <a:buNone/>
              <a:defRPr sz="12300" b="1"/>
            </a:lvl1pPr>
            <a:lvl2pPr marL="2338761" indent="0">
              <a:buNone/>
              <a:defRPr sz="10200" b="1"/>
            </a:lvl2pPr>
            <a:lvl3pPr marL="4677522" indent="0">
              <a:buNone/>
              <a:defRPr sz="9200" b="1"/>
            </a:lvl3pPr>
            <a:lvl4pPr marL="7016283" indent="0">
              <a:buNone/>
              <a:defRPr sz="8200" b="1"/>
            </a:lvl4pPr>
            <a:lvl5pPr marL="9355044" indent="0">
              <a:buNone/>
              <a:defRPr sz="8200" b="1"/>
            </a:lvl5pPr>
            <a:lvl6pPr marL="11693804" indent="0">
              <a:buNone/>
              <a:defRPr sz="8200" b="1"/>
            </a:lvl6pPr>
            <a:lvl7pPr marL="14032565" indent="0">
              <a:buNone/>
              <a:defRPr sz="8200" b="1"/>
            </a:lvl7pPr>
            <a:lvl8pPr marL="16371326" indent="0">
              <a:buNone/>
              <a:defRPr sz="8200" b="1"/>
            </a:lvl8pPr>
            <a:lvl9pPr marL="18710087" indent="0">
              <a:buNone/>
              <a:defRPr sz="8200" b="1"/>
            </a:lvl9pPr>
          </a:lstStyle>
          <a:p>
            <a:pPr lvl="0"/>
            <a:r>
              <a:rPr lang="en-US" smtClean="0"/>
              <a:t>Click to edit Master text styles</a:t>
            </a:r>
          </a:p>
        </p:txBody>
      </p:sp>
      <p:sp>
        <p:nvSpPr>
          <p:cNvPr id="6" name="Content Placeholder 5"/>
          <p:cNvSpPr>
            <a:spLocks noGrp="1"/>
          </p:cNvSpPr>
          <p:nvPr>
            <p:ph sz="quarter" idx="4"/>
          </p:nvPr>
        </p:nvSpPr>
        <p:spPr>
          <a:xfrm>
            <a:off x="21746157" y="9602676"/>
            <a:ext cx="18921963" cy="17446034"/>
          </a:xfrm>
        </p:spPr>
        <p:txBody>
          <a:bodyPr/>
          <a:lstStyle>
            <a:lvl1pPr>
              <a:defRPr sz="12300"/>
            </a:lvl1pPr>
            <a:lvl2pPr>
              <a:defRPr sz="10200"/>
            </a:lvl2pPr>
            <a:lvl3pPr>
              <a:defRPr sz="9200"/>
            </a:lvl3pPr>
            <a:lvl4pPr>
              <a:defRPr sz="8200"/>
            </a:lvl4pPr>
            <a:lvl5pPr>
              <a:defRPr sz="8200"/>
            </a:lvl5pPr>
            <a:lvl6pPr>
              <a:defRPr sz="8200"/>
            </a:lvl6pPr>
            <a:lvl7pPr>
              <a:defRPr sz="8200"/>
            </a:lvl7pPr>
            <a:lvl8pPr>
              <a:defRPr sz="8200"/>
            </a:lvl8pPr>
            <a:lvl9pPr>
              <a:defRPr sz="8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8C2560D-EC28-3B41-86E8-18F1CE0113B4}" type="datetimeFigureOut">
              <a:rPr lang="en-US" smtClean="0"/>
              <a:t>29/11/2012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24868244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8C2560D-EC28-3B41-86E8-18F1CE0113B4}" type="datetimeFigureOut">
              <a:rPr lang="en-US" smtClean="0"/>
              <a:t>29/11/2012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1084712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C2560D-EC28-3B41-86E8-18F1CE0113B4}" type="datetimeFigureOut">
              <a:rPr lang="en-US" smtClean="0"/>
              <a:t>29/11/2012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12492246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40447" y="1205589"/>
            <a:ext cx="14083709" cy="5130777"/>
          </a:xfrm>
        </p:spPr>
        <p:txBody>
          <a:bodyPr anchor="b"/>
          <a:lstStyle>
            <a:lvl1pPr algn="l">
              <a:defRPr sz="10200" b="1"/>
            </a:lvl1pPr>
          </a:lstStyle>
          <a:p>
            <a:r>
              <a:rPr lang="en-US" smtClean="0"/>
              <a:t>Click to edit Master title style</a:t>
            </a:r>
            <a:endParaRPr lang="en-US"/>
          </a:p>
        </p:txBody>
      </p:sp>
      <p:sp>
        <p:nvSpPr>
          <p:cNvPr id="3" name="Content Placeholder 2"/>
          <p:cNvSpPr>
            <a:spLocks noGrp="1"/>
          </p:cNvSpPr>
          <p:nvPr>
            <p:ph idx="1"/>
          </p:nvPr>
        </p:nvSpPr>
        <p:spPr>
          <a:xfrm>
            <a:off x="16736944" y="1205604"/>
            <a:ext cx="23931155" cy="25843121"/>
          </a:xfrm>
        </p:spPr>
        <p:txBody>
          <a:bodyPr/>
          <a:lstStyle>
            <a:lvl1pPr>
              <a:defRPr sz="16400"/>
            </a:lvl1pPr>
            <a:lvl2pPr>
              <a:defRPr sz="14300"/>
            </a:lvl2pPr>
            <a:lvl3pPr>
              <a:defRPr sz="12300"/>
            </a:lvl3pPr>
            <a:lvl4pPr>
              <a:defRPr sz="10200"/>
            </a:lvl4pPr>
            <a:lvl5pPr>
              <a:defRPr sz="10200"/>
            </a:lvl5pPr>
            <a:lvl6pPr>
              <a:defRPr sz="10200"/>
            </a:lvl6pPr>
            <a:lvl7pPr>
              <a:defRPr sz="10200"/>
            </a:lvl7pPr>
            <a:lvl8pPr>
              <a:defRPr sz="10200"/>
            </a:lvl8pPr>
            <a:lvl9pPr>
              <a:defRPr sz="10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40447" y="6336381"/>
            <a:ext cx="14083709" cy="20712344"/>
          </a:xfrm>
        </p:spPr>
        <p:txBody>
          <a:bodyPr/>
          <a:lstStyle>
            <a:lvl1pPr marL="0" indent="0">
              <a:buNone/>
              <a:defRPr sz="7200"/>
            </a:lvl1pPr>
            <a:lvl2pPr marL="2338761" indent="0">
              <a:buNone/>
              <a:defRPr sz="6100"/>
            </a:lvl2pPr>
            <a:lvl3pPr marL="4677522" indent="0">
              <a:buNone/>
              <a:defRPr sz="5100"/>
            </a:lvl3pPr>
            <a:lvl4pPr marL="7016283" indent="0">
              <a:buNone/>
              <a:defRPr sz="4600"/>
            </a:lvl4pPr>
            <a:lvl5pPr marL="9355044" indent="0">
              <a:buNone/>
              <a:defRPr sz="4600"/>
            </a:lvl5pPr>
            <a:lvl6pPr marL="11693804" indent="0">
              <a:buNone/>
              <a:defRPr sz="4600"/>
            </a:lvl6pPr>
            <a:lvl7pPr marL="14032565" indent="0">
              <a:buNone/>
              <a:defRPr sz="4600"/>
            </a:lvl7pPr>
            <a:lvl8pPr marL="16371326" indent="0">
              <a:buNone/>
              <a:defRPr sz="4600"/>
            </a:lvl8pPr>
            <a:lvl9pPr marL="18710087" indent="0">
              <a:buNone/>
              <a:defRPr sz="46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C2560D-EC28-3B41-86E8-18F1CE0113B4}" type="datetimeFigureOut">
              <a:rPr lang="en-US" smtClean="0"/>
              <a:t>29/11/2012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6B1FF6-39B9-40F5-8B67-33C6354A3D4F}" type="slidenum">
              <a:rPr kumimoji="0" lang="en-US" smtClean="0"/>
              <a:pPr eaLnBrk="1" latinLnBrk="0" hangingPunct="1"/>
              <a:t>‹#›</a:t>
            </a:fld>
            <a:endParaRPr kumimoji="0" lang="en-US" dirty="0">
              <a:solidFill>
                <a:schemeClr val="accent3">
                  <a:shade val="75000"/>
                </a:schemeClr>
              </a:solidFill>
            </a:endParaRPr>
          </a:p>
        </p:txBody>
      </p:sp>
    </p:spTree>
    <p:extLst>
      <p:ext uri="{BB962C8B-B14F-4D97-AF65-F5344CB8AC3E}">
        <p14:creationId xmlns:p14="http://schemas.microsoft.com/office/powerpoint/2010/main" val="12182203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0771" y="21195983"/>
            <a:ext cx="25685115" cy="2502309"/>
          </a:xfrm>
        </p:spPr>
        <p:txBody>
          <a:bodyPr anchor="b"/>
          <a:lstStyle>
            <a:lvl1pPr algn="l">
              <a:defRPr sz="10200" b="1"/>
            </a:lvl1pPr>
          </a:lstStyle>
          <a:p>
            <a:r>
              <a:rPr lang="en-US" smtClean="0"/>
              <a:t>Click to edit Master title style</a:t>
            </a:r>
            <a:endParaRPr lang="en-US"/>
          </a:p>
        </p:txBody>
      </p:sp>
      <p:sp>
        <p:nvSpPr>
          <p:cNvPr id="3" name="Picture Placeholder 2"/>
          <p:cNvSpPr>
            <a:spLocks noGrp="1"/>
          </p:cNvSpPr>
          <p:nvPr>
            <p:ph type="pic" idx="1"/>
          </p:nvPr>
        </p:nvSpPr>
        <p:spPr>
          <a:xfrm>
            <a:off x="8390771" y="2705571"/>
            <a:ext cx="25685115" cy="18167985"/>
          </a:xfrm>
        </p:spPr>
        <p:txBody>
          <a:bodyPr/>
          <a:lstStyle>
            <a:lvl1pPr marL="0" indent="0">
              <a:buNone/>
              <a:defRPr sz="16400"/>
            </a:lvl1pPr>
            <a:lvl2pPr marL="2338761" indent="0">
              <a:buNone/>
              <a:defRPr sz="14300"/>
            </a:lvl2pPr>
            <a:lvl3pPr marL="4677522" indent="0">
              <a:buNone/>
              <a:defRPr sz="12300"/>
            </a:lvl3pPr>
            <a:lvl4pPr marL="7016283" indent="0">
              <a:buNone/>
              <a:defRPr sz="10200"/>
            </a:lvl4pPr>
            <a:lvl5pPr marL="9355044" indent="0">
              <a:buNone/>
              <a:defRPr sz="10200"/>
            </a:lvl5pPr>
            <a:lvl6pPr marL="11693804" indent="0">
              <a:buNone/>
              <a:defRPr sz="10200"/>
            </a:lvl6pPr>
            <a:lvl7pPr marL="14032565" indent="0">
              <a:buNone/>
              <a:defRPr sz="10200"/>
            </a:lvl7pPr>
            <a:lvl8pPr marL="16371326" indent="0">
              <a:buNone/>
              <a:defRPr sz="10200"/>
            </a:lvl8pPr>
            <a:lvl9pPr marL="18710087" indent="0">
              <a:buNone/>
              <a:defRPr sz="10200"/>
            </a:lvl9pPr>
          </a:lstStyle>
          <a:p>
            <a:endParaRPr lang="en-US"/>
          </a:p>
        </p:txBody>
      </p:sp>
      <p:sp>
        <p:nvSpPr>
          <p:cNvPr id="4" name="Text Placeholder 3"/>
          <p:cNvSpPr>
            <a:spLocks noGrp="1"/>
          </p:cNvSpPr>
          <p:nvPr>
            <p:ph type="body" sz="half" idx="2"/>
          </p:nvPr>
        </p:nvSpPr>
        <p:spPr>
          <a:xfrm>
            <a:off x="8390771" y="23698300"/>
            <a:ext cx="25685115" cy="3553692"/>
          </a:xfrm>
        </p:spPr>
        <p:txBody>
          <a:bodyPr/>
          <a:lstStyle>
            <a:lvl1pPr marL="0" indent="0">
              <a:buNone/>
              <a:defRPr sz="7200"/>
            </a:lvl1pPr>
            <a:lvl2pPr marL="2338761" indent="0">
              <a:buNone/>
              <a:defRPr sz="6100"/>
            </a:lvl2pPr>
            <a:lvl3pPr marL="4677522" indent="0">
              <a:buNone/>
              <a:defRPr sz="5100"/>
            </a:lvl3pPr>
            <a:lvl4pPr marL="7016283" indent="0">
              <a:buNone/>
              <a:defRPr sz="4600"/>
            </a:lvl4pPr>
            <a:lvl5pPr marL="9355044" indent="0">
              <a:buNone/>
              <a:defRPr sz="4600"/>
            </a:lvl5pPr>
            <a:lvl6pPr marL="11693804" indent="0">
              <a:buNone/>
              <a:defRPr sz="4600"/>
            </a:lvl6pPr>
            <a:lvl7pPr marL="14032565" indent="0">
              <a:buNone/>
              <a:defRPr sz="4600"/>
            </a:lvl7pPr>
            <a:lvl8pPr marL="16371326" indent="0">
              <a:buNone/>
              <a:defRPr sz="4600"/>
            </a:lvl8pPr>
            <a:lvl9pPr marL="18710087" indent="0">
              <a:buNone/>
              <a:defRPr sz="46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C2560D-EC28-3B41-86E8-18F1CE0113B4}" type="datetimeFigureOut">
              <a:rPr lang="en-US" smtClean="0"/>
              <a:t>29/11/2012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361598310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40426" y="1212606"/>
            <a:ext cx="38527673" cy="5046663"/>
          </a:xfrm>
          <a:prstGeom prst="rect">
            <a:avLst/>
          </a:prstGeom>
        </p:spPr>
        <p:txBody>
          <a:bodyPr vert="horz" lIns="467752" tIns="233876" rIns="467752" bIns="233876"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140426" y="7065333"/>
            <a:ext cx="38527673" cy="19983383"/>
          </a:xfrm>
          <a:prstGeom prst="rect">
            <a:avLst/>
          </a:prstGeom>
        </p:spPr>
        <p:txBody>
          <a:bodyPr vert="horz" lIns="467752" tIns="233876" rIns="467752" bIns="23387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140427" y="28065059"/>
            <a:ext cx="9988656" cy="1612130"/>
          </a:xfrm>
          <a:prstGeom prst="rect">
            <a:avLst/>
          </a:prstGeom>
        </p:spPr>
        <p:txBody>
          <a:bodyPr vert="horz" lIns="467752" tIns="233876" rIns="467752" bIns="233876" rtlCol="0" anchor="ctr"/>
          <a:lstStyle>
            <a:lvl1pPr algn="l">
              <a:defRPr sz="6100">
                <a:solidFill>
                  <a:schemeClr val="tx1">
                    <a:tint val="75000"/>
                  </a:schemeClr>
                </a:solidFill>
              </a:defRPr>
            </a:lvl1pPr>
          </a:lstStyle>
          <a:p>
            <a:fld id="{68C2560D-EC28-3B41-86E8-18F1CE0113B4}" type="datetimeFigureOut">
              <a:rPr lang="en-US" smtClean="0"/>
              <a:t>29/11/2012</a:t>
            </a:fld>
            <a:endParaRPr lang="en-US"/>
          </a:p>
        </p:txBody>
      </p:sp>
      <p:sp>
        <p:nvSpPr>
          <p:cNvPr id="5" name="Footer Placeholder 4"/>
          <p:cNvSpPr>
            <a:spLocks noGrp="1"/>
          </p:cNvSpPr>
          <p:nvPr>
            <p:ph type="ftr" sz="quarter" idx="3"/>
          </p:nvPr>
        </p:nvSpPr>
        <p:spPr>
          <a:xfrm>
            <a:off x="14626246" y="28065059"/>
            <a:ext cx="13556033" cy="1612130"/>
          </a:xfrm>
          <a:prstGeom prst="rect">
            <a:avLst/>
          </a:prstGeom>
        </p:spPr>
        <p:txBody>
          <a:bodyPr vert="horz" lIns="467752" tIns="233876" rIns="467752" bIns="233876" rtlCol="0" anchor="ctr"/>
          <a:lstStyle>
            <a:lvl1pPr algn="ctr">
              <a:defRPr sz="61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679443" y="28065059"/>
            <a:ext cx="9988656" cy="1612130"/>
          </a:xfrm>
          <a:prstGeom prst="rect">
            <a:avLst/>
          </a:prstGeom>
        </p:spPr>
        <p:txBody>
          <a:bodyPr vert="horz" lIns="467752" tIns="233876" rIns="467752" bIns="233876" rtlCol="0" anchor="ctr"/>
          <a:lstStyle>
            <a:lvl1pPr algn="r">
              <a:defRPr sz="6100">
                <a:solidFill>
                  <a:schemeClr val="tx1">
                    <a:tint val="75000"/>
                  </a:schemeClr>
                </a:solidFill>
              </a:defRPr>
            </a:lvl1pPr>
          </a:lstStyle>
          <a:p>
            <a:fld id="{2066355A-084C-D24E-9AD2-7E4FC41EA627}" type="slidenum">
              <a:rPr lang="en-US" smtClean="0"/>
              <a:t>‹#›</a:t>
            </a:fld>
            <a:endParaRPr lang="en-US"/>
          </a:p>
        </p:txBody>
      </p:sp>
    </p:spTree>
    <p:extLst>
      <p:ext uri="{BB962C8B-B14F-4D97-AF65-F5344CB8AC3E}">
        <p14:creationId xmlns:p14="http://schemas.microsoft.com/office/powerpoint/2010/main" val="3693843513"/>
      </p:ext>
    </p:extLst>
  </p:cSld>
  <p:clrMap bg1="lt1" tx1="dk1" bg2="lt2" tx2="dk2" accent1="accent1" accent2="accent2" accent3="accent3" accent4="accent4" accent5="accent5" accent6="accent6" hlink="hlink" folHlink="folHlink"/>
  <p:sldLayoutIdLst>
    <p:sldLayoutId id="2147493456" r:id="rId1"/>
    <p:sldLayoutId id="2147493457" r:id="rId2"/>
    <p:sldLayoutId id="2147493458" r:id="rId3"/>
    <p:sldLayoutId id="2147493459" r:id="rId4"/>
    <p:sldLayoutId id="2147493460" r:id="rId5"/>
    <p:sldLayoutId id="2147493461" r:id="rId6"/>
    <p:sldLayoutId id="2147493462" r:id="rId7"/>
    <p:sldLayoutId id="2147493463" r:id="rId8"/>
    <p:sldLayoutId id="2147493464" r:id="rId9"/>
    <p:sldLayoutId id="2147493465" r:id="rId10"/>
    <p:sldLayoutId id="2147493466" r:id="rId11"/>
  </p:sldLayoutIdLst>
  <p:txStyles>
    <p:titleStyle>
      <a:lvl1pPr algn="ctr" defTabSz="2338761" rtl="0" eaLnBrk="1" latinLnBrk="0" hangingPunct="1">
        <a:spcBef>
          <a:spcPct val="0"/>
        </a:spcBef>
        <a:buNone/>
        <a:defRPr sz="22500" kern="1200">
          <a:solidFill>
            <a:schemeClr val="tx1"/>
          </a:solidFill>
          <a:latin typeface="+mj-lt"/>
          <a:ea typeface="+mj-ea"/>
          <a:cs typeface="+mj-cs"/>
        </a:defRPr>
      </a:lvl1pPr>
    </p:titleStyle>
    <p:bodyStyle>
      <a:lvl1pPr marL="1754071" indent="-1754071" algn="l" defTabSz="2338761" rtl="0" eaLnBrk="1" latinLnBrk="0" hangingPunct="1">
        <a:spcBef>
          <a:spcPct val="20000"/>
        </a:spcBef>
        <a:buFont typeface="Arial"/>
        <a:buChar char="•"/>
        <a:defRPr sz="16400" kern="1200">
          <a:solidFill>
            <a:schemeClr val="tx1"/>
          </a:solidFill>
          <a:latin typeface="+mn-lt"/>
          <a:ea typeface="+mn-ea"/>
          <a:cs typeface="+mn-cs"/>
        </a:defRPr>
      </a:lvl1pPr>
      <a:lvl2pPr marL="3800486" indent="-1461726" algn="l" defTabSz="2338761" rtl="0" eaLnBrk="1" latinLnBrk="0" hangingPunct="1">
        <a:spcBef>
          <a:spcPct val="20000"/>
        </a:spcBef>
        <a:buFont typeface="Arial"/>
        <a:buChar char="–"/>
        <a:defRPr sz="14300" kern="1200">
          <a:solidFill>
            <a:schemeClr val="tx1"/>
          </a:solidFill>
          <a:latin typeface="+mn-lt"/>
          <a:ea typeface="+mn-ea"/>
          <a:cs typeface="+mn-cs"/>
        </a:defRPr>
      </a:lvl2pPr>
      <a:lvl3pPr marL="5846902" indent="-1169380" algn="l" defTabSz="2338761" rtl="0" eaLnBrk="1" latinLnBrk="0" hangingPunct="1">
        <a:spcBef>
          <a:spcPct val="20000"/>
        </a:spcBef>
        <a:buFont typeface="Arial"/>
        <a:buChar char="•"/>
        <a:defRPr sz="12300" kern="1200">
          <a:solidFill>
            <a:schemeClr val="tx1"/>
          </a:solidFill>
          <a:latin typeface="+mn-lt"/>
          <a:ea typeface="+mn-ea"/>
          <a:cs typeface="+mn-cs"/>
        </a:defRPr>
      </a:lvl3pPr>
      <a:lvl4pPr marL="8185663" indent="-1169380" algn="l" defTabSz="2338761" rtl="0" eaLnBrk="1" latinLnBrk="0" hangingPunct="1">
        <a:spcBef>
          <a:spcPct val="20000"/>
        </a:spcBef>
        <a:buFont typeface="Arial"/>
        <a:buChar char="–"/>
        <a:defRPr sz="10200" kern="1200">
          <a:solidFill>
            <a:schemeClr val="tx1"/>
          </a:solidFill>
          <a:latin typeface="+mn-lt"/>
          <a:ea typeface="+mn-ea"/>
          <a:cs typeface="+mn-cs"/>
        </a:defRPr>
      </a:lvl4pPr>
      <a:lvl5pPr marL="10524424" indent="-1169380" algn="l" defTabSz="2338761" rtl="0" eaLnBrk="1" latinLnBrk="0" hangingPunct="1">
        <a:spcBef>
          <a:spcPct val="20000"/>
        </a:spcBef>
        <a:buFont typeface="Arial"/>
        <a:buChar char="»"/>
        <a:defRPr sz="10200" kern="1200">
          <a:solidFill>
            <a:schemeClr val="tx1"/>
          </a:solidFill>
          <a:latin typeface="+mn-lt"/>
          <a:ea typeface="+mn-ea"/>
          <a:cs typeface="+mn-cs"/>
        </a:defRPr>
      </a:lvl5pPr>
      <a:lvl6pPr marL="12863185" indent="-1169380" algn="l" defTabSz="2338761" rtl="0" eaLnBrk="1" latinLnBrk="0" hangingPunct="1">
        <a:spcBef>
          <a:spcPct val="20000"/>
        </a:spcBef>
        <a:buFont typeface="Arial"/>
        <a:buChar char="•"/>
        <a:defRPr sz="10200" kern="1200">
          <a:solidFill>
            <a:schemeClr val="tx1"/>
          </a:solidFill>
          <a:latin typeface="+mn-lt"/>
          <a:ea typeface="+mn-ea"/>
          <a:cs typeface="+mn-cs"/>
        </a:defRPr>
      </a:lvl6pPr>
      <a:lvl7pPr marL="15201946" indent="-1169380" algn="l" defTabSz="2338761" rtl="0" eaLnBrk="1" latinLnBrk="0" hangingPunct="1">
        <a:spcBef>
          <a:spcPct val="20000"/>
        </a:spcBef>
        <a:buFont typeface="Arial"/>
        <a:buChar char="•"/>
        <a:defRPr sz="10200" kern="1200">
          <a:solidFill>
            <a:schemeClr val="tx1"/>
          </a:solidFill>
          <a:latin typeface="+mn-lt"/>
          <a:ea typeface="+mn-ea"/>
          <a:cs typeface="+mn-cs"/>
        </a:defRPr>
      </a:lvl7pPr>
      <a:lvl8pPr marL="17540707" indent="-1169380" algn="l" defTabSz="2338761" rtl="0" eaLnBrk="1" latinLnBrk="0" hangingPunct="1">
        <a:spcBef>
          <a:spcPct val="20000"/>
        </a:spcBef>
        <a:buFont typeface="Arial"/>
        <a:buChar char="•"/>
        <a:defRPr sz="10200" kern="1200">
          <a:solidFill>
            <a:schemeClr val="tx1"/>
          </a:solidFill>
          <a:latin typeface="+mn-lt"/>
          <a:ea typeface="+mn-ea"/>
          <a:cs typeface="+mn-cs"/>
        </a:defRPr>
      </a:lvl8pPr>
      <a:lvl9pPr marL="19879467" indent="-1169380" algn="l" defTabSz="2338761" rtl="0" eaLnBrk="1" latinLnBrk="0" hangingPunct="1">
        <a:spcBef>
          <a:spcPct val="20000"/>
        </a:spcBef>
        <a:buFont typeface="Arial"/>
        <a:buChar char="•"/>
        <a:defRPr sz="10200" kern="1200">
          <a:solidFill>
            <a:schemeClr val="tx1"/>
          </a:solidFill>
          <a:latin typeface="+mn-lt"/>
          <a:ea typeface="+mn-ea"/>
          <a:cs typeface="+mn-cs"/>
        </a:defRPr>
      </a:lvl9pPr>
    </p:bodyStyle>
    <p:otherStyle>
      <a:defPPr>
        <a:defRPr lang="en-US"/>
      </a:defPPr>
      <a:lvl1pPr marL="0" algn="l" defTabSz="2338761" rtl="0" eaLnBrk="1" latinLnBrk="0" hangingPunct="1">
        <a:defRPr sz="9200" kern="1200">
          <a:solidFill>
            <a:schemeClr val="tx1"/>
          </a:solidFill>
          <a:latin typeface="+mn-lt"/>
          <a:ea typeface="+mn-ea"/>
          <a:cs typeface="+mn-cs"/>
        </a:defRPr>
      </a:lvl1pPr>
      <a:lvl2pPr marL="2338761" algn="l" defTabSz="2338761" rtl="0" eaLnBrk="1" latinLnBrk="0" hangingPunct="1">
        <a:defRPr sz="9200" kern="1200">
          <a:solidFill>
            <a:schemeClr val="tx1"/>
          </a:solidFill>
          <a:latin typeface="+mn-lt"/>
          <a:ea typeface="+mn-ea"/>
          <a:cs typeface="+mn-cs"/>
        </a:defRPr>
      </a:lvl2pPr>
      <a:lvl3pPr marL="4677522" algn="l" defTabSz="2338761" rtl="0" eaLnBrk="1" latinLnBrk="0" hangingPunct="1">
        <a:defRPr sz="9200" kern="1200">
          <a:solidFill>
            <a:schemeClr val="tx1"/>
          </a:solidFill>
          <a:latin typeface="+mn-lt"/>
          <a:ea typeface="+mn-ea"/>
          <a:cs typeface="+mn-cs"/>
        </a:defRPr>
      </a:lvl3pPr>
      <a:lvl4pPr marL="7016283" algn="l" defTabSz="2338761" rtl="0" eaLnBrk="1" latinLnBrk="0" hangingPunct="1">
        <a:defRPr sz="9200" kern="1200">
          <a:solidFill>
            <a:schemeClr val="tx1"/>
          </a:solidFill>
          <a:latin typeface="+mn-lt"/>
          <a:ea typeface="+mn-ea"/>
          <a:cs typeface="+mn-cs"/>
        </a:defRPr>
      </a:lvl4pPr>
      <a:lvl5pPr marL="9355044" algn="l" defTabSz="2338761" rtl="0" eaLnBrk="1" latinLnBrk="0" hangingPunct="1">
        <a:defRPr sz="9200" kern="1200">
          <a:solidFill>
            <a:schemeClr val="tx1"/>
          </a:solidFill>
          <a:latin typeface="+mn-lt"/>
          <a:ea typeface="+mn-ea"/>
          <a:cs typeface="+mn-cs"/>
        </a:defRPr>
      </a:lvl5pPr>
      <a:lvl6pPr marL="11693804" algn="l" defTabSz="2338761" rtl="0" eaLnBrk="1" latinLnBrk="0" hangingPunct="1">
        <a:defRPr sz="9200" kern="1200">
          <a:solidFill>
            <a:schemeClr val="tx1"/>
          </a:solidFill>
          <a:latin typeface="+mn-lt"/>
          <a:ea typeface="+mn-ea"/>
          <a:cs typeface="+mn-cs"/>
        </a:defRPr>
      </a:lvl6pPr>
      <a:lvl7pPr marL="14032565" algn="l" defTabSz="2338761" rtl="0" eaLnBrk="1" latinLnBrk="0" hangingPunct="1">
        <a:defRPr sz="9200" kern="1200">
          <a:solidFill>
            <a:schemeClr val="tx1"/>
          </a:solidFill>
          <a:latin typeface="+mn-lt"/>
          <a:ea typeface="+mn-ea"/>
          <a:cs typeface="+mn-cs"/>
        </a:defRPr>
      </a:lvl7pPr>
      <a:lvl8pPr marL="16371326" algn="l" defTabSz="2338761" rtl="0" eaLnBrk="1" latinLnBrk="0" hangingPunct="1">
        <a:defRPr sz="9200" kern="1200">
          <a:solidFill>
            <a:schemeClr val="tx1"/>
          </a:solidFill>
          <a:latin typeface="+mn-lt"/>
          <a:ea typeface="+mn-ea"/>
          <a:cs typeface="+mn-cs"/>
        </a:defRPr>
      </a:lvl8pPr>
      <a:lvl9pPr marL="18710087" algn="l" defTabSz="2338761" rtl="0" eaLnBrk="1" latinLnBrk="0" hangingPunct="1">
        <a:defRPr sz="9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4" Type="http://schemas.openxmlformats.org/officeDocument/2006/relationships/image" Target="../media/image3.emf"/><Relationship Id="rId5" Type="http://schemas.openxmlformats.org/officeDocument/2006/relationships/image" Target="../media/image4.png"/><Relationship Id="rId6" Type="http://schemas.openxmlformats.org/officeDocument/2006/relationships/image" Target="../media/image5.jpg"/><Relationship Id="rId7" Type="http://schemas.openxmlformats.org/officeDocument/2006/relationships/image" Target="../media/image6.jpeg"/><Relationship Id="rId1" Type="http://schemas.openxmlformats.org/officeDocument/2006/relationships/slideLayout" Target="../slideLayouts/slideLayout1.xml"/><Relationship Id="rId2"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24000">
              <a:schemeClr val="bg1"/>
            </a:gs>
            <a:gs pos="100000">
              <a:schemeClr val="accent5">
                <a:alpha val="6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17" name="Rounded Rectangle 16"/>
          <p:cNvSpPr/>
          <p:nvPr/>
        </p:nvSpPr>
        <p:spPr>
          <a:xfrm>
            <a:off x="565063" y="13814811"/>
            <a:ext cx="12288297" cy="4145399"/>
          </a:xfrm>
          <a:prstGeom prst="roundRect">
            <a:avLst>
              <a:gd name="adj" fmla="val 8858"/>
            </a:avLst>
          </a:prstGeom>
          <a:effectLst>
            <a:glow rad="381000">
              <a:schemeClr val="accent2">
                <a:lumMod val="60000"/>
                <a:lumOff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4800" b="1" dirty="0" smtClean="0"/>
              <a:t>Project </a:t>
            </a:r>
            <a:r>
              <a:rPr lang="en-US" sz="4800" b="1" dirty="0" smtClean="0"/>
              <a:t>Management</a:t>
            </a:r>
            <a:endParaRPr lang="en-US" sz="4800" b="1" dirty="0" smtClean="0"/>
          </a:p>
        </p:txBody>
      </p:sp>
      <p:sp>
        <p:nvSpPr>
          <p:cNvPr id="3" name="TextBox 2"/>
          <p:cNvSpPr txBox="1"/>
          <p:nvPr/>
        </p:nvSpPr>
        <p:spPr>
          <a:xfrm>
            <a:off x="894438" y="14987983"/>
            <a:ext cx="5676900" cy="2770382"/>
          </a:xfrm>
          <a:prstGeom prst="rect">
            <a:avLst/>
          </a:prstGeom>
          <a:noFill/>
        </p:spPr>
        <p:txBody>
          <a:bodyPr wrap="square" rtlCol="0">
            <a:spAutoFit/>
          </a:bodyPr>
          <a:lstStyle/>
          <a:p>
            <a:r>
              <a:rPr lang="en-GB" sz="2000" dirty="0" smtClean="0">
                <a:solidFill>
                  <a:schemeClr val="bg1"/>
                </a:solidFill>
              </a:rPr>
              <a:t>For this project we allocated roles as shown in the table to the right. We met weekly to discus our progress as well as allocate tasks to each team member for the week.</a:t>
            </a:r>
          </a:p>
          <a:p>
            <a:endParaRPr lang="en-GB" sz="2000" dirty="0" smtClean="0">
              <a:solidFill>
                <a:schemeClr val="bg1"/>
              </a:solidFill>
            </a:endParaRPr>
          </a:p>
          <a:p>
            <a:r>
              <a:rPr lang="en-GB" sz="2000" dirty="0" smtClean="0">
                <a:solidFill>
                  <a:schemeClr val="bg1"/>
                </a:solidFill>
              </a:rPr>
              <a:t>We liaised with other academics and PhD students to assist in our project, and allocate time when we could have access to the wireless sensor nodes.</a:t>
            </a:r>
          </a:p>
        </p:txBody>
      </p:sp>
      <p:sp>
        <p:nvSpPr>
          <p:cNvPr id="12" name="Rectangle 11"/>
          <p:cNvSpPr/>
          <p:nvPr/>
        </p:nvSpPr>
        <p:spPr>
          <a:xfrm>
            <a:off x="540459" y="0"/>
            <a:ext cx="41699336" cy="2477601"/>
          </a:xfrm>
          <a:prstGeom prst="rect">
            <a:avLst/>
          </a:prstGeom>
        </p:spPr>
        <p:txBody>
          <a:bodyPr wrap="square">
            <a:spAutoFit/>
          </a:bodyPr>
          <a:lstStyle/>
          <a:p>
            <a:pPr lvl="0" algn="ctr"/>
            <a:r>
              <a:rPr lang="en-GB" sz="15500" b="1" dirty="0" smtClean="0">
                <a:ln w="17780" cmpd="sng">
                  <a:solidFill>
                    <a:srgbClr val="FFFFFF"/>
                  </a:solidFill>
                  <a:prstDash val="solid"/>
                  <a:miter lim="800000"/>
                </a:ln>
                <a:effectLst>
                  <a:glow rad="127000">
                    <a:schemeClr val="bg1">
                      <a:alpha val="50000"/>
                    </a:schemeClr>
                  </a:glow>
                </a:effectLst>
              </a:rPr>
              <a:t>Towards Debugging of Wireless Sensor Networks</a:t>
            </a:r>
            <a:endParaRPr lang="en-GB" sz="15500" b="1" dirty="0">
              <a:ln w="17780" cmpd="sng">
                <a:solidFill>
                  <a:srgbClr val="FFFFFF"/>
                </a:solidFill>
                <a:prstDash val="solid"/>
                <a:miter lim="800000"/>
              </a:ln>
              <a:effectLst>
                <a:glow rad="127000">
                  <a:schemeClr val="bg1">
                    <a:alpha val="50000"/>
                  </a:schemeClr>
                </a:glow>
              </a:effectLst>
            </a:endParaRPr>
          </a:p>
        </p:txBody>
      </p:sp>
      <p:pic>
        <p:nvPicPr>
          <p:cNvPr id="13" name="Picture 12" descr="the_warwick_uni_blue.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8932" y="26489269"/>
            <a:ext cx="9880863" cy="3842043"/>
          </a:xfrm>
          <a:prstGeom prst="rect">
            <a:avLst/>
          </a:prstGeom>
        </p:spPr>
      </p:pic>
      <p:sp>
        <p:nvSpPr>
          <p:cNvPr id="23" name="Rounded Rectangle 22"/>
          <p:cNvSpPr/>
          <p:nvPr/>
        </p:nvSpPr>
        <p:spPr>
          <a:xfrm>
            <a:off x="646288" y="2591998"/>
            <a:ext cx="12261141" cy="10665291"/>
          </a:xfrm>
          <a:prstGeom prst="roundRect">
            <a:avLst>
              <a:gd name="adj" fmla="val 10572"/>
            </a:avLst>
          </a:prstGeom>
          <a:effectLst>
            <a:glow rad="381000">
              <a:schemeClr val="bg1"/>
            </a:glo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4800" b="1" dirty="0" smtClean="0"/>
              <a:t>Background</a:t>
            </a:r>
          </a:p>
          <a:p>
            <a:r>
              <a:rPr lang="en-US" sz="2400" dirty="0" smtClean="0"/>
              <a:t>Wireless Sensor </a:t>
            </a:r>
            <a:r>
              <a:rPr lang="en-US" sz="2400" dirty="0"/>
              <a:t>N</a:t>
            </a:r>
            <a:r>
              <a:rPr lang="en-US" sz="2400" dirty="0" smtClean="0"/>
              <a:t>etworks (WSNs) are a collection of small computing devices equipped with a radio (for wireless communication), sensors (to get information on the environment) and a battery to power the device. </a:t>
            </a:r>
            <a:r>
              <a:rPr lang="en-US" sz="2400" dirty="0" smtClean="0"/>
              <a:t>As </a:t>
            </a:r>
            <a:r>
              <a:rPr lang="en-US" sz="2400" dirty="0" smtClean="0"/>
              <a:t>these devices are not attached to the mains power we need to make sure that we do as little energy intensive work (</a:t>
            </a:r>
            <a:r>
              <a:rPr lang="en-US" sz="2400" dirty="0" err="1" smtClean="0"/>
              <a:t>eg</a:t>
            </a:r>
            <a:r>
              <a:rPr lang="en-US" sz="2400" dirty="0" smtClean="0"/>
              <a:t>. Receiving/Transmitting data) as possible to lengthen the lifetime and usefulness of the network.</a:t>
            </a:r>
          </a:p>
          <a:p>
            <a:endParaRPr lang="en-US" sz="2400" dirty="0"/>
          </a:p>
          <a:p>
            <a:r>
              <a:rPr lang="en-US" sz="2400" dirty="0" smtClean="0"/>
              <a:t>As energy is a limiting factor, the software developed for WSNs typically trade reliability for decreased energy usage. That means that very special care must be taken to develop programs that behave well and continue to behave well under real world conditions</a:t>
            </a:r>
            <a:r>
              <a:rPr lang="en-US" sz="2400" dirty="0" smtClean="0"/>
              <a:t>.</a:t>
            </a:r>
          </a:p>
          <a:p>
            <a:endParaRPr lang="en-US" sz="2400" dirty="0"/>
          </a:p>
          <a:p>
            <a:pPr algn="ctr"/>
            <a:r>
              <a:rPr lang="en-US" sz="4800" b="1" dirty="0"/>
              <a:t>Motivation</a:t>
            </a:r>
          </a:p>
          <a:p>
            <a:r>
              <a:rPr lang="en-US" sz="2400" dirty="0"/>
              <a:t>When WSNs are initially deployed, they are in an optimal configuration, but as time goes on, hardware may fail, changing the </a:t>
            </a:r>
            <a:r>
              <a:rPr lang="en-US" sz="2400" dirty="0" smtClean="0"/>
              <a:t>configuration of </a:t>
            </a:r>
            <a:r>
              <a:rPr lang="en-US" sz="2400" dirty="0"/>
              <a:t>the </a:t>
            </a:r>
            <a:r>
              <a:rPr lang="en-US" sz="2400" dirty="0" smtClean="0"/>
              <a:t>network. This means that </a:t>
            </a:r>
            <a:r>
              <a:rPr lang="en-US" sz="2400" dirty="0"/>
              <a:t>parts of the network may need to be </a:t>
            </a:r>
            <a:r>
              <a:rPr lang="en-US" sz="2400" dirty="0" smtClean="0"/>
              <a:t>reconfigured. </a:t>
            </a:r>
            <a:r>
              <a:rPr lang="en-US" sz="2400" dirty="0"/>
              <a:t>Knowing when to reconfigure the network is difficult, thus there is a need to be able to detect sub-optimal configurations</a:t>
            </a:r>
            <a:r>
              <a:rPr lang="en-US" sz="2400" dirty="0" smtClean="0"/>
              <a:t>.</a:t>
            </a:r>
          </a:p>
          <a:p>
            <a:endParaRPr lang="en-US" sz="2400" dirty="0"/>
          </a:p>
          <a:p>
            <a:pPr algn="ctr"/>
            <a:r>
              <a:rPr lang="en-US" sz="4800" b="1" dirty="0"/>
              <a:t>Project Aims</a:t>
            </a:r>
          </a:p>
          <a:p>
            <a:r>
              <a:rPr lang="en-US" sz="2400" dirty="0"/>
              <a:t>Due to the importance of debugging tools developing any software and the difficulty in developing distributed systems, we want to create a useful set of tools to assist in debugging WSN applications.  This includes:</a:t>
            </a:r>
          </a:p>
          <a:p>
            <a:pPr marL="457200" indent="-457200">
              <a:buFont typeface="+mj-lt"/>
              <a:buAutoNum type="arabicPeriod"/>
            </a:pPr>
            <a:r>
              <a:rPr lang="en-US" sz="2400" dirty="0"/>
              <a:t>A way to check that certain properties in the network hold</a:t>
            </a:r>
          </a:p>
          <a:p>
            <a:pPr marL="457200" indent="-457200">
              <a:buFont typeface="+mj-lt"/>
              <a:buAutoNum type="arabicPeriod"/>
            </a:pPr>
            <a:r>
              <a:rPr lang="en-US" sz="2400" dirty="0"/>
              <a:t>A way to </a:t>
            </a:r>
            <a:r>
              <a:rPr lang="en-GB" sz="2400" dirty="0"/>
              <a:t>visualise</a:t>
            </a:r>
            <a:r>
              <a:rPr lang="en-US" sz="2400" dirty="0"/>
              <a:t> as much of the network state as possible</a:t>
            </a:r>
            <a:endParaRPr lang="en-US" sz="2000" dirty="0"/>
          </a:p>
          <a:p>
            <a:pPr marL="457200" indent="-457200">
              <a:buFont typeface="+mj-lt"/>
              <a:buAutoNum type="arabicPeriod"/>
            </a:pPr>
            <a:r>
              <a:rPr lang="en-US" sz="2400" dirty="0"/>
              <a:t>Test predicate checker on algorithms that represent real world applications</a:t>
            </a:r>
          </a:p>
          <a:p>
            <a:endParaRPr lang="en-US" sz="2400" dirty="0"/>
          </a:p>
          <a:p>
            <a:endParaRPr lang="en-US" sz="2400" dirty="0"/>
          </a:p>
        </p:txBody>
      </p:sp>
      <p:graphicFrame>
        <p:nvGraphicFramePr>
          <p:cNvPr id="16" name="Table 15"/>
          <p:cNvGraphicFramePr>
            <a:graphicFrameLocks noGrp="1"/>
          </p:cNvGraphicFramePr>
          <p:nvPr>
            <p:extLst>
              <p:ext uri="{D42A27DB-BD31-4B8C-83A1-F6EECF244321}">
                <p14:modId xmlns:p14="http://schemas.microsoft.com/office/powerpoint/2010/main" val="2336762646"/>
              </p:ext>
            </p:extLst>
          </p:nvPr>
        </p:nvGraphicFramePr>
        <p:xfrm>
          <a:off x="7071453" y="14974331"/>
          <a:ext cx="5132539" cy="2774114"/>
        </p:xfrm>
        <a:graphic>
          <a:graphicData uri="http://schemas.openxmlformats.org/drawingml/2006/table">
            <a:tbl>
              <a:tblPr firstRow="1" bandRow="1">
                <a:tableStyleId>{5C22544A-7EE6-4342-B048-85BDC9FD1C3A}</a:tableStyleId>
              </a:tblPr>
              <a:tblGrid>
                <a:gridCol w="2135561"/>
                <a:gridCol w="2996978"/>
              </a:tblGrid>
              <a:tr h="396302">
                <a:tc>
                  <a:txBody>
                    <a:bodyPr/>
                    <a:lstStyle/>
                    <a:p>
                      <a:r>
                        <a:rPr lang="en-US" sz="2000" dirty="0" err="1" smtClean="0"/>
                        <a:t>Namex</a:t>
                      </a:r>
                      <a:endParaRPr lang="en-US" sz="2000" dirty="0"/>
                    </a:p>
                  </a:txBody>
                  <a:tcPr marL="91433" marR="91433" marT="45727" marB="45727"/>
                </a:tc>
                <a:tc>
                  <a:txBody>
                    <a:bodyPr/>
                    <a:lstStyle/>
                    <a:p>
                      <a:r>
                        <a:rPr lang="en-US" sz="2000" dirty="0" smtClean="0"/>
                        <a:t>Role</a:t>
                      </a:r>
                      <a:endParaRPr lang="en-US" sz="2000" dirty="0"/>
                    </a:p>
                  </a:txBody>
                  <a:tcPr marL="91433" marR="91433" marT="45727" marB="45727"/>
                </a:tc>
              </a:tr>
              <a:tr h="396302">
                <a:tc>
                  <a:txBody>
                    <a:bodyPr/>
                    <a:lstStyle/>
                    <a:p>
                      <a:r>
                        <a:rPr lang="en-US" sz="2000" dirty="0" smtClean="0"/>
                        <a:t>Matthew Bradbury</a:t>
                      </a:r>
                      <a:endParaRPr lang="en-US" sz="2000" dirty="0"/>
                    </a:p>
                  </a:txBody>
                  <a:tcPr marL="91433" marR="91433" marT="45727" marB="45727"/>
                </a:tc>
                <a:tc>
                  <a:txBody>
                    <a:bodyPr/>
                    <a:lstStyle/>
                    <a:p>
                      <a:r>
                        <a:rPr lang="en-US" sz="2000" dirty="0" smtClean="0"/>
                        <a:t>Group Leader</a:t>
                      </a:r>
                      <a:endParaRPr lang="en-US" sz="2000" dirty="0"/>
                    </a:p>
                  </a:txBody>
                  <a:tcPr marL="91433" marR="91433" marT="45727" marB="45727"/>
                </a:tc>
              </a:tr>
              <a:tr h="396302">
                <a:tc>
                  <a:txBody>
                    <a:bodyPr/>
                    <a:lstStyle/>
                    <a:p>
                      <a:r>
                        <a:rPr lang="en-US" sz="2000" dirty="0" smtClean="0"/>
                        <a:t>Tim Law</a:t>
                      </a:r>
                      <a:endParaRPr lang="en-US" sz="2000" dirty="0"/>
                    </a:p>
                  </a:txBody>
                  <a:tcPr marL="91433" marR="91433" marT="45727" marB="45727"/>
                </a:tc>
                <a:tc>
                  <a:txBody>
                    <a:bodyPr/>
                    <a:lstStyle/>
                    <a:p>
                      <a:r>
                        <a:rPr lang="en-US" sz="2000" dirty="0" smtClean="0"/>
                        <a:t>Developer and Researcher</a:t>
                      </a:r>
                      <a:endParaRPr lang="en-US" sz="2000" dirty="0"/>
                    </a:p>
                  </a:txBody>
                  <a:tcPr marL="91433" marR="91433" marT="45727" marB="45727"/>
                </a:tc>
              </a:tr>
              <a:tr h="396302">
                <a:tc>
                  <a:txBody>
                    <a:bodyPr/>
                    <a:lstStyle/>
                    <a:p>
                      <a:r>
                        <a:rPr lang="en-US" sz="2000" dirty="0" smtClean="0"/>
                        <a:t>Ivan Leong</a:t>
                      </a:r>
                      <a:endParaRPr lang="en-US" sz="2000" dirty="0"/>
                    </a:p>
                  </a:txBody>
                  <a:tcPr marL="91433" marR="91433" marT="45727" marB="45727"/>
                </a:tc>
                <a:tc>
                  <a:txBody>
                    <a:bodyPr/>
                    <a:lstStyle/>
                    <a:p>
                      <a:r>
                        <a:rPr lang="en-US" sz="2000" dirty="0" smtClean="0"/>
                        <a:t>Developer and Tester</a:t>
                      </a:r>
                      <a:endParaRPr lang="en-US" sz="2000" dirty="0"/>
                    </a:p>
                  </a:txBody>
                  <a:tcPr marL="91433" marR="91433" marT="45727" marB="45727"/>
                </a:tc>
              </a:tr>
              <a:tr h="396302">
                <a:tc>
                  <a:txBody>
                    <a:bodyPr/>
                    <a:lstStyle/>
                    <a:p>
                      <a:r>
                        <a:rPr lang="en-US" sz="2000" dirty="0" smtClean="0"/>
                        <a:t>Daniel Robertson</a:t>
                      </a:r>
                      <a:endParaRPr lang="en-US" sz="2000" dirty="0"/>
                    </a:p>
                  </a:txBody>
                  <a:tcPr marL="91433" marR="91433" marT="45727" marB="45727"/>
                </a:tc>
                <a:tc>
                  <a:txBody>
                    <a:bodyPr/>
                    <a:lstStyle/>
                    <a:p>
                      <a:r>
                        <a:rPr lang="en-US" sz="2000" dirty="0" smtClean="0"/>
                        <a:t>Project Manager</a:t>
                      </a:r>
                      <a:endParaRPr lang="en-US" sz="2000" dirty="0"/>
                    </a:p>
                  </a:txBody>
                  <a:tcPr marL="91433" marR="91433" marT="45727" marB="45727"/>
                </a:tc>
              </a:tr>
              <a:tr h="396302">
                <a:tc>
                  <a:txBody>
                    <a:bodyPr/>
                    <a:lstStyle/>
                    <a:p>
                      <a:r>
                        <a:rPr lang="en-US" sz="2000" dirty="0" err="1" smtClean="0"/>
                        <a:t>Amit</a:t>
                      </a:r>
                      <a:r>
                        <a:rPr lang="en-US" sz="2000" dirty="0" smtClean="0"/>
                        <a:t> Shah</a:t>
                      </a:r>
                      <a:endParaRPr lang="en-US" sz="2000" dirty="0"/>
                    </a:p>
                  </a:txBody>
                  <a:tcPr marL="91433" marR="91433" marT="45727" marB="45727"/>
                </a:tc>
                <a:tc>
                  <a:txBody>
                    <a:bodyPr/>
                    <a:lstStyle/>
                    <a:p>
                      <a:r>
                        <a:rPr lang="en-US" sz="2000" dirty="0" smtClean="0"/>
                        <a:t>Technical </a:t>
                      </a:r>
                      <a:r>
                        <a:rPr lang="en-US" sz="2000" dirty="0" smtClean="0"/>
                        <a:t>Leader</a:t>
                      </a:r>
                      <a:endParaRPr lang="en-US" sz="2000" dirty="0"/>
                    </a:p>
                  </a:txBody>
                  <a:tcPr marL="91433" marR="91433" marT="45727" marB="45727"/>
                </a:tc>
              </a:tr>
              <a:tr h="396302">
                <a:tc>
                  <a:txBody>
                    <a:bodyPr/>
                    <a:lstStyle/>
                    <a:p>
                      <a:r>
                        <a:rPr lang="en-US" sz="2000" dirty="0" smtClean="0"/>
                        <a:t>Joe </a:t>
                      </a:r>
                      <a:r>
                        <a:rPr lang="en-US" sz="2000" dirty="0" err="1" smtClean="0"/>
                        <a:t>Yarnall</a:t>
                      </a:r>
                      <a:endParaRPr lang="en-US" sz="2000" dirty="0"/>
                    </a:p>
                  </a:txBody>
                  <a:tcPr marL="91433" marR="91433" marT="45727" marB="45727"/>
                </a:tc>
                <a:tc>
                  <a:txBody>
                    <a:bodyPr/>
                    <a:lstStyle/>
                    <a:p>
                      <a:r>
                        <a:rPr lang="en-US" sz="2000" dirty="0" smtClean="0"/>
                        <a:t>Developer and Tester</a:t>
                      </a:r>
                      <a:endParaRPr lang="en-US" sz="2000" dirty="0"/>
                    </a:p>
                  </a:txBody>
                  <a:tcPr marL="91433" marR="91433" marT="45727" marB="45727"/>
                </a:tc>
              </a:tr>
            </a:tbl>
          </a:graphicData>
        </a:graphic>
      </p:graphicFrame>
      <p:sp>
        <p:nvSpPr>
          <p:cNvPr id="18" name="Rounded Rectangle 17"/>
          <p:cNvSpPr/>
          <p:nvPr/>
        </p:nvSpPr>
        <p:spPr>
          <a:xfrm>
            <a:off x="30096319" y="22078950"/>
            <a:ext cx="12143475" cy="4730498"/>
          </a:xfrm>
          <a:prstGeom prst="roundRect">
            <a:avLst>
              <a:gd name="adj" fmla="val 11453"/>
            </a:avLst>
          </a:prstGeom>
          <a:effectLst>
            <a:glow rad="381000">
              <a:schemeClr val="accent2">
                <a:lumMod val="60000"/>
                <a:lumOff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4800" b="1" dirty="0" smtClean="0">
                <a:solidFill>
                  <a:schemeClr val="bg1"/>
                </a:solidFill>
              </a:rPr>
              <a:t>Second Term Plan</a:t>
            </a:r>
            <a:endParaRPr lang="en-US" sz="4800" b="1" dirty="0">
              <a:solidFill>
                <a:schemeClr val="bg1"/>
              </a:solidFill>
            </a:endParaRPr>
          </a:p>
          <a:p>
            <a:endParaRPr lang="en-US" sz="2000" dirty="0" smtClean="0">
              <a:solidFill>
                <a:schemeClr val="bg1"/>
              </a:solidFill>
            </a:endParaRPr>
          </a:p>
          <a:p>
            <a:pPr marL="457200" indent="-457200">
              <a:buFont typeface="+mj-lt"/>
              <a:buAutoNum type="arabicPeriod"/>
            </a:pPr>
            <a:r>
              <a:rPr lang="en-US" sz="2400" dirty="0" smtClean="0">
                <a:solidFill>
                  <a:schemeClr val="bg1"/>
                </a:solidFill>
              </a:rPr>
              <a:t>Predicate Specification</a:t>
            </a:r>
          </a:p>
          <a:p>
            <a:pPr marL="2853111" lvl="1" indent="-514350">
              <a:buFont typeface="+mj-lt"/>
              <a:buAutoNum type="romanLcPeriod"/>
            </a:pPr>
            <a:r>
              <a:rPr lang="en-US" sz="2400" dirty="0" smtClean="0">
                <a:solidFill>
                  <a:schemeClr val="bg1"/>
                </a:solidFill>
              </a:rPr>
              <a:t>Improve run-time definition and evaluation</a:t>
            </a:r>
          </a:p>
          <a:p>
            <a:pPr marL="2853111" lvl="1" indent="-514350">
              <a:buFont typeface="+mj-lt"/>
              <a:buAutoNum type="romanLcPeriod"/>
            </a:pPr>
            <a:r>
              <a:rPr lang="en-US" sz="2400" dirty="0" smtClean="0">
                <a:solidFill>
                  <a:schemeClr val="bg1"/>
                </a:solidFill>
              </a:rPr>
              <a:t>Reduce energy usage</a:t>
            </a:r>
          </a:p>
          <a:p>
            <a:pPr marL="457200" indent="-457200">
              <a:buFont typeface="+mj-lt"/>
              <a:buAutoNum type="arabicPeriod"/>
            </a:pPr>
            <a:r>
              <a:rPr lang="en-US" sz="2400" dirty="0" err="1" smtClean="0">
                <a:solidFill>
                  <a:schemeClr val="bg1"/>
                </a:solidFill>
              </a:rPr>
              <a:t>Visualisation</a:t>
            </a:r>
            <a:r>
              <a:rPr lang="en-US" sz="2400" dirty="0" smtClean="0">
                <a:solidFill>
                  <a:schemeClr val="bg1"/>
                </a:solidFill>
              </a:rPr>
              <a:t> Tool</a:t>
            </a:r>
          </a:p>
          <a:p>
            <a:pPr marL="2853111" lvl="1" indent="-514350">
              <a:buFont typeface="+mj-lt"/>
              <a:buAutoNum type="romanLcPeriod"/>
            </a:pPr>
            <a:r>
              <a:rPr lang="en-US" sz="2400" dirty="0" smtClean="0">
                <a:solidFill>
                  <a:schemeClr val="bg1"/>
                </a:solidFill>
              </a:rPr>
              <a:t>Provide more information</a:t>
            </a:r>
          </a:p>
          <a:p>
            <a:pPr marL="2853111" lvl="1" indent="-514350">
              <a:buFont typeface="+mj-lt"/>
              <a:buAutoNum type="romanLcPeriod"/>
            </a:pPr>
            <a:r>
              <a:rPr lang="en-US" sz="2400" dirty="0" smtClean="0">
                <a:solidFill>
                  <a:schemeClr val="bg1"/>
                </a:solidFill>
              </a:rPr>
              <a:t>Better predicate checking integration</a:t>
            </a:r>
          </a:p>
          <a:p>
            <a:pPr marL="457200" indent="-457200">
              <a:buFont typeface="+mj-lt"/>
              <a:buAutoNum type="arabicPeriod"/>
            </a:pPr>
            <a:r>
              <a:rPr lang="en-US" sz="2400" dirty="0" smtClean="0">
                <a:solidFill>
                  <a:schemeClr val="bg1"/>
                </a:solidFill>
              </a:rPr>
              <a:t>Performance</a:t>
            </a:r>
          </a:p>
          <a:p>
            <a:pPr marL="2853111" lvl="1" indent="-514350">
              <a:buFont typeface="+mj-lt"/>
              <a:buAutoNum type="romanLcPeriod"/>
            </a:pPr>
            <a:r>
              <a:rPr lang="en-US" sz="2400" dirty="0" smtClean="0">
                <a:solidFill>
                  <a:schemeClr val="bg1"/>
                </a:solidFill>
              </a:rPr>
              <a:t>Investigate </a:t>
            </a:r>
            <a:r>
              <a:rPr lang="en-US" sz="2400" u="sng" dirty="0" smtClean="0">
                <a:solidFill>
                  <a:schemeClr val="bg1"/>
                </a:solidFill>
              </a:rPr>
              <a:t>where</a:t>
            </a:r>
            <a:r>
              <a:rPr lang="en-US" sz="2400" dirty="0" smtClean="0">
                <a:solidFill>
                  <a:schemeClr val="bg1"/>
                </a:solidFill>
              </a:rPr>
              <a:t> the best place to evaluate a predicate is</a:t>
            </a:r>
          </a:p>
          <a:p>
            <a:pPr marL="2853111" lvl="1" indent="-514350">
              <a:buFont typeface="+mj-lt"/>
              <a:buAutoNum type="romanLcPeriod"/>
            </a:pPr>
            <a:r>
              <a:rPr lang="en-US" sz="2400" dirty="0" smtClean="0">
                <a:solidFill>
                  <a:schemeClr val="bg1"/>
                </a:solidFill>
              </a:rPr>
              <a:t>Perform performance testing using physical nodes</a:t>
            </a:r>
          </a:p>
          <a:p>
            <a:pPr marL="457200" indent="-457200">
              <a:buFont typeface="+mj-lt"/>
              <a:buAutoNum type="arabicPeriod"/>
            </a:pPr>
            <a:endParaRPr lang="en-US" sz="2400" dirty="0" smtClean="0">
              <a:solidFill>
                <a:schemeClr val="bg1"/>
              </a:solidFill>
            </a:endParaRPr>
          </a:p>
        </p:txBody>
      </p:sp>
      <p:sp>
        <p:nvSpPr>
          <p:cNvPr id="20" name="Rounded Rectangle 19"/>
          <p:cNvSpPr/>
          <p:nvPr/>
        </p:nvSpPr>
        <p:spPr>
          <a:xfrm>
            <a:off x="30096319" y="18370462"/>
            <a:ext cx="12114900" cy="3073296"/>
          </a:xfrm>
          <a:prstGeom prst="roundRect">
            <a:avLst>
              <a:gd name="adj" fmla="val 11909"/>
            </a:avLst>
          </a:prstGeom>
          <a:effectLst>
            <a:glow rad="381000">
              <a:schemeClr val="accent2">
                <a:lumMod val="60000"/>
                <a:lumOff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4800" b="1" dirty="0" smtClean="0"/>
              <a:t>Issues Encountered</a:t>
            </a:r>
          </a:p>
          <a:p>
            <a:endParaRPr lang="en-US" sz="2000" b="1" dirty="0"/>
          </a:p>
          <a:p>
            <a:r>
              <a:rPr lang="en-US" sz="2000" dirty="0" smtClean="0"/>
              <a:t>We have not encountered too many unforeseen issues with the project so far. However those we have encountered were more problematic than we originally thought they would be:</a:t>
            </a:r>
          </a:p>
          <a:p>
            <a:endParaRPr lang="en-US" sz="2000" dirty="0" smtClean="0"/>
          </a:p>
          <a:p>
            <a:pPr marL="457200" indent="-457200">
              <a:buFont typeface="+mj-lt"/>
              <a:buAutoNum type="arabicPeriod"/>
            </a:pPr>
            <a:r>
              <a:rPr lang="en-US" sz="2000" dirty="0" smtClean="0"/>
              <a:t>Learning to work in a different development environment (different language, unfamiliar APIs)</a:t>
            </a:r>
          </a:p>
          <a:p>
            <a:pPr marL="457200" indent="-457200">
              <a:buFont typeface="+mj-lt"/>
              <a:buAutoNum type="arabicPeriod"/>
            </a:pPr>
            <a:r>
              <a:rPr lang="en-US" sz="2000" dirty="0" smtClean="0"/>
              <a:t>Difficulty thinking and develop in a distributed non-error free environment (where messages may be lost)</a:t>
            </a:r>
            <a:endParaRPr lang="en-US" sz="2000" dirty="0"/>
          </a:p>
        </p:txBody>
      </p:sp>
      <p:grpSp>
        <p:nvGrpSpPr>
          <p:cNvPr id="33" name="Group 32"/>
          <p:cNvGrpSpPr/>
          <p:nvPr/>
        </p:nvGrpSpPr>
        <p:grpSpPr>
          <a:xfrm>
            <a:off x="565063" y="18657195"/>
            <a:ext cx="12283945" cy="8152253"/>
            <a:chOff x="459233" y="18657195"/>
            <a:chExt cx="12283945" cy="8152253"/>
          </a:xfrm>
          <a:effectLst>
            <a:glow rad="381000">
              <a:schemeClr val="accent6">
                <a:lumMod val="60000"/>
                <a:lumOff val="40000"/>
              </a:schemeClr>
            </a:glow>
          </a:effectLst>
        </p:grpSpPr>
        <p:sp>
          <p:nvSpPr>
            <p:cNvPr id="15" name="Rounded Rectangle 14"/>
            <p:cNvSpPr/>
            <p:nvPr/>
          </p:nvSpPr>
          <p:spPr>
            <a:xfrm>
              <a:off x="459233" y="18657195"/>
              <a:ext cx="12283945" cy="8152253"/>
            </a:xfrm>
            <a:prstGeom prst="roundRect">
              <a:avLst>
                <a:gd name="adj" fmla="val 5836"/>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4800" b="1" dirty="0" smtClean="0"/>
                <a:t>Specifying Predicates</a:t>
              </a:r>
              <a:endParaRPr lang="en-US" sz="2000" dirty="0"/>
            </a:p>
            <a:p>
              <a:endParaRPr lang="en-US" sz="2000" dirty="0" smtClean="0"/>
            </a:p>
            <a:p>
              <a:r>
                <a:rPr lang="en-US" sz="2000" dirty="0" smtClean="0"/>
                <a:t>One of the requirements of our project is that we wished to specify predicates to be checked, not just at compile-time, but also at run-time. The main reason is that the needs of a system will change over time.</a:t>
              </a:r>
            </a:p>
            <a:p>
              <a:endParaRPr lang="en-US" sz="2000" dirty="0"/>
            </a:p>
            <a:p>
              <a:r>
                <a:rPr lang="en-US" sz="2000" dirty="0" smtClean="0"/>
                <a:t>We </a:t>
              </a:r>
              <a:r>
                <a:rPr lang="en-US" sz="2000" dirty="0"/>
                <a:t>explored a variety of methods of specifying predicates for evaluation, with an aim to enable an expressive </a:t>
              </a:r>
              <a:r>
                <a:rPr lang="en-US" sz="2000" dirty="0" smtClean="0"/>
                <a:t>syntax. However, we found that existing solutions  </a:t>
              </a:r>
              <a:r>
                <a:rPr lang="en-US" sz="2000" dirty="0"/>
                <a:t>– </a:t>
              </a:r>
              <a:r>
                <a:rPr lang="en-US" sz="2000" dirty="0" smtClean="0"/>
                <a:t> such as </a:t>
              </a:r>
              <a:r>
                <a:rPr lang="en-US" sz="2000" dirty="0" err="1" smtClean="0"/>
                <a:t>eLua</a:t>
              </a:r>
              <a:r>
                <a:rPr lang="en-US" sz="2000" dirty="0" smtClean="0"/>
                <a:t> (Embedded </a:t>
              </a:r>
              <a:r>
                <a:rPr lang="en-US" sz="2000" dirty="0" err="1" smtClean="0"/>
                <a:t>Lua</a:t>
              </a:r>
              <a:r>
                <a:rPr lang="en-US" sz="2000" dirty="0" smtClean="0"/>
                <a:t>) [3] and Wren [2] – were not suitable due to their high resource requirements or lack of desired features.</a:t>
              </a:r>
              <a:endParaRPr lang="en-US" sz="2000" dirty="0"/>
            </a:p>
            <a:p>
              <a:endParaRPr lang="en-US" sz="2000" dirty="0"/>
            </a:p>
            <a:p>
              <a:r>
                <a:rPr lang="en-US" sz="2000" dirty="0" smtClean="0"/>
                <a:t>Thus, we implemented our </a:t>
              </a:r>
              <a:r>
                <a:rPr lang="en-US" sz="2000" dirty="0"/>
                <a:t>own predicate-based scripting language that provided the features we wanted, and </a:t>
              </a:r>
              <a:r>
                <a:rPr lang="en-US" sz="2000" dirty="0" smtClean="0"/>
                <a:t>the ability </a:t>
              </a:r>
              <a:r>
                <a:rPr lang="en-US" sz="2000" dirty="0"/>
                <a:t>to run on the limited resources available. We designed a syntax that enabled us to target nodes and </a:t>
              </a:r>
              <a:r>
                <a:rPr lang="en-US" sz="2000" dirty="0" err="1"/>
                <a:t>utilise</a:t>
              </a:r>
              <a:r>
                <a:rPr lang="en-US" sz="2000" dirty="0"/>
                <a:t> built in functions to iterate over sets of nodes when evaluating first-order predicates</a:t>
              </a:r>
              <a:r>
                <a:rPr lang="en-US" sz="2000" dirty="0" smtClean="0"/>
                <a:t>.</a:t>
              </a:r>
            </a:p>
            <a:p>
              <a:endParaRPr lang="en-US" sz="2000" dirty="0"/>
            </a:p>
            <a:p>
              <a:r>
                <a:rPr lang="en-US" sz="2000" dirty="0"/>
                <a:t>In order to </a:t>
              </a:r>
              <a:r>
                <a:rPr lang="en-GB" sz="2000" dirty="0" smtClean="0"/>
                <a:t>realise</a:t>
              </a:r>
              <a:r>
                <a:rPr lang="en-US" sz="2000" dirty="0" smtClean="0"/>
                <a:t> </a:t>
              </a:r>
              <a:r>
                <a:rPr lang="en-US" sz="2000" dirty="0"/>
                <a:t>this, we have implemented a parser, assembler and virtual machine. The base application will compile new predicates and transmit the assembled </a:t>
              </a:r>
              <a:r>
                <a:rPr lang="en-US" sz="2000" dirty="0" smtClean="0"/>
                <a:t> </a:t>
              </a:r>
              <a:r>
                <a:rPr lang="en-US" sz="2000" dirty="0" err="1" smtClean="0"/>
                <a:t>bytecode</a:t>
              </a:r>
              <a:r>
                <a:rPr lang="en-US" sz="2000" dirty="0" smtClean="0"/>
                <a:t> </a:t>
              </a:r>
              <a:r>
                <a:rPr lang="en-US" sz="2000" dirty="0"/>
                <a:t>to nodes for execution.</a:t>
              </a:r>
            </a:p>
            <a:p>
              <a:endParaRPr lang="en-US" sz="2000" dirty="0"/>
            </a:p>
            <a:p>
              <a:r>
                <a:rPr lang="en-US" sz="2000" dirty="0"/>
                <a:t>As an example of a predicate specified in our language, the following snippet will </a:t>
              </a:r>
              <a:r>
                <a:rPr lang="en-US" sz="2000" dirty="0" smtClean="0"/>
                <a:t>check that there exists a cluster head within D hops of the current node. This is a predicate that will be used in hierarchical clustering.</a:t>
              </a:r>
              <a:endParaRPr lang="en-US" sz="2000" dirty="0" smtClean="0"/>
            </a:p>
            <a:p>
              <a:endParaRPr lang="en-US" sz="2000" dirty="0"/>
            </a:p>
            <a:p>
              <a:endParaRPr lang="en-US" sz="2000" dirty="0" smtClean="0"/>
            </a:p>
            <a:p>
              <a:endParaRPr lang="en-US" sz="2000" dirty="0"/>
            </a:p>
            <a:p>
              <a:endParaRPr lang="en-US" sz="2000" dirty="0" smtClean="0"/>
            </a:p>
            <a:p>
              <a:endParaRPr lang="en-US" sz="2000" dirty="0" smtClean="0"/>
            </a:p>
            <a:p>
              <a:endParaRPr lang="en-US" sz="2000" dirty="0" smtClean="0"/>
            </a:p>
            <a:p>
              <a:endParaRPr lang="en-US" sz="2000" dirty="0"/>
            </a:p>
            <a:p>
              <a:endParaRPr lang="en-US" sz="2000" dirty="0"/>
            </a:p>
            <a:p>
              <a:pPr algn="ctr"/>
              <a:endParaRPr lang="en-US" sz="2000" dirty="0"/>
            </a:p>
          </p:txBody>
        </p:sp>
        <p:grpSp>
          <p:nvGrpSpPr>
            <p:cNvPr id="26" name="Group 25"/>
            <p:cNvGrpSpPr/>
            <p:nvPr/>
          </p:nvGrpSpPr>
          <p:grpSpPr>
            <a:xfrm>
              <a:off x="809774" y="25130987"/>
              <a:ext cx="11339038" cy="1300232"/>
              <a:chOff x="14562518" y="11856894"/>
              <a:chExt cx="11339038" cy="1300232"/>
            </a:xfrm>
          </p:grpSpPr>
          <p:sp>
            <p:nvSpPr>
              <p:cNvPr id="2" name="TextBox 1"/>
              <p:cNvSpPr txBox="1"/>
              <p:nvPr/>
            </p:nvSpPr>
            <p:spPr>
              <a:xfrm>
                <a:off x="14935812" y="11856894"/>
                <a:ext cx="5743128" cy="830997"/>
              </a:xfrm>
              <a:prstGeom prst="rect">
                <a:avLst/>
              </a:prstGeom>
              <a:noFill/>
              <a:ln>
                <a:noFill/>
              </a:ln>
            </p:spPr>
            <p:txBody>
              <a:bodyPr wrap="square" rtlCol="0">
                <a:spAutoFit/>
              </a:bodyPr>
              <a:lstStyle/>
              <a:p>
                <a:r>
                  <a:rPr lang="en-GB" sz="2400" dirty="0">
                    <a:solidFill>
                      <a:srgbClr val="FFFF00"/>
                    </a:solidFill>
                    <a:latin typeface="Consolas" pitchFamily="49" charset="0"/>
                    <a:cs typeface="Consolas" pitchFamily="49" charset="0"/>
                  </a:rPr>
                  <a:t>using Neighbours</a:t>
                </a:r>
                <a:r>
                  <a:rPr lang="en-GB" sz="2400" dirty="0" smtClean="0">
                    <a:solidFill>
                      <a:srgbClr val="FFFF00"/>
                    </a:solidFill>
                    <a:latin typeface="Consolas" pitchFamily="49" charset="0"/>
                    <a:cs typeface="Consolas" pitchFamily="49" charset="0"/>
                  </a:rPr>
                  <a:t>(D) </a:t>
                </a:r>
                <a:r>
                  <a:rPr lang="en-GB" sz="2400" dirty="0">
                    <a:solidFill>
                      <a:srgbClr val="FFFF00"/>
                    </a:solidFill>
                    <a:latin typeface="Consolas" pitchFamily="49" charset="0"/>
                    <a:cs typeface="Consolas" pitchFamily="49" charset="0"/>
                  </a:rPr>
                  <a:t>as </a:t>
                </a:r>
                <a:r>
                  <a:rPr lang="en-GB" sz="2400" dirty="0" err="1" smtClean="0">
                    <a:solidFill>
                      <a:srgbClr val="FFFF00"/>
                    </a:solidFill>
                    <a:latin typeface="Consolas" pitchFamily="49" charset="0"/>
                    <a:cs typeface="Consolas" pitchFamily="49" charset="0"/>
                  </a:rPr>
                  <a:t>Dhopn</a:t>
                </a:r>
                <a:r>
                  <a:rPr lang="en-GB" sz="2400" dirty="0" smtClean="0">
                    <a:solidFill>
                      <a:srgbClr val="FFFF00"/>
                    </a:solidFill>
                    <a:latin typeface="Consolas" pitchFamily="49" charset="0"/>
                    <a:cs typeface="Consolas" pitchFamily="49" charset="0"/>
                  </a:rPr>
                  <a:t> </a:t>
                </a:r>
                <a:r>
                  <a:rPr lang="en-GB" sz="2400" dirty="0">
                    <a:solidFill>
                      <a:srgbClr val="FFFF00"/>
                    </a:solidFill>
                    <a:latin typeface="Consolas" pitchFamily="49" charset="0"/>
                    <a:cs typeface="Consolas" pitchFamily="49" charset="0"/>
                  </a:rPr>
                  <a:t>in</a:t>
                </a:r>
              </a:p>
              <a:p>
                <a:r>
                  <a:rPr lang="en-GB" sz="2400" dirty="0">
                    <a:solidFill>
                      <a:srgbClr val="FFFF00"/>
                    </a:solidFill>
                    <a:latin typeface="Consolas" pitchFamily="49" charset="0"/>
                    <a:cs typeface="Consolas" pitchFamily="49" charset="0"/>
                  </a:rPr>
                  <a:t>    </a:t>
                </a:r>
                <a:r>
                  <a:rPr lang="en-GB" sz="2400" dirty="0" smtClean="0">
                    <a:solidFill>
                      <a:srgbClr val="FFFF00"/>
                    </a:solidFill>
                    <a:latin typeface="Consolas" pitchFamily="49" charset="0"/>
                    <a:cs typeface="Consolas" pitchFamily="49" charset="0"/>
                  </a:rPr>
                  <a:t>#(</a:t>
                </a:r>
                <a:r>
                  <a:rPr lang="en-GB" sz="2400" dirty="0">
                    <a:solidFill>
                      <a:srgbClr val="FFFF00"/>
                    </a:solidFill>
                    <a:latin typeface="Consolas" pitchFamily="49" charset="0"/>
                    <a:cs typeface="Consolas" pitchFamily="49" charset="0"/>
                  </a:rPr>
                  <a:t>x : </a:t>
                </a:r>
                <a:r>
                  <a:rPr lang="en-GB" sz="2400" dirty="0" err="1" smtClean="0">
                    <a:solidFill>
                      <a:srgbClr val="FFFF00"/>
                    </a:solidFill>
                    <a:latin typeface="Consolas" pitchFamily="49" charset="0"/>
                    <a:cs typeface="Consolas" pitchFamily="49" charset="0"/>
                  </a:rPr>
                  <a:t>Dhopn</a:t>
                </a:r>
                <a:r>
                  <a:rPr lang="en-GB" sz="2400" dirty="0" smtClean="0">
                    <a:solidFill>
                      <a:srgbClr val="FFFF00"/>
                    </a:solidFill>
                    <a:latin typeface="Consolas" pitchFamily="49" charset="0"/>
                    <a:cs typeface="Consolas" pitchFamily="49" charset="0"/>
                  </a:rPr>
                  <a:t> ~ </a:t>
                </a:r>
                <a:r>
                  <a:rPr lang="en-GB" sz="2400" dirty="0" err="1" smtClean="0">
                    <a:solidFill>
                      <a:srgbClr val="FFFF00"/>
                    </a:solidFill>
                    <a:latin typeface="Consolas" pitchFamily="49" charset="0"/>
                    <a:cs typeface="Consolas" pitchFamily="49" charset="0"/>
                  </a:rPr>
                  <a:t>isCH</a:t>
                </a:r>
                <a:r>
                  <a:rPr lang="en-GB" sz="2400" dirty="0" smtClean="0">
                    <a:solidFill>
                      <a:srgbClr val="FFFF00"/>
                    </a:solidFill>
                    <a:latin typeface="Consolas" pitchFamily="49" charset="0"/>
                    <a:cs typeface="Consolas" pitchFamily="49" charset="0"/>
                  </a:rPr>
                  <a:t>(</a:t>
                </a:r>
                <a:r>
                  <a:rPr lang="en-GB" sz="2400" dirty="0" smtClean="0">
                    <a:solidFill>
                      <a:srgbClr val="FFFF00"/>
                    </a:solidFill>
                    <a:latin typeface="Consolas" pitchFamily="49" charset="0"/>
                    <a:cs typeface="Consolas" pitchFamily="49" charset="0"/>
                  </a:rPr>
                  <a:t>x</a:t>
                </a:r>
                <a:r>
                  <a:rPr lang="en-GB" sz="2400" dirty="0" smtClean="0">
                    <a:solidFill>
                      <a:srgbClr val="FFFF00"/>
                    </a:solidFill>
                    <a:latin typeface="Consolas" pitchFamily="49" charset="0"/>
                    <a:cs typeface="Consolas" pitchFamily="49" charset="0"/>
                  </a:rPr>
                  <a:t>))</a:t>
                </a:r>
                <a:endParaRPr lang="en-US" sz="2400" dirty="0">
                  <a:solidFill>
                    <a:srgbClr val="FFFF00"/>
                  </a:solidFill>
                  <a:latin typeface="Consolas" pitchFamily="49" charset="0"/>
                  <a:cs typeface="Consolas" pitchFamily="49" charset="0"/>
                </a:endParaRPr>
              </a:p>
            </p:txBody>
          </p:sp>
          <p:sp>
            <p:nvSpPr>
              <p:cNvPr id="24" name="TextBox 23"/>
              <p:cNvSpPr txBox="1"/>
              <p:nvPr/>
            </p:nvSpPr>
            <p:spPr>
              <a:xfrm>
                <a:off x="20678940" y="11856894"/>
                <a:ext cx="5222616" cy="830997"/>
              </a:xfrm>
              <a:prstGeom prst="rect">
                <a:avLst/>
              </a:prstGeom>
              <a:noFill/>
              <a:ln>
                <a:noFill/>
              </a:ln>
            </p:spPr>
            <p:txBody>
              <a:bodyPr wrap="square" rtlCol="0">
                <a:spAutoFit/>
              </a:bodyPr>
              <a:lstStyle/>
              <a:p>
                <a:r>
                  <a:rPr lang="en-GB" sz="2400" dirty="0">
                    <a:solidFill>
                      <a:srgbClr val="FFFF00"/>
                    </a:solidFill>
                    <a:latin typeface="Consolas" pitchFamily="49" charset="0"/>
                    <a:cs typeface="Consolas" pitchFamily="49" charset="0"/>
                  </a:rPr>
                  <a:t>∃x </a:t>
                </a:r>
                <a:r>
                  <a:rPr lang="el-GR" sz="2400" dirty="0" smtClean="0">
                    <a:solidFill>
                      <a:srgbClr val="FFFF00"/>
                    </a:solidFill>
                    <a:latin typeface="Consolas" pitchFamily="49" charset="0"/>
                    <a:cs typeface="Consolas" pitchFamily="49" charset="0"/>
                  </a:rPr>
                  <a:t>ϵ</a:t>
                </a:r>
                <a:r>
                  <a:rPr lang="en-GB" sz="2400" dirty="0" smtClean="0">
                    <a:solidFill>
                      <a:srgbClr val="FFFF00"/>
                    </a:solidFill>
                    <a:latin typeface="Consolas" pitchFamily="49" charset="0"/>
                    <a:cs typeface="Consolas" pitchFamily="49" charset="0"/>
                  </a:rPr>
                  <a:t> Neighbours</a:t>
                </a:r>
                <a:r>
                  <a:rPr lang="en-GB" sz="2400" dirty="0" smtClean="0">
                    <a:solidFill>
                      <a:srgbClr val="FFFF00"/>
                    </a:solidFill>
                    <a:latin typeface="Consolas" pitchFamily="49" charset="0"/>
                    <a:cs typeface="Consolas" pitchFamily="49" charset="0"/>
                  </a:rPr>
                  <a:t>(D) ⋅ </a:t>
                </a:r>
                <a:r>
                  <a:rPr lang="en-GB" sz="2400" dirty="0" err="1" smtClean="0">
                    <a:solidFill>
                      <a:srgbClr val="FFFF00"/>
                    </a:solidFill>
                    <a:latin typeface="Consolas" pitchFamily="49" charset="0"/>
                    <a:cs typeface="Consolas" pitchFamily="49" charset="0"/>
                  </a:rPr>
                  <a:t>isCH</a:t>
                </a:r>
                <a:r>
                  <a:rPr lang="en-GB" sz="2400" dirty="0" smtClean="0">
                    <a:solidFill>
                      <a:srgbClr val="FFFF00"/>
                    </a:solidFill>
                    <a:latin typeface="Consolas" pitchFamily="49" charset="0"/>
                    <a:cs typeface="Consolas" pitchFamily="49" charset="0"/>
                  </a:rPr>
                  <a:t>(</a:t>
                </a:r>
                <a:r>
                  <a:rPr lang="en-GB" sz="2400" dirty="0" smtClean="0">
                    <a:solidFill>
                      <a:srgbClr val="FFFF00"/>
                    </a:solidFill>
                    <a:latin typeface="Consolas" pitchFamily="49" charset="0"/>
                    <a:cs typeface="Consolas" pitchFamily="49" charset="0"/>
                  </a:rPr>
                  <a:t>x</a:t>
                </a:r>
                <a:r>
                  <a:rPr lang="en-GB" sz="2400" dirty="0" smtClean="0">
                    <a:solidFill>
                      <a:srgbClr val="FFFF00"/>
                    </a:solidFill>
                    <a:latin typeface="Consolas" pitchFamily="49" charset="0"/>
                    <a:cs typeface="Consolas" pitchFamily="49" charset="0"/>
                  </a:rPr>
                  <a:t>)</a:t>
                </a:r>
                <a:endParaRPr lang="en-GB" sz="2400" dirty="0" smtClean="0">
                  <a:solidFill>
                    <a:srgbClr val="FFFF00"/>
                  </a:solidFill>
                  <a:latin typeface="Consolas" pitchFamily="49" charset="0"/>
                  <a:cs typeface="Consolas" pitchFamily="49" charset="0"/>
                </a:endParaRPr>
              </a:p>
              <a:p>
                <a:endParaRPr lang="en-GB" sz="2400" dirty="0">
                  <a:solidFill>
                    <a:srgbClr val="FFFF00"/>
                  </a:solidFill>
                  <a:latin typeface="Consolas" pitchFamily="49" charset="0"/>
                  <a:cs typeface="Consolas" pitchFamily="49" charset="0"/>
                </a:endParaRPr>
              </a:p>
            </p:txBody>
          </p:sp>
          <p:sp>
            <p:nvSpPr>
              <p:cNvPr id="5" name="TextBox 4"/>
              <p:cNvSpPr txBox="1"/>
              <p:nvPr/>
            </p:nvSpPr>
            <p:spPr>
              <a:xfrm>
                <a:off x="14562518" y="12757016"/>
                <a:ext cx="11339038" cy="400110"/>
              </a:xfrm>
              <a:prstGeom prst="rect">
                <a:avLst/>
              </a:prstGeom>
              <a:noFill/>
              <a:ln>
                <a:noFill/>
              </a:ln>
            </p:spPr>
            <p:txBody>
              <a:bodyPr wrap="square" rtlCol="0">
                <a:spAutoFit/>
              </a:bodyPr>
              <a:lstStyle/>
              <a:p>
                <a:pPr algn="ctr"/>
                <a:r>
                  <a:rPr lang="en-GB" sz="2000" dirty="0" smtClean="0">
                    <a:solidFill>
                      <a:schemeClr val="bg1"/>
                    </a:solidFill>
                  </a:rPr>
                  <a:t>Listing 1. A predicate in our custom language and the same predicate in first order logic</a:t>
                </a:r>
                <a:endParaRPr lang="en-GB" sz="2000" dirty="0">
                  <a:solidFill>
                    <a:schemeClr val="bg1"/>
                  </a:solidFill>
                </a:endParaRPr>
              </a:p>
            </p:txBody>
          </p:sp>
        </p:grpSp>
      </p:grpSp>
      <p:sp>
        <p:nvSpPr>
          <p:cNvPr id="28" name="Rounded Rectangle 27"/>
          <p:cNvSpPr/>
          <p:nvPr/>
        </p:nvSpPr>
        <p:spPr>
          <a:xfrm>
            <a:off x="14166864" y="2592001"/>
            <a:ext cx="14518836" cy="3842442"/>
          </a:xfrm>
          <a:prstGeom prst="roundRect">
            <a:avLst>
              <a:gd name="adj" fmla="val 9463"/>
            </a:avLst>
          </a:prstGeom>
          <a:effectLst>
            <a:glow rad="381000">
              <a:schemeClr val="accent6">
                <a:lumMod val="60000"/>
                <a:lumOff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4800" b="1" dirty="0" err="1"/>
              <a:t>Visualisation</a:t>
            </a:r>
            <a:r>
              <a:rPr lang="en-US" sz="4800" b="1" dirty="0"/>
              <a:t> and Interface Tool</a:t>
            </a:r>
          </a:p>
          <a:p>
            <a:endParaRPr lang="en-US" sz="2000" dirty="0"/>
          </a:p>
          <a:p>
            <a:r>
              <a:rPr lang="en-GB" sz="2000" dirty="0" smtClean="0"/>
              <a:t>We </a:t>
            </a:r>
            <a:r>
              <a:rPr lang="en-GB" sz="2000" dirty="0"/>
              <a:t>are developing a GUI </a:t>
            </a:r>
            <a:r>
              <a:rPr lang="en-GB" sz="2000" dirty="0" smtClean="0"/>
              <a:t>to </a:t>
            </a:r>
            <a:r>
              <a:rPr lang="en-GB" sz="2000" dirty="0"/>
              <a:t>control our project, which will run on a computer and interface with the base station. It's main features will be predicate creation and deployment, and network </a:t>
            </a:r>
            <a:r>
              <a:rPr lang="en-GB" sz="2000" dirty="0" smtClean="0"/>
              <a:t>visualisation. Monitoring </a:t>
            </a:r>
            <a:r>
              <a:rPr lang="en-GB" sz="2000" dirty="0"/>
              <a:t>a new predicate will simply involve writing </a:t>
            </a:r>
            <a:r>
              <a:rPr lang="en-GB" sz="2000" dirty="0" smtClean="0"/>
              <a:t>a predicate in </a:t>
            </a:r>
            <a:r>
              <a:rPr lang="en-GB" sz="2000" dirty="0"/>
              <a:t>our </a:t>
            </a:r>
            <a:r>
              <a:rPr lang="en-GB" sz="2000" dirty="0" smtClean="0"/>
              <a:t>custom scripting language, </a:t>
            </a:r>
            <a:r>
              <a:rPr lang="en-GB" sz="2000" dirty="0"/>
              <a:t>and </a:t>
            </a:r>
            <a:r>
              <a:rPr lang="en-GB" sz="2000" dirty="0" smtClean="0"/>
              <a:t>submitting it using the GUI for evaluation in the network . </a:t>
            </a:r>
          </a:p>
          <a:p>
            <a:endParaRPr lang="en-GB" sz="2000" dirty="0" smtClean="0"/>
          </a:p>
          <a:p>
            <a:r>
              <a:rPr lang="en-GB" sz="2000" dirty="0"/>
              <a:t>In order to visualise the WSN and the state of the attached predicates, we have two main views in mind. The first is simply a list of predicates, colour coded by their current status, enabling the user to see at a glance any problems that </a:t>
            </a:r>
            <a:r>
              <a:rPr lang="en-GB" sz="2000" dirty="0" smtClean="0"/>
              <a:t>arise.</a:t>
            </a:r>
            <a:r>
              <a:rPr lang="en-GB" sz="2000" dirty="0"/>
              <a:t> </a:t>
            </a:r>
            <a:r>
              <a:rPr lang="en-GB" sz="2000" dirty="0" smtClean="0"/>
              <a:t>The </a:t>
            </a:r>
            <a:r>
              <a:rPr lang="en-GB" sz="2000" dirty="0"/>
              <a:t>second will be a network graph, </a:t>
            </a:r>
            <a:r>
              <a:rPr lang="en-GB" sz="2000" dirty="0" smtClean="0"/>
              <a:t>showing the </a:t>
            </a:r>
            <a:r>
              <a:rPr lang="en-GB" sz="2000" dirty="0"/>
              <a:t>spatial relationships between nodes, associated clustering hierarchies, and generally provide a more visual representation of the WSN and attached predicates.</a:t>
            </a:r>
            <a:endParaRPr lang="en-US" sz="2000" dirty="0"/>
          </a:p>
        </p:txBody>
      </p:sp>
      <p:grpSp>
        <p:nvGrpSpPr>
          <p:cNvPr id="4" name="Group 3"/>
          <p:cNvGrpSpPr/>
          <p:nvPr/>
        </p:nvGrpSpPr>
        <p:grpSpPr>
          <a:xfrm>
            <a:off x="14167183" y="13989409"/>
            <a:ext cx="14518836" cy="12884889"/>
            <a:chOff x="13843115" y="12995734"/>
            <a:chExt cx="14518836" cy="14672361"/>
          </a:xfrm>
          <a:effectLst>
            <a:glow rad="381000">
              <a:schemeClr val="accent3">
                <a:lumMod val="60000"/>
                <a:lumOff val="40000"/>
              </a:schemeClr>
            </a:glow>
          </a:effectLst>
        </p:grpSpPr>
        <p:sp>
          <p:nvSpPr>
            <p:cNvPr id="19" name="Rounded Rectangle 18"/>
            <p:cNvSpPr/>
            <p:nvPr/>
          </p:nvSpPr>
          <p:spPr>
            <a:xfrm>
              <a:off x="13843115" y="12995734"/>
              <a:ext cx="14518836" cy="14672361"/>
            </a:xfrm>
            <a:prstGeom prst="roundRect">
              <a:avLst>
                <a:gd name="adj" fmla="val 5974"/>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4800" b="1" dirty="0" smtClean="0"/>
                <a:t>Algorithms</a:t>
              </a:r>
            </a:p>
            <a:p>
              <a:endParaRPr lang="en-US" sz="2000" b="1" dirty="0" smtClean="0"/>
            </a:p>
            <a:p>
              <a:r>
                <a:rPr lang="en-US" sz="2400" dirty="0" smtClean="0"/>
                <a:t>When developing software for WSNs, there are several algorithms that are commonly used to perform certain tasks. So, in order to  test that our solution is applicable to real world code, we have developed some of these algorithms for us to specify and check predicates for.</a:t>
              </a:r>
              <a:endParaRPr lang="en-US" sz="2000" dirty="0" smtClean="0"/>
            </a:p>
            <a:p>
              <a:r>
                <a:rPr lang="en-US" sz="2000" b="1" dirty="0" smtClean="0"/>
                <a:t/>
              </a:r>
              <a:br>
                <a:rPr lang="en-US" sz="2000" b="1" dirty="0" smtClean="0"/>
              </a:br>
              <a:r>
                <a:rPr lang="en-US" sz="4000" b="1" dirty="0" smtClean="0"/>
                <a:t>Tree Aggregation</a:t>
              </a:r>
            </a:p>
            <a:p>
              <a:endParaRPr lang="en-US" sz="2000" b="1" dirty="0" smtClean="0"/>
            </a:p>
            <a:p>
              <a:endParaRPr lang="en-US" sz="2000" b="1" dirty="0" smtClean="0"/>
            </a:p>
            <a:p>
              <a:endParaRPr lang="en-US" sz="2000" b="1" dirty="0"/>
            </a:p>
            <a:p>
              <a:endParaRPr lang="en-US" sz="2000" b="1" dirty="0" smtClean="0"/>
            </a:p>
            <a:p>
              <a:endParaRPr lang="en-US" sz="2000" b="1" dirty="0"/>
            </a:p>
            <a:p>
              <a:endParaRPr lang="en-US" sz="2000" b="1" dirty="0" smtClean="0"/>
            </a:p>
            <a:p>
              <a:endParaRPr lang="en-US" sz="2000" b="1" dirty="0" smtClean="0"/>
            </a:p>
            <a:p>
              <a:endParaRPr lang="en-US" sz="2000" b="1" dirty="0" smtClean="0"/>
            </a:p>
            <a:p>
              <a:endParaRPr lang="en-US" sz="2000" b="1" dirty="0" smtClean="0"/>
            </a:p>
            <a:p>
              <a:endParaRPr lang="en-US" sz="2000" b="1" dirty="0" smtClean="0"/>
            </a:p>
            <a:p>
              <a:r>
                <a:rPr lang="en-US" sz="4000" b="1" dirty="0" smtClean="0"/>
                <a:t>Clustering</a:t>
              </a:r>
            </a:p>
            <a:p>
              <a:endParaRPr lang="en-GB" sz="2000" dirty="0" smtClean="0"/>
            </a:p>
            <a:p>
              <a:r>
                <a:rPr lang="en-GB" sz="2000" dirty="0" smtClean="0"/>
                <a:t>As </a:t>
              </a:r>
              <a:r>
                <a:rPr lang="en-GB" sz="2000" dirty="0"/>
                <a:t>two of the key constraints in a WSN are energy consumption and bandwidth, we made it a priority to minimise the number of messages sent through the network; clustering is perhaps the most widely-used strategy for achieving this.</a:t>
              </a:r>
            </a:p>
            <a:p>
              <a:r>
                <a:rPr lang="en-GB" sz="2000" dirty="0" smtClean="0"/>
                <a:t>Using features suggested by the </a:t>
              </a:r>
              <a:r>
                <a:rPr lang="en-GB" sz="2000" dirty="0"/>
                <a:t>Low-Energy Adaptive Clustering Hierarchy (LEACH</a:t>
              </a:r>
              <a:r>
                <a:rPr lang="en-GB" sz="2000" dirty="0" smtClean="0"/>
                <a:t>) [1], we devised </a:t>
              </a:r>
              <a:r>
                <a:rPr lang="en-GB" sz="2000" dirty="0"/>
                <a:t>two clustering algorithms; a basic cluster for small </a:t>
              </a:r>
              <a:r>
                <a:rPr lang="en-GB" sz="2000" dirty="0" smtClean="0"/>
                <a:t>networks, </a:t>
              </a:r>
              <a:r>
                <a:rPr lang="en-GB" sz="2000" dirty="0"/>
                <a:t>and a hierarchical cluster (with variable depth) which can be scaled up arbitrarily.</a:t>
              </a:r>
            </a:p>
            <a:p>
              <a:endParaRPr lang="en-GB" sz="2000" dirty="0"/>
            </a:p>
            <a:p>
              <a:r>
                <a:rPr lang="en-GB" sz="2000" dirty="0" smtClean="0"/>
                <a:t>The basic clustering algorithm simply elects all nodes within radio range of the sink as </a:t>
              </a:r>
              <a:r>
                <a:rPr lang="en-GB" sz="2000" dirty="0" smtClean="0"/>
                <a:t>cluster-heads </a:t>
              </a:r>
              <a:r>
                <a:rPr lang="en-GB" sz="2000" dirty="0" smtClean="0"/>
                <a:t>(CHs); all other nodes send data to their closest CH which application-dependent processing before forwarding them on to the sink. Hierarchical clustering extends this by specifying some depth D such that, if the shortest discovered route to a node’s CH is D hops, that node becomes a </a:t>
              </a:r>
              <a:r>
                <a:rPr lang="en-GB" sz="2000" dirty="0" smtClean="0"/>
                <a:t>cluster-head </a:t>
              </a:r>
              <a:r>
                <a:rPr lang="en-GB" sz="2000" dirty="0" smtClean="0"/>
                <a:t>itself.</a:t>
              </a:r>
            </a:p>
            <a:p>
              <a:endParaRPr lang="en-GB" sz="2000" dirty="0"/>
            </a:p>
            <a:p>
              <a:endParaRPr lang="en-US" sz="4000" b="1" dirty="0"/>
            </a:p>
            <a:p>
              <a:endParaRPr lang="en-US" sz="4000" b="1" dirty="0" smtClean="0"/>
            </a:p>
            <a:p>
              <a:endParaRPr lang="en-US" sz="4000" b="1" dirty="0" smtClean="0"/>
            </a:p>
            <a:p>
              <a:endParaRPr lang="en-US" sz="4000" b="1"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169074" y="15714664"/>
              <a:ext cx="4736584" cy="4756533"/>
            </a:xfrm>
            <a:prstGeom prst="rect">
              <a:avLst/>
            </a:prstGeom>
          </p:spPr>
        </p:pic>
        <p:sp>
          <p:nvSpPr>
            <p:cNvPr id="7" name="TextBox 6"/>
            <p:cNvSpPr txBox="1"/>
            <p:nvPr/>
          </p:nvSpPr>
          <p:spPr>
            <a:xfrm>
              <a:off x="14058900" y="16887548"/>
              <a:ext cx="8950154" cy="2554545"/>
            </a:xfrm>
            <a:prstGeom prst="rect">
              <a:avLst/>
            </a:prstGeom>
            <a:noFill/>
          </p:spPr>
          <p:txBody>
            <a:bodyPr wrap="square" rtlCol="0" anchor="t">
              <a:spAutoFit/>
            </a:bodyPr>
            <a:lstStyle/>
            <a:p>
              <a:r>
                <a:rPr lang="en-US" sz="2000" dirty="0">
                  <a:solidFill>
                    <a:schemeClr val="bg1"/>
                  </a:solidFill>
                </a:rPr>
                <a:t>A common task is to have every node in a network send data to the sink, whilst having some aggregation function performed on that data. To </a:t>
              </a:r>
              <a:r>
                <a:rPr lang="en-US" sz="2000" dirty="0" err="1">
                  <a:solidFill>
                    <a:schemeClr val="bg1"/>
                  </a:solidFill>
                </a:rPr>
                <a:t>minimise</a:t>
              </a:r>
              <a:r>
                <a:rPr lang="en-US" sz="2000" dirty="0">
                  <a:solidFill>
                    <a:schemeClr val="bg1"/>
                  </a:solidFill>
                </a:rPr>
                <a:t> the number of retransmissions the network is </a:t>
              </a:r>
              <a:r>
                <a:rPr lang="en-US" sz="2000" dirty="0" err="1">
                  <a:solidFill>
                    <a:schemeClr val="bg1"/>
                  </a:solidFill>
                </a:rPr>
                <a:t>orangised</a:t>
              </a:r>
              <a:r>
                <a:rPr lang="en-US" sz="2000" dirty="0">
                  <a:solidFill>
                    <a:schemeClr val="bg1"/>
                  </a:solidFill>
                </a:rPr>
                <a:t> as a tree. In this tree a node will collect child node’s data and perform some function over that data , once all children’s information is received the aggregated result will be sent to the parent of that node. Eventually the sink will receive and aggregate information from its children. Common applications for this algorithm is to calculate the average temperature over the area monitored by the sensor network.</a:t>
              </a:r>
            </a:p>
          </p:txBody>
        </p:sp>
        <p:sp>
          <p:nvSpPr>
            <p:cNvPr id="10" name="TextBox 9"/>
            <p:cNvSpPr txBox="1"/>
            <p:nvPr/>
          </p:nvSpPr>
          <p:spPr>
            <a:xfrm>
              <a:off x="14058899" y="24327382"/>
              <a:ext cx="5377744" cy="2573313"/>
            </a:xfrm>
            <a:prstGeom prst="rect">
              <a:avLst/>
            </a:prstGeom>
            <a:noFill/>
          </p:spPr>
          <p:txBody>
            <a:bodyPr wrap="square" rtlCol="0" anchor="t">
              <a:spAutoFit/>
            </a:bodyPr>
            <a:lstStyle/>
            <a:p>
              <a:r>
                <a:rPr lang="en-US" sz="2000" dirty="0" smtClean="0">
                  <a:solidFill>
                    <a:schemeClr val="bg1"/>
                  </a:solidFill>
                </a:rPr>
                <a:t>In both cases, nodes will either send sensor data to their </a:t>
              </a:r>
              <a:r>
                <a:rPr lang="en-US" sz="2000" dirty="0" smtClean="0">
                  <a:solidFill>
                    <a:schemeClr val="bg1"/>
                  </a:solidFill>
                </a:rPr>
                <a:t>cluster-head</a:t>
              </a:r>
              <a:r>
                <a:rPr lang="en-US" sz="2000" dirty="0" smtClean="0">
                  <a:solidFill>
                    <a:schemeClr val="bg1"/>
                  </a:solidFill>
                </a:rPr>
                <a:t>, where aggregates and application predicates will be evaluated (e.g. average temperature over a cluster’s area), or send the information requested by a predicate message (for example, checking that no node has two CHs)</a:t>
              </a:r>
              <a:r>
                <a:rPr lang="en-US" sz="2000" dirty="0" smtClean="0">
                  <a:solidFill>
                    <a:schemeClr val="bg1"/>
                  </a:solidFill>
                </a:rPr>
                <a:t>.</a:t>
              </a:r>
              <a:endParaRPr lang="en-US" sz="2000" dirty="0">
                <a:solidFill>
                  <a:schemeClr val="bg1"/>
                </a:solidFill>
              </a:endParaRPr>
            </a:p>
          </p:txBody>
        </p:sp>
        <p:pic>
          <p:nvPicPr>
            <p:cNvPr id="21" name="Picture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108368" y="24323917"/>
              <a:ext cx="6711007" cy="2851532"/>
            </a:xfrm>
            <a:prstGeom prst="rect">
              <a:avLst/>
            </a:prstGeom>
          </p:spPr>
        </p:pic>
      </p:grpSp>
      <p:sp>
        <p:nvSpPr>
          <p:cNvPr id="27" name="Rounded Rectangle 26"/>
          <p:cNvSpPr/>
          <p:nvPr/>
        </p:nvSpPr>
        <p:spPr>
          <a:xfrm>
            <a:off x="30096317" y="2591999"/>
            <a:ext cx="12114901" cy="15156445"/>
          </a:xfrm>
          <a:prstGeom prst="roundRect">
            <a:avLst>
              <a:gd name="adj" fmla="val 7232"/>
            </a:avLst>
          </a:prstGeom>
          <a:effectLst>
            <a:glow rad="381000">
              <a:schemeClr val="accent3">
                <a:lumMod val="60000"/>
                <a:lumOff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4800" b="1" dirty="0" smtClean="0"/>
              <a:t>HSEND</a:t>
            </a:r>
          </a:p>
          <a:p>
            <a:endParaRPr lang="en-US" sz="2000" dirty="0" smtClean="0"/>
          </a:p>
          <a:p>
            <a:r>
              <a:rPr lang="en-US" sz="2000" dirty="0" smtClean="0"/>
              <a:t>H-SEND [5] is </a:t>
            </a:r>
            <a:r>
              <a:rPr lang="en-US" sz="2000" dirty="0"/>
              <a:t>a framework for detecting faults in WSNs, designed to </a:t>
            </a:r>
            <a:r>
              <a:rPr lang="en-US" sz="2000" dirty="0" err="1"/>
              <a:t>minimise</a:t>
            </a:r>
            <a:r>
              <a:rPr lang="en-US" sz="2000" dirty="0"/>
              <a:t> energy consumption. It differs from related algorithms by being capable of handling very large WSNs. </a:t>
            </a:r>
          </a:p>
          <a:p>
            <a:endParaRPr lang="en-US" sz="2000" dirty="0"/>
          </a:p>
          <a:p>
            <a:r>
              <a:rPr lang="en-US" sz="2000" dirty="0"/>
              <a:t>Our implementation allows the sending of a predicate message </a:t>
            </a:r>
            <a:r>
              <a:rPr lang="en-US" sz="2000" dirty="0" smtClean="0"/>
              <a:t>from a base station to a target node, </a:t>
            </a:r>
            <a:r>
              <a:rPr lang="en-US" sz="2000" dirty="0"/>
              <a:t>who will then begin the evaluation process. This can involve several aspects, </a:t>
            </a:r>
            <a:r>
              <a:rPr lang="en-US" sz="2000" dirty="0" smtClean="0"/>
              <a:t>such as local </a:t>
            </a:r>
            <a:r>
              <a:rPr lang="en-US" sz="2000" dirty="0"/>
              <a:t>predicate checking, or the evaluation of predicates </a:t>
            </a:r>
            <a:r>
              <a:rPr lang="en-US" sz="2000" dirty="0" smtClean="0"/>
              <a:t>the require information from multiple nodes. </a:t>
            </a:r>
            <a:endParaRPr lang="en-US" sz="2000" dirty="0"/>
          </a:p>
          <a:p>
            <a:endParaRPr lang="en-US" sz="2000" dirty="0"/>
          </a:p>
          <a:p>
            <a:r>
              <a:rPr lang="en-US" sz="2000" dirty="0" smtClean="0"/>
              <a:t>With our implementation</a:t>
            </a:r>
            <a:r>
              <a:rPr lang="en-US" sz="2000" dirty="0"/>
              <a:t>, we </a:t>
            </a:r>
            <a:r>
              <a:rPr lang="en-US" sz="2000" dirty="0" smtClean="0"/>
              <a:t>initially focused </a:t>
            </a:r>
            <a:r>
              <a:rPr lang="en-US" sz="2000" dirty="0"/>
              <a:t>on </a:t>
            </a:r>
            <a:r>
              <a:rPr lang="en-US" sz="2000" dirty="0" smtClean="0"/>
              <a:t>evaluating fixed</a:t>
            </a:r>
            <a:r>
              <a:rPr lang="en-US" sz="2000" dirty="0"/>
              <a:t>, compile time </a:t>
            </a:r>
            <a:r>
              <a:rPr lang="en-US" sz="2000" dirty="0" smtClean="0"/>
              <a:t>predicates and reporting the results back to the base station. </a:t>
            </a:r>
            <a:r>
              <a:rPr lang="en-US" sz="2000" dirty="0"/>
              <a:t>This was further expanded to allow </a:t>
            </a:r>
            <a:r>
              <a:rPr lang="en-US" sz="2000" dirty="0" smtClean="0"/>
              <a:t>checking of compile-time predicates that require information from </a:t>
            </a:r>
            <a:r>
              <a:rPr lang="en-US" sz="2000" dirty="0" err="1" smtClean="0"/>
              <a:t>neighbouring</a:t>
            </a:r>
            <a:r>
              <a:rPr lang="en-US" sz="2000" dirty="0" smtClean="0"/>
              <a:t> nodes. </a:t>
            </a:r>
            <a:r>
              <a:rPr lang="en-US" sz="2000" dirty="0"/>
              <a:t>Further abstractions of the framework will allow us to specify </a:t>
            </a:r>
            <a:r>
              <a:rPr lang="en-US" sz="2000" dirty="0" smtClean="0"/>
              <a:t>run-time </a:t>
            </a:r>
            <a:r>
              <a:rPr lang="en-US" sz="2000" dirty="0"/>
              <a:t>predicates, and have the information relayed using the same underlying network stack.</a:t>
            </a:r>
          </a:p>
          <a:p>
            <a:endParaRPr lang="en-US" sz="2000" dirty="0"/>
          </a:p>
          <a:p>
            <a:r>
              <a:rPr lang="en-US" sz="2000" dirty="0"/>
              <a:t>Further work will involve integrating the message sending with </a:t>
            </a:r>
            <a:r>
              <a:rPr lang="en-US" sz="2000" dirty="0" err="1"/>
              <a:t>neighbour</a:t>
            </a:r>
            <a:r>
              <a:rPr lang="en-US" sz="2000" dirty="0"/>
              <a:t> detection algorithms </a:t>
            </a:r>
            <a:r>
              <a:rPr lang="en-US" sz="2000" dirty="0" smtClean="0"/>
              <a:t>and clustering</a:t>
            </a:r>
            <a:r>
              <a:rPr lang="en-US" sz="2000" dirty="0"/>
              <a:t> </a:t>
            </a:r>
            <a:r>
              <a:rPr lang="en-US" sz="2000" dirty="0" smtClean="0"/>
              <a:t>to </a:t>
            </a:r>
            <a:r>
              <a:rPr lang="en-US" sz="2000" dirty="0"/>
              <a:t>allow for much more efficient message </a:t>
            </a:r>
            <a:r>
              <a:rPr lang="en-US" sz="2000" dirty="0" smtClean="0"/>
              <a:t>sending. This will involve researching where it is best to evaluate predicates in a network in order to </a:t>
            </a:r>
            <a:r>
              <a:rPr lang="en-US" sz="2000" dirty="0" err="1" smtClean="0"/>
              <a:t>minimise</a:t>
            </a:r>
            <a:r>
              <a:rPr lang="en-US" sz="2000" dirty="0" smtClean="0"/>
              <a:t> energy </a:t>
            </a:r>
            <a:r>
              <a:rPr lang="en-US" sz="2000" dirty="0"/>
              <a:t>and </a:t>
            </a:r>
            <a:r>
              <a:rPr lang="en-US" sz="2000" dirty="0" smtClean="0"/>
              <a:t>time usage.</a:t>
            </a:r>
          </a:p>
          <a:p>
            <a:endParaRPr lang="en-US" sz="2000" dirty="0" smtClean="0"/>
          </a:p>
          <a:p>
            <a:pPr algn="ctr"/>
            <a:r>
              <a:rPr lang="en-US" sz="4800" b="1" dirty="0" err="1" smtClean="0"/>
              <a:t>Neighbour</a:t>
            </a:r>
            <a:r>
              <a:rPr lang="en-US" sz="4800" b="1" dirty="0" smtClean="0"/>
              <a:t> Discovery</a:t>
            </a:r>
            <a:endParaRPr lang="en-US" sz="4800" b="1" dirty="0"/>
          </a:p>
          <a:p>
            <a:endParaRPr lang="en-US" sz="2000" dirty="0" smtClean="0"/>
          </a:p>
          <a:p>
            <a:r>
              <a:rPr lang="en-GB" sz="2000" dirty="0"/>
              <a:t>A key requirement for a wireless sensor networks is reliably knowing who your neighbours are, this can be useful for a great many applications including among others clustering and predicate evaluation. </a:t>
            </a:r>
            <a:endParaRPr lang="en-GB" sz="2000" dirty="0" smtClean="0"/>
          </a:p>
          <a:p>
            <a:endParaRPr lang="en-GB" sz="2000" dirty="0"/>
          </a:p>
          <a:p>
            <a:r>
              <a:rPr lang="en-GB" sz="2000" dirty="0" err="1" smtClean="0"/>
              <a:t>Contiki</a:t>
            </a:r>
            <a:r>
              <a:rPr lang="en-GB" sz="2000" dirty="0" smtClean="0"/>
              <a:t> </a:t>
            </a:r>
            <a:r>
              <a:rPr lang="en-GB" sz="2000" dirty="0"/>
              <a:t>contains a built in module for neighbour discovery but it only handles half of the problem, </a:t>
            </a:r>
            <a:r>
              <a:rPr lang="en-GB" sz="2000" dirty="0" smtClean="0"/>
              <a:t>communication. </a:t>
            </a:r>
            <a:r>
              <a:rPr lang="en-GB" sz="2000" dirty="0"/>
              <a:t>In order for each node to maintain a reliable list of it's </a:t>
            </a:r>
            <a:r>
              <a:rPr lang="en-GB" sz="2000" dirty="0" smtClean="0"/>
              <a:t>neighbours, </a:t>
            </a:r>
            <a:r>
              <a:rPr lang="en-GB" sz="2000" dirty="0"/>
              <a:t>we decided to implement a wrapper module around the core </a:t>
            </a:r>
            <a:r>
              <a:rPr lang="en-GB" sz="2000" dirty="0" err="1" smtClean="0"/>
              <a:t>Contiki</a:t>
            </a:r>
            <a:r>
              <a:rPr lang="en-GB" sz="2000" dirty="0" smtClean="0"/>
              <a:t> module. Our </a:t>
            </a:r>
            <a:r>
              <a:rPr lang="en-GB" sz="2000" dirty="0"/>
              <a:t>module maintains a list of neighbour nodes and checks periodically to make sure that no new nodes have joined the network </a:t>
            </a:r>
            <a:r>
              <a:rPr lang="en-GB" sz="2000" dirty="0" smtClean="0"/>
              <a:t>or that </a:t>
            </a:r>
            <a:r>
              <a:rPr lang="en-GB" sz="2000" dirty="0"/>
              <a:t>old nodes have left. </a:t>
            </a:r>
            <a:endParaRPr lang="en-GB" sz="2000" dirty="0" smtClean="0"/>
          </a:p>
          <a:p>
            <a:endParaRPr lang="en-GB" sz="2000" dirty="0"/>
          </a:p>
        </p:txBody>
      </p:sp>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863166" y="12318776"/>
            <a:ext cx="6953345" cy="4789294"/>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sp>
        <p:nvSpPr>
          <p:cNvPr id="8" name="TextBox 7"/>
          <p:cNvSpPr txBox="1"/>
          <p:nvPr/>
        </p:nvSpPr>
        <p:spPr>
          <a:xfrm>
            <a:off x="30331681" y="12169914"/>
            <a:ext cx="4221447" cy="5324535"/>
          </a:xfrm>
          <a:prstGeom prst="rect">
            <a:avLst/>
          </a:prstGeom>
          <a:noFill/>
        </p:spPr>
        <p:txBody>
          <a:bodyPr wrap="square" rtlCol="0">
            <a:spAutoFit/>
          </a:bodyPr>
          <a:lstStyle/>
          <a:p>
            <a:r>
              <a:rPr lang="en-GB" sz="2000" dirty="0">
                <a:solidFill>
                  <a:schemeClr val="bg1"/>
                </a:solidFill>
              </a:rPr>
              <a:t>This module will be used as part of our </a:t>
            </a:r>
            <a:r>
              <a:rPr lang="en-GB" sz="2000" dirty="0" smtClean="0">
                <a:solidFill>
                  <a:schemeClr val="bg1"/>
                </a:solidFill>
              </a:rPr>
              <a:t>debugging API where it will be used to implement </a:t>
            </a:r>
            <a:r>
              <a:rPr lang="en-GB" sz="2000" dirty="0">
                <a:solidFill>
                  <a:schemeClr val="bg1"/>
                </a:solidFill>
              </a:rPr>
              <a:t>n-hop predicate evaluation and </a:t>
            </a:r>
            <a:r>
              <a:rPr lang="en-GB" sz="2000" dirty="0" smtClean="0">
                <a:solidFill>
                  <a:schemeClr val="bg1"/>
                </a:solidFill>
              </a:rPr>
              <a:t>visualisation.</a:t>
            </a:r>
          </a:p>
          <a:p>
            <a:endParaRPr lang="en-GB" sz="2000" dirty="0">
              <a:solidFill>
                <a:schemeClr val="bg1"/>
              </a:solidFill>
            </a:endParaRPr>
          </a:p>
          <a:p>
            <a:r>
              <a:rPr lang="en-GB" sz="2000" dirty="0" smtClean="0">
                <a:solidFill>
                  <a:schemeClr val="bg1"/>
                </a:solidFill>
              </a:rPr>
              <a:t>An example of the algorithm is shown to the right. Here </a:t>
            </a:r>
            <a:r>
              <a:rPr lang="en-GB" sz="2000" b="1" dirty="0" smtClean="0">
                <a:solidFill>
                  <a:schemeClr val="bg1"/>
                </a:solidFill>
              </a:rPr>
              <a:t>Node 9</a:t>
            </a:r>
            <a:r>
              <a:rPr lang="en-GB" sz="2000" dirty="0" smtClean="0">
                <a:solidFill>
                  <a:schemeClr val="bg1"/>
                </a:solidFill>
              </a:rPr>
              <a:t> has three nodes in its wireless transmission range (</a:t>
            </a:r>
            <a:r>
              <a:rPr lang="en-GB" sz="2000" b="1" dirty="0" smtClean="0">
                <a:solidFill>
                  <a:schemeClr val="bg1"/>
                </a:solidFill>
              </a:rPr>
              <a:t>Nodes 6, 8 and 12</a:t>
            </a:r>
            <a:r>
              <a:rPr lang="en-GB" sz="2000" dirty="0" smtClean="0">
                <a:solidFill>
                  <a:schemeClr val="bg1"/>
                </a:solidFill>
              </a:rPr>
              <a:t>). The </a:t>
            </a:r>
            <a:r>
              <a:rPr lang="en-GB" sz="2000" dirty="0" err="1" smtClean="0">
                <a:solidFill>
                  <a:schemeClr val="bg1"/>
                </a:solidFill>
              </a:rPr>
              <a:t>Contiki</a:t>
            </a:r>
            <a:r>
              <a:rPr lang="en-GB" sz="2000" dirty="0" smtClean="0">
                <a:solidFill>
                  <a:schemeClr val="bg1"/>
                </a:solidFill>
              </a:rPr>
              <a:t> API will be used to discover these nodes.</a:t>
            </a:r>
          </a:p>
          <a:p>
            <a:endParaRPr lang="en-GB" sz="2000" dirty="0" smtClean="0">
              <a:solidFill>
                <a:schemeClr val="bg1"/>
              </a:solidFill>
            </a:endParaRPr>
          </a:p>
          <a:p>
            <a:r>
              <a:rPr lang="en-GB" sz="2000" dirty="0" smtClean="0">
                <a:solidFill>
                  <a:schemeClr val="bg1"/>
                </a:solidFill>
              </a:rPr>
              <a:t>The grey area shows the range at which </a:t>
            </a:r>
            <a:r>
              <a:rPr lang="en-GB" sz="2000" b="1" dirty="0" smtClean="0">
                <a:solidFill>
                  <a:schemeClr val="bg1"/>
                </a:solidFill>
              </a:rPr>
              <a:t>Node 9</a:t>
            </a:r>
            <a:r>
              <a:rPr lang="en-GB" sz="2000" dirty="0" smtClean="0">
                <a:solidFill>
                  <a:schemeClr val="bg1"/>
                </a:solidFill>
              </a:rPr>
              <a:t> could interfere with other transmissions. Nodes in the green area can communicate with </a:t>
            </a:r>
            <a:r>
              <a:rPr lang="en-GB" sz="2000" b="1" dirty="0" smtClean="0">
                <a:solidFill>
                  <a:schemeClr val="bg1"/>
                </a:solidFill>
              </a:rPr>
              <a:t>Node 9</a:t>
            </a:r>
            <a:r>
              <a:rPr lang="en-GB" sz="2000" dirty="0" smtClean="0">
                <a:solidFill>
                  <a:schemeClr val="bg1"/>
                </a:solidFill>
              </a:rPr>
              <a:t>.</a:t>
            </a:r>
            <a:endParaRPr lang="en-US" sz="2000" dirty="0">
              <a:solidFill>
                <a:schemeClr val="bg1"/>
              </a:solidFill>
            </a:endParaRPr>
          </a:p>
        </p:txBody>
      </p:sp>
      <p:grpSp>
        <p:nvGrpSpPr>
          <p:cNvPr id="29" name="Group 28"/>
          <p:cNvGrpSpPr>
            <a:grpSpLocks noChangeAspect="1"/>
          </p:cNvGrpSpPr>
          <p:nvPr/>
        </p:nvGrpSpPr>
        <p:grpSpPr>
          <a:xfrm>
            <a:off x="16117784" y="10906614"/>
            <a:ext cx="4050135" cy="2741041"/>
            <a:chOff x="15632167" y="8700117"/>
            <a:chExt cx="4963209" cy="3358988"/>
          </a:xfrm>
        </p:grpSpPr>
        <p:pic>
          <p:nvPicPr>
            <p:cNvPr id="22" name="Picture 21" descr="CM5000.jpg"/>
            <p:cNvPicPr>
              <a:picLocks noChangeAspect="1"/>
            </p:cNvPicPr>
            <p:nvPr/>
          </p:nvPicPr>
          <p:blipFill rotWithShape="1">
            <a:blip r:embed="rId6">
              <a:extLst>
                <a:ext uri="{28A0092B-C50C-407E-A947-70E740481C1C}">
                  <a14:useLocalDpi xmlns:a14="http://schemas.microsoft.com/office/drawing/2010/main" val="0"/>
                </a:ext>
              </a:extLst>
            </a:blip>
            <a:srcRect b="5641"/>
            <a:stretch/>
          </p:blipFill>
          <p:spPr>
            <a:xfrm>
              <a:off x="15632167" y="8700117"/>
              <a:ext cx="4963209" cy="282067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9" name="TextBox 8"/>
            <p:cNvSpPr txBox="1"/>
            <p:nvPr/>
          </p:nvSpPr>
          <p:spPr>
            <a:xfrm>
              <a:off x="15632167" y="11568793"/>
              <a:ext cx="4963209" cy="490312"/>
            </a:xfrm>
            <a:prstGeom prst="rect">
              <a:avLst/>
            </a:prstGeom>
            <a:noFill/>
          </p:spPr>
          <p:txBody>
            <a:bodyPr wrap="square" rtlCol="0">
              <a:spAutoFit/>
            </a:bodyPr>
            <a:lstStyle/>
            <a:p>
              <a:pPr algn="ctr"/>
              <a:r>
                <a:rPr lang="en-GB" sz="2000" dirty="0" smtClean="0"/>
                <a:t>Figure 1: The </a:t>
              </a:r>
              <a:r>
                <a:rPr lang="en-GB" sz="2000" dirty="0" smtClean="0"/>
                <a:t>Wireless Sensor </a:t>
              </a:r>
              <a:r>
                <a:rPr lang="en-GB" sz="2000" dirty="0"/>
                <a:t>N</a:t>
              </a:r>
              <a:r>
                <a:rPr lang="en-GB" sz="2000" dirty="0" smtClean="0"/>
                <a:t>ode</a:t>
              </a:r>
              <a:endParaRPr lang="en-GB" sz="2000" dirty="0"/>
            </a:p>
          </p:txBody>
        </p:sp>
      </p:grpSp>
      <p:grpSp>
        <p:nvGrpSpPr>
          <p:cNvPr id="31" name="Group 30"/>
          <p:cNvGrpSpPr>
            <a:grpSpLocks noChangeAspect="1"/>
          </p:cNvGrpSpPr>
          <p:nvPr/>
        </p:nvGrpSpPr>
        <p:grpSpPr>
          <a:xfrm>
            <a:off x="22710344" y="10915533"/>
            <a:ext cx="4035651" cy="2713946"/>
            <a:chOff x="22206039" y="8704574"/>
            <a:chExt cx="4963209" cy="3337723"/>
          </a:xfrm>
        </p:grpSpPr>
        <p:pic>
          <p:nvPicPr>
            <p:cNvPr id="11" name="Picture 2" descr="http://www.advanticsys.com/wiki/images/6/6e/Ud1000.jpg"/>
            <p:cNvPicPr>
              <a:picLocks noChangeAspect="1" noChangeArrowheads="1"/>
            </p:cNvPicPr>
            <p:nvPr/>
          </p:nvPicPr>
          <p:blipFill rotWithShape="1">
            <a:blip r:embed="rId7">
              <a:extLst>
                <a:ext uri="{28A0092B-C50C-407E-A947-70E740481C1C}">
                  <a14:useLocalDpi xmlns:a14="http://schemas.microsoft.com/office/drawing/2010/main" val="0"/>
                </a:ext>
              </a:extLst>
            </a:blip>
            <a:srcRect b="5178"/>
            <a:stretch/>
          </p:blipFill>
          <p:spPr bwMode="auto">
            <a:xfrm>
              <a:off x="22206041" y="8704574"/>
              <a:ext cx="4940129" cy="282067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a:extLst/>
          </p:spPr>
        </p:pic>
        <p:sp>
          <p:nvSpPr>
            <p:cNvPr id="30" name="TextBox 29"/>
            <p:cNvSpPr txBox="1"/>
            <p:nvPr/>
          </p:nvSpPr>
          <p:spPr>
            <a:xfrm>
              <a:off x="22206039" y="11550225"/>
              <a:ext cx="4963209" cy="492072"/>
            </a:xfrm>
            <a:prstGeom prst="rect">
              <a:avLst/>
            </a:prstGeom>
            <a:noFill/>
          </p:spPr>
          <p:txBody>
            <a:bodyPr wrap="square" rtlCol="0">
              <a:spAutoFit/>
            </a:bodyPr>
            <a:lstStyle/>
            <a:p>
              <a:pPr algn="ctr"/>
              <a:r>
                <a:rPr lang="en-GB" sz="2000" dirty="0" smtClean="0"/>
                <a:t>Figure 2: The </a:t>
              </a:r>
              <a:r>
                <a:rPr lang="en-GB" sz="2000" dirty="0" smtClean="0"/>
                <a:t>Base </a:t>
              </a:r>
              <a:r>
                <a:rPr lang="en-GB" sz="2000" dirty="0"/>
                <a:t>S</a:t>
              </a:r>
              <a:r>
                <a:rPr lang="en-GB" sz="2000" dirty="0" smtClean="0"/>
                <a:t>tation </a:t>
              </a:r>
              <a:r>
                <a:rPr lang="en-GB" sz="2000" dirty="0"/>
                <a:t>D</a:t>
              </a:r>
              <a:r>
                <a:rPr lang="en-GB" sz="2000" dirty="0" smtClean="0"/>
                <a:t>ongle</a:t>
              </a:r>
              <a:endParaRPr lang="en-GB" sz="2000" dirty="0"/>
            </a:p>
          </p:txBody>
        </p:sp>
      </p:grpSp>
      <p:grpSp>
        <p:nvGrpSpPr>
          <p:cNvPr id="37" name="Group 36"/>
          <p:cNvGrpSpPr/>
          <p:nvPr/>
        </p:nvGrpSpPr>
        <p:grpSpPr>
          <a:xfrm>
            <a:off x="565062" y="27506394"/>
            <a:ext cx="32112339" cy="2415370"/>
            <a:chOff x="513384" y="27506394"/>
            <a:chExt cx="32164018" cy="2415370"/>
          </a:xfrm>
        </p:grpSpPr>
        <p:sp>
          <p:nvSpPr>
            <p:cNvPr id="25" name="Rounded Rectangle 24"/>
            <p:cNvSpPr/>
            <p:nvPr/>
          </p:nvSpPr>
          <p:spPr>
            <a:xfrm>
              <a:off x="513384" y="27506394"/>
              <a:ext cx="32164018" cy="2415370"/>
            </a:xfrm>
            <a:prstGeom prst="roundRect">
              <a:avLst/>
            </a:prstGeom>
            <a:effectLst>
              <a:glow rad="381000">
                <a:schemeClr val="bg1"/>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b="1" dirty="0" smtClean="0"/>
                <a:t>References</a:t>
              </a:r>
              <a:endParaRPr lang="en-US" sz="2000" b="1" dirty="0"/>
            </a:p>
            <a:p>
              <a:endParaRPr lang="en-GB" sz="1600" dirty="0" smtClean="0"/>
            </a:p>
            <a:p>
              <a:endParaRPr lang="en-GB" sz="1600" dirty="0"/>
            </a:p>
            <a:p>
              <a:endParaRPr lang="en-GB" sz="1600" dirty="0" smtClean="0"/>
            </a:p>
            <a:p>
              <a:endParaRPr lang="en-GB" sz="1600" dirty="0"/>
            </a:p>
            <a:p>
              <a:endParaRPr lang="en-GB" sz="1600" dirty="0" smtClean="0"/>
            </a:p>
            <a:p>
              <a:endParaRPr lang="en-GB" sz="1600" dirty="0"/>
            </a:p>
          </p:txBody>
        </p:sp>
        <p:sp>
          <p:nvSpPr>
            <p:cNvPr id="32" name="TextBox 31"/>
            <p:cNvSpPr txBox="1"/>
            <p:nvPr/>
          </p:nvSpPr>
          <p:spPr>
            <a:xfrm>
              <a:off x="16798350" y="27654195"/>
              <a:ext cx="15415200" cy="2246769"/>
            </a:xfrm>
            <a:prstGeom prst="rect">
              <a:avLst/>
            </a:prstGeom>
            <a:noFill/>
          </p:spPr>
          <p:txBody>
            <a:bodyPr wrap="square" rtlCol="0">
              <a:spAutoFit/>
            </a:bodyPr>
            <a:lstStyle/>
            <a:p>
              <a:pPr marL="457200" indent="-457200">
                <a:buFont typeface="+mj-lt"/>
                <a:buAutoNum type="arabicPeriod" startAt="5"/>
              </a:pPr>
              <a:r>
                <a:rPr lang="en-GB" sz="2000" dirty="0">
                  <a:solidFill>
                    <a:schemeClr val="bg1"/>
                  </a:solidFill>
                </a:rPr>
                <a:t>Hector Garcia-Molina, Frank </a:t>
              </a:r>
              <a:r>
                <a:rPr lang="en-GB" sz="2000" dirty="0" err="1">
                  <a:solidFill>
                    <a:schemeClr val="bg1"/>
                  </a:solidFill>
                </a:rPr>
                <a:t>Germano</a:t>
              </a:r>
              <a:r>
                <a:rPr lang="en-GB" sz="2000" dirty="0">
                  <a:solidFill>
                    <a:schemeClr val="bg1"/>
                  </a:solidFill>
                </a:rPr>
                <a:t>, and Walter H. Kohler. Debugging a distributed computing system. Software Engineering, IEEE Transactions on, SE-10(2):210{219, March 1984. ISSN 0098-5589. </a:t>
              </a:r>
              <a:r>
                <a:rPr lang="en-GB" sz="2000" dirty="0" err="1">
                  <a:solidFill>
                    <a:schemeClr val="bg1"/>
                  </a:solidFill>
                </a:rPr>
                <a:t>doi</a:t>
              </a:r>
              <a:r>
                <a:rPr lang="en-GB" sz="2000" dirty="0">
                  <a:solidFill>
                    <a:schemeClr val="bg1"/>
                  </a:solidFill>
                </a:rPr>
                <a:t>: 10.1109/TSE.1984.5010224.</a:t>
              </a:r>
            </a:p>
            <a:p>
              <a:pPr marL="457200" indent="-457200">
                <a:buFont typeface="+mj-lt"/>
                <a:buAutoNum type="arabicPeriod" startAt="5"/>
              </a:pPr>
              <a:r>
                <a:rPr lang="en-GB" sz="2000" dirty="0" smtClean="0">
                  <a:solidFill>
                    <a:schemeClr val="bg1"/>
                  </a:solidFill>
                </a:rPr>
                <a:t>Douglas </a:t>
              </a:r>
              <a:r>
                <a:rPr lang="en-GB" sz="2000" dirty="0">
                  <a:solidFill>
                    <a:schemeClr val="bg1"/>
                  </a:solidFill>
                </a:rPr>
                <a:t>Herbert, </a:t>
              </a:r>
              <a:r>
                <a:rPr lang="en-GB" sz="2000" dirty="0" err="1">
                  <a:solidFill>
                    <a:schemeClr val="bg1"/>
                  </a:solidFill>
                </a:rPr>
                <a:t>Vinaitheerthan</a:t>
              </a:r>
              <a:r>
                <a:rPr lang="en-GB" sz="2000" dirty="0">
                  <a:solidFill>
                    <a:schemeClr val="bg1"/>
                  </a:solidFill>
                </a:rPr>
                <a:t> </a:t>
              </a:r>
              <a:r>
                <a:rPr lang="en-GB" sz="2000" dirty="0" err="1">
                  <a:solidFill>
                    <a:schemeClr val="bg1"/>
                  </a:solidFill>
                </a:rPr>
                <a:t>Sundaram</a:t>
              </a:r>
              <a:r>
                <a:rPr lang="en-GB" sz="2000" dirty="0">
                  <a:solidFill>
                    <a:schemeClr val="bg1"/>
                  </a:solidFill>
                </a:rPr>
                <a:t>, Yung-Hsiang Lu, </a:t>
              </a:r>
              <a:r>
                <a:rPr lang="en-GB" sz="2000" dirty="0" err="1">
                  <a:solidFill>
                    <a:schemeClr val="bg1"/>
                  </a:solidFill>
                </a:rPr>
                <a:t>Saurabh</a:t>
              </a:r>
              <a:r>
                <a:rPr lang="en-GB" sz="2000" dirty="0">
                  <a:solidFill>
                    <a:schemeClr val="bg1"/>
                  </a:solidFill>
                </a:rPr>
                <a:t> </a:t>
              </a:r>
              <a:r>
                <a:rPr lang="en-GB" sz="2000" dirty="0" err="1">
                  <a:solidFill>
                    <a:schemeClr val="bg1"/>
                  </a:solidFill>
                </a:rPr>
                <a:t>Bagchi</a:t>
              </a:r>
              <a:r>
                <a:rPr lang="en-GB" sz="2000" dirty="0">
                  <a:solidFill>
                    <a:schemeClr val="bg1"/>
                  </a:solidFill>
                </a:rPr>
                <a:t>, and </a:t>
              </a:r>
              <a:r>
                <a:rPr lang="en-GB" sz="2000" dirty="0" err="1">
                  <a:solidFill>
                    <a:schemeClr val="bg1"/>
                  </a:solidFill>
                </a:rPr>
                <a:t>Zhiyuan</a:t>
              </a:r>
              <a:r>
                <a:rPr lang="en-GB" sz="2000" dirty="0">
                  <a:solidFill>
                    <a:schemeClr val="bg1"/>
                  </a:solidFill>
                </a:rPr>
                <a:t> Li. Adaptive correctness monitoring for wireless sensor networks using hierarchical distributed run-time invariant checking. ACM Transactions on Autonomous and Adaptive Systems (TAAS), 2(3):8, </a:t>
              </a:r>
              <a:r>
                <a:rPr lang="en-GB" sz="2000" dirty="0" err="1">
                  <a:solidFill>
                    <a:schemeClr val="bg1"/>
                  </a:solidFill>
                </a:rPr>
                <a:t>sep</a:t>
              </a:r>
              <a:r>
                <a:rPr lang="en-GB" sz="2000" dirty="0">
                  <a:solidFill>
                    <a:schemeClr val="bg1"/>
                  </a:solidFill>
                </a:rPr>
                <a:t> 2007. ISSN 1556-4665. </a:t>
              </a:r>
              <a:r>
                <a:rPr lang="en-GB" sz="2000" dirty="0" err="1">
                  <a:solidFill>
                    <a:schemeClr val="bg1"/>
                  </a:solidFill>
                </a:rPr>
                <a:t>doi</a:t>
              </a:r>
              <a:r>
                <a:rPr lang="en-GB" sz="2000" dirty="0">
                  <a:solidFill>
                    <a:schemeClr val="bg1"/>
                  </a:solidFill>
                </a:rPr>
                <a:t>: 10.1145/1278460.1278462</a:t>
              </a:r>
            </a:p>
            <a:p>
              <a:pPr marL="457200" indent="-457200">
                <a:buFont typeface="+mj-lt"/>
                <a:buAutoNum type="arabicPeriod" startAt="5"/>
              </a:pPr>
              <a:r>
                <a:rPr lang="en-GB" sz="2000" dirty="0">
                  <a:solidFill>
                    <a:schemeClr val="bg1"/>
                  </a:solidFill>
                </a:rPr>
                <a:t>Fredrik </a:t>
              </a:r>
              <a:r>
                <a:rPr lang="en-GB" sz="2000" dirty="0" err="1">
                  <a:solidFill>
                    <a:schemeClr val="bg1"/>
                  </a:solidFill>
                </a:rPr>
                <a:t>Osterlind</a:t>
              </a:r>
              <a:r>
                <a:rPr lang="en-GB" sz="2000" dirty="0">
                  <a:solidFill>
                    <a:schemeClr val="bg1"/>
                  </a:solidFill>
                </a:rPr>
                <a:t>. A sensor network simulator for the </a:t>
              </a:r>
              <a:r>
                <a:rPr lang="en-GB" sz="2000" dirty="0" err="1">
                  <a:solidFill>
                    <a:schemeClr val="bg1"/>
                  </a:solidFill>
                </a:rPr>
                <a:t>contiki</a:t>
              </a:r>
              <a:r>
                <a:rPr lang="en-GB" sz="2000" dirty="0">
                  <a:solidFill>
                    <a:schemeClr val="bg1"/>
                  </a:solidFill>
                </a:rPr>
                <a:t> </a:t>
              </a:r>
              <a:r>
                <a:rPr lang="en-GB" sz="2000" dirty="0" err="1">
                  <a:solidFill>
                    <a:schemeClr val="bg1"/>
                  </a:solidFill>
                </a:rPr>
                <a:t>os</a:t>
              </a:r>
              <a:r>
                <a:rPr lang="en-GB" sz="2000" dirty="0">
                  <a:solidFill>
                    <a:schemeClr val="bg1"/>
                  </a:solidFill>
                </a:rPr>
                <a:t>. Technical report, SICS publications database [http://eprints.sics.se/perl/oai2] (Sweden), 2006.</a:t>
              </a:r>
            </a:p>
          </p:txBody>
        </p:sp>
        <p:sp>
          <p:nvSpPr>
            <p:cNvPr id="34" name="TextBox 33"/>
            <p:cNvSpPr txBox="1"/>
            <p:nvPr/>
          </p:nvSpPr>
          <p:spPr>
            <a:xfrm>
              <a:off x="1017202" y="28309233"/>
              <a:ext cx="15477976" cy="1323439"/>
            </a:xfrm>
            <a:prstGeom prst="rect">
              <a:avLst/>
            </a:prstGeom>
            <a:noFill/>
          </p:spPr>
          <p:txBody>
            <a:bodyPr wrap="square" rtlCol="0">
              <a:spAutoFit/>
            </a:bodyPr>
            <a:lstStyle/>
            <a:p>
              <a:pPr marL="342900" indent="-342900">
                <a:buFont typeface="+mj-lt"/>
                <a:buAutoNum type="arabicPeriod"/>
              </a:pPr>
              <a:r>
                <a:rPr lang="en-GB" sz="2000" dirty="0">
                  <a:solidFill>
                    <a:schemeClr val="bg1"/>
                  </a:solidFill>
                </a:rPr>
                <a:t>J.N. Al-</a:t>
              </a:r>
              <a:r>
                <a:rPr lang="en-GB" sz="2000" dirty="0" err="1">
                  <a:solidFill>
                    <a:schemeClr val="bg1"/>
                  </a:solidFill>
                </a:rPr>
                <a:t>Karaki</a:t>
              </a:r>
              <a:r>
                <a:rPr lang="en-GB" sz="2000" dirty="0">
                  <a:solidFill>
                    <a:schemeClr val="bg1"/>
                  </a:solidFill>
                </a:rPr>
                <a:t> and A.E. Kamal. Routing techniques in wireless sensor networks: a survey. Wireless Communications, IEEE, 11(6):6{28, </a:t>
              </a:r>
              <a:r>
                <a:rPr lang="en-GB" sz="2000" dirty="0" err="1">
                  <a:solidFill>
                    <a:schemeClr val="bg1"/>
                  </a:solidFill>
                </a:rPr>
                <a:t>dec.</a:t>
              </a:r>
              <a:r>
                <a:rPr lang="en-GB" sz="2000" dirty="0">
                  <a:solidFill>
                    <a:schemeClr val="bg1"/>
                  </a:solidFill>
                </a:rPr>
                <a:t> 2004. ISSN 1536{1284. </a:t>
              </a:r>
              <a:r>
                <a:rPr lang="en-GB" sz="2000" dirty="0" err="1">
                  <a:solidFill>
                    <a:schemeClr val="bg1"/>
                  </a:solidFill>
                </a:rPr>
                <a:t>doi</a:t>
              </a:r>
              <a:r>
                <a:rPr lang="en-GB" sz="2000" dirty="0">
                  <a:solidFill>
                    <a:schemeClr val="bg1"/>
                  </a:solidFill>
                </a:rPr>
                <a:t>: 10.1109/MWC.2004.1368893.</a:t>
              </a:r>
            </a:p>
            <a:p>
              <a:pPr marL="342900" indent="-342900">
                <a:buFont typeface="+mj-lt"/>
                <a:buAutoNum type="arabicPeriod"/>
              </a:pPr>
              <a:r>
                <a:rPr lang="en-GB" sz="2000" dirty="0">
                  <a:solidFill>
                    <a:schemeClr val="bg1"/>
                  </a:solidFill>
                </a:rPr>
                <a:t>Darius Bacon. Wren. Online, 2010. URL https://github.com/darius/wren</a:t>
              </a:r>
            </a:p>
            <a:p>
              <a:pPr marL="342900" indent="-342900">
                <a:buFont typeface="+mj-lt"/>
                <a:buAutoNum type="arabicPeriod"/>
              </a:pPr>
              <a:r>
                <a:rPr lang="en-GB" sz="2000" dirty="0" err="1">
                  <a:solidFill>
                    <a:schemeClr val="bg1"/>
                  </a:solidFill>
                </a:rPr>
                <a:t>eLua</a:t>
              </a:r>
              <a:r>
                <a:rPr lang="en-GB" sz="2000" dirty="0">
                  <a:solidFill>
                    <a:schemeClr val="bg1"/>
                  </a:solidFill>
                </a:rPr>
                <a:t> Project. LTR (</a:t>
              </a:r>
              <a:r>
                <a:rPr lang="en-GB" sz="2000" dirty="0" err="1">
                  <a:solidFill>
                    <a:schemeClr val="bg1"/>
                  </a:solidFill>
                </a:rPr>
                <a:t>Lua</a:t>
              </a:r>
              <a:r>
                <a:rPr lang="en-GB" sz="2000" dirty="0">
                  <a:solidFill>
                    <a:schemeClr val="bg1"/>
                  </a:solidFill>
                </a:rPr>
                <a:t> Tiny RAM) in </a:t>
              </a:r>
              <a:r>
                <a:rPr lang="en-GB" sz="2000" dirty="0" err="1">
                  <a:solidFill>
                    <a:schemeClr val="bg1"/>
                  </a:solidFill>
                </a:rPr>
                <a:t>eLua</a:t>
              </a:r>
              <a:r>
                <a:rPr lang="en-GB" sz="2000" dirty="0">
                  <a:solidFill>
                    <a:schemeClr val="bg1"/>
                  </a:solidFill>
                </a:rPr>
                <a:t>. Online, 2011. URL http://</a:t>
              </a:r>
              <a:r>
                <a:rPr lang="en-GB" sz="2000" dirty="0" smtClean="0">
                  <a:solidFill>
                    <a:schemeClr val="bg1"/>
                  </a:solidFill>
                </a:rPr>
                <a:t>www.eluaproject.net/doc/v0.8/en_arch_ltr.html</a:t>
              </a:r>
              <a:endParaRPr lang="en-GB" sz="2000" dirty="0">
                <a:solidFill>
                  <a:schemeClr val="bg1"/>
                </a:solidFill>
              </a:endParaRPr>
            </a:p>
          </p:txBody>
        </p:sp>
      </p:grpSp>
      <p:sp>
        <p:nvSpPr>
          <p:cNvPr id="35" name="Rounded Rectangle 34"/>
          <p:cNvSpPr/>
          <p:nvPr/>
        </p:nvSpPr>
        <p:spPr>
          <a:xfrm>
            <a:off x="14166864" y="6921261"/>
            <a:ext cx="14518836" cy="3555876"/>
          </a:xfrm>
          <a:prstGeom prst="roundRect">
            <a:avLst>
              <a:gd name="adj" fmla="val 9463"/>
            </a:avLst>
          </a:prstGeom>
          <a:effectLst>
            <a:glow rad="381000">
              <a:schemeClr val="accent6">
                <a:lumMod val="60000"/>
                <a:lumOff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4800" b="1" dirty="0" smtClean="0"/>
              <a:t>Testing and Integration</a:t>
            </a:r>
            <a:endParaRPr lang="en-US" sz="2000" dirty="0" smtClean="0"/>
          </a:p>
          <a:p>
            <a:endParaRPr lang="en-US" sz="2000" dirty="0" smtClean="0"/>
          </a:p>
          <a:p>
            <a:r>
              <a:rPr lang="en-US" sz="2000" dirty="0" smtClean="0"/>
              <a:t>In order to test our implementations we are using the </a:t>
            </a:r>
            <a:r>
              <a:rPr lang="en-US" sz="2000" dirty="0" err="1" smtClean="0"/>
              <a:t>Contiki</a:t>
            </a:r>
            <a:r>
              <a:rPr lang="en-US" sz="2000" dirty="0" smtClean="0"/>
              <a:t> simulation tool </a:t>
            </a:r>
            <a:r>
              <a:rPr lang="en-US" sz="2000" dirty="0" err="1" smtClean="0"/>
              <a:t>Cooja</a:t>
            </a:r>
            <a:r>
              <a:rPr lang="en-US" sz="2000" dirty="0" smtClean="0"/>
              <a:t> [7]. We considered using </a:t>
            </a:r>
            <a:r>
              <a:rPr lang="en-US" sz="2000" dirty="0" err="1" smtClean="0"/>
              <a:t>TinyOS</a:t>
            </a:r>
            <a:r>
              <a:rPr lang="en-US" sz="2000" dirty="0" smtClean="0"/>
              <a:t>, however found that </a:t>
            </a:r>
            <a:r>
              <a:rPr lang="en-US" sz="2000" dirty="0" err="1" smtClean="0"/>
              <a:t>Contiki</a:t>
            </a:r>
            <a:r>
              <a:rPr lang="en-US" sz="2000" dirty="0" smtClean="0"/>
              <a:t> was more modern, and had better documentation of its APIs. Unfortunately, simulators can not simulate real world environments hence the need to test on physical hardware to evaluate algorithm performance, and network conditions. Simulators are, however, useful for testing large scale networks.</a:t>
            </a:r>
          </a:p>
          <a:p>
            <a:endParaRPr lang="en-US" sz="2000" dirty="0"/>
          </a:p>
          <a:p>
            <a:r>
              <a:rPr lang="en-US" sz="2000" dirty="0" smtClean="0"/>
              <a:t>There is a need to bridge the gap between a desktop application, and the networked nodes. This can be done with the use of a dongle to act as a base station, allowing the desktop application to receive data form the network, and send out new predicates to be evaluated. </a:t>
            </a:r>
            <a:endParaRPr lang="en-US" sz="2000" dirty="0"/>
          </a:p>
          <a:p>
            <a:endParaRPr lang="en-US" sz="2000" dirty="0"/>
          </a:p>
        </p:txBody>
      </p:sp>
    </p:spTree>
    <p:extLst>
      <p:ext uri="{BB962C8B-B14F-4D97-AF65-F5344CB8AC3E}">
        <p14:creationId xmlns:p14="http://schemas.microsoft.com/office/powerpoint/2010/main" val="3449611484"/>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B6F2769-7194-4217-93D3-3AF3A4742282}">
  <ds:schemaRefs>
    <ds:schemaRef ds:uri="http://schemas.microsoft.com/sharepoint/v3/fields"/>
    <ds:schemaRef ds:uri="http://purl.org/dc/terms/"/>
    <ds:schemaRef ds:uri="http://purl.org/dc/elements/1.1/"/>
    <ds:schemaRef ds:uri="http://www.w3.org/XML/1998/namespace"/>
    <ds:schemaRef ds:uri="http://schemas.openxmlformats.org/package/2006/metadata/core-properties"/>
    <ds:schemaRef ds:uri="http://purl.org/dc/dcmitype/"/>
    <ds:schemaRef ds:uri="http://schemas.microsoft.com/office/2006/documentManagement/types"/>
    <ds:schemaRef ds:uri="http://schemas.microsoft.com/office/infopath/2007/PartnerControls"/>
    <ds:schemaRef ds:uri="http://schemas.microsoft.com/office/2006/metadata/properties"/>
  </ds:schemaRefs>
</ds:datastoreItem>
</file>

<file path=customXml/itemProps2.xml><?xml version="1.0" encoding="utf-8"?>
<ds:datastoreItem xmlns:ds="http://schemas.openxmlformats.org/officeDocument/2006/customXml" ds:itemID="{87D2A1B0-FF3E-4009-940D-AED0EB70AA20}">
  <ds:schemaRefs>
    <ds:schemaRef ds:uri="http://schemas.microsoft.com/sharepoint/v3/contenttype/forms"/>
  </ds:schemaRefs>
</ds:datastoreItem>
</file>

<file path=customXml/itemProps3.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FNEMasterTemplateForThemePreview.pptx</Template>
  <TotalTime>735</TotalTime>
  <Words>1949</Words>
  <Application>Microsoft Macintosh PowerPoint</Application>
  <PresentationFormat>Custom</PresentationFormat>
  <Paragraphs>139</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FileNewTemplate</dc:title>
  <dc:creator>Diana</dc:creator>
  <cp:lastModifiedBy>Amit Shah</cp:lastModifiedBy>
  <cp:revision>123</cp:revision>
  <dcterms:created xsi:type="dcterms:W3CDTF">2010-04-12T23:12:02Z</dcterms:created>
  <dcterms:modified xsi:type="dcterms:W3CDTF">2012-11-29T11:45:27Z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