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32"/>
  </p:normalViewPr>
  <p:slideViewPr>
    <p:cSldViewPr snapToGrid="0">
      <p:cViewPr varScale="1">
        <p:scale>
          <a:sx n="115" d="100"/>
          <a:sy n="115" d="100"/>
        </p:scale>
        <p:origin x="224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31E3-74C0-E3B2-6702-303FCA193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24E8D-88FC-6953-2F80-DB81719D1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2431-B751-84FC-B39F-43CFECB6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B2FB-13FB-8BA3-ED93-FC08DDFF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9F40-509B-5561-8BE1-8D053712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E311-A34B-7F65-5350-1BE63EB1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D160A-1103-525E-1355-EA4EE9DD1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AAFE-9597-EFD9-F29D-AA58282E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7FB7-397B-EDA3-129C-2D04BE56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39C3-F230-5D0D-0992-920906A2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4E051-6369-6D62-9712-1BFF77868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420FE-A347-8869-C672-155CE426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373CF-EA62-88E9-08F1-4E45E427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6E1D-E889-94EE-0DF4-BCD9307F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8461-CFBF-B626-00D7-DE53176F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0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5D78-1613-DA6A-4A87-D7B12CB6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471B-F52E-D6EF-FEB0-1A527324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039A-0247-285A-BFF1-02079144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3A5F-DBCA-3A02-635A-AAC0A5B2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91BA-794F-FE62-910F-6502383F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CBB9-30AB-96F1-9D4E-A5252CDB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FEFD1-777F-D676-F6A3-53CD81A4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1F4D-8B24-8B44-A782-526B6434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D826-2C98-995F-7E15-FA087144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8BB4-CAA0-4DF8-FB0C-EF049E7F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9BCB-7998-8BDC-8967-7EF3ADB6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11D3-A51A-5D50-CDEF-A525DEBF9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BE4A6-014F-3128-1A86-E2E04A509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732D1-0FE1-1553-4B2A-8323DBD6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01712-0054-F46F-2256-A8A5FE4D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B3E39-F1C9-E5E4-9972-638C6995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62B6-273C-4E2A-32B3-DC6B00AD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719B-ADF1-A002-6E0A-BA002B62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5DD68-24B7-84D3-4D5D-6DC938F1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681FD-F8BF-865C-B4B1-C05EB57C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2FB34-5FD9-EEA1-18CC-450D832C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DD2A0-0402-4DA1-3F53-5B58BBE0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AB6E3-BE7F-8434-8CE8-A4E9EE21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AB08E-409B-0848-443B-D0AF72F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5FC4-9C12-110B-D064-E860A65F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73BD0-2922-0454-958A-5127E743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288D-B385-1EC4-EC47-BA79CEBD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3D546-CC15-1867-109A-FC6B8399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2CD19-A391-FF9B-2A52-E5BC1200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50D9F-136A-A5D9-52B8-13671D23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2BC56-3018-4D27-683E-56FE94C7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4FE5-EC68-D403-7A5F-2954A47F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F33DC-AACC-348E-68B6-2F649B6C3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87B7-1997-614C-D545-9DACCCB6F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8B16-4199-677F-2846-737984CA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D08B-61C0-A6C0-5735-2F515A56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2ECB-1A69-8773-5F12-A7484C08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7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29AC-6E50-E4A2-53F1-E0E2B4ED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68830-E2A4-3F63-FDC9-CD3D221A9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6B164-B9E7-8F0C-624C-4E2FC68DA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AF406-F512-7A90-F68E-B475B502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04D22-C47A-F23F-7E53-138A766A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03CB-77D1-D17F-3D1E-4696088D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2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C681C-FC67-9DD4-D635-B0213B7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2D0EE-0442-2403-1C28-027AF7B3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8D566-180B-787F-C445-A04462DB0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8FC08-C410-7E4D-B94A-C274D758430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7945-CDB0-EC12-65E2-A8D10D9E4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C5CF-EB1A-B131-71EC-E18A5BD83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D6643-ED4F-E241-84BF-DF9F5AE78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2.mov"/><Relationship Id="rId7" Type="http://schemas.openxmlformats.org/officeDocument/2006/relationships/image" Target="../media/image5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o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CD5D-60F8-B32A-32D9-F7D8D8201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10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27588B"/>
                </a:solidFill>
              </a:rPr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E1C50-2049-019B-5317-745C3232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6776"/>
            <a:ext cx="9144000" cy="1655762"/>
          </a:xfrm>
        </p:spPr>
        <p:txBody>
          <a:bodyPr/>
          <a:lstStyle/>
          <a:p>
            <a:r>
              <a:rPr lang="es-ES_tradnl" sz="3600" dirty="0"/>
              <a:t>Tarea Semana 10</a:t>
            </a:r>
          </a:p>
          <a:p>
            <a:endParaRPr lang="es-ES_tradnl" dirty="0"/>
          </a:p>
          <a:p>
            <a:r>
              <a:rPr lang="es-ES_tradnl" dirty="0"/>
              <a:t>14 de noviembre de 2024</a:t>
            </a:r>
          </a:p>
        </p:txBody>
      </p:sp>
      <p:pic>
        <p:nvPicPr>
          <p:cNvPr id="5" name="Picture 4" descr="A logo with different symbols&#10;&#10;Description automatically generated">
            <a:extLst>
              <a:ext uri="{FF2B5EF4-FFF2-40B4-BE49-F238E27FC236}">
                <a16:creationId xmlns:a16="http://schemas.microsoft.com/office/drawing/2014/main" id="{EB35FB56-5DE1-6BB0-6752-9359D5E15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5" y="177336"/>
            <a:ext cx="5035331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B902-FFD9-F5F6-AF6E-AF19C745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Requerimiento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B60F-7D6A-1DC6-58DF-5EEA8351C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734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b="0" i="0" u="none" strike="noStrike" dirty="0">
                <a:solidFill>
                  <a:srgbClr val="434343"/>
                </a:solidFill>
                <a:effectLst/>
                <a:latin typeface="Montserrat" panose="020F0502020204030204" pitchFamily="34" charset="0"/>
              </a:rPr>
              <a:t>Grabe un video ejecutando el código en paralelo de la inversión de una matriz con </a:t>
            </a:r>
            <a:r>
              <a:rPr lang="es-ES_tradnl" b="0" i="0" u="none" strike="noStrike" dirty="0" err="1">
                <a:solidFill>
                  <a:srgbClr val="4343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petsc</a:t>
            </a:r>
            <a:r>
              <a:rPr lang="es-ES_tradnl" b="0" i="0" u="none" strike="noStrike" dirty="0">
                <a:solidFill>
                  <a:srgbClr val="434343"/>
                </a:solidFill>
                <a:effectLst/>
                <a:latin typeface="Montserrat" panose="020F0502020204030204" pitchFamily="34" charset="0"/>
              </a:rPr>
              <a:t>, utilizando </a:t>
            </a:r>
            <a:r>
              <a:rPr lang="es-ES_tradnl" b="0" i="1" u="none" strike="noStrike" dirty="0">
                <a:solidFill>
                  <a:srgbClr val="434343"/>
                </a:solidFill>
                <a:effectLst/>
                <a:latin typeface="Montserrat" panose="020F0502020204030204" pitchFamily="34" charset="0"/>
              </a:rPr>
              <a:t>2</a:t>
            </a:r>
            <a:r>
              <a:rPr lang="es-ES_tradnl" b="0" i="0" u="none" strike="noStrike" dirty="0">
                <a:solidFill>
                  <a:srgbClr val="434343"/>
                </a:solidFill>
                <a:effectLst/>
                <a:latin typeface="Montserrat" panose="020F0502020204030204" pitchFamily="34" charset="0"/>
              </a:rPr>
              <a:t> y </a:t>
            </a:r>
            <a:r>
              <a:rPr lang="es-ES_tradnl" b="0" i="1" u="none" strike="noStrike" dirty="0">
                <a:solidFill>
                  <a:srgbClr val="434343"/>
                </a:solidFill>
                <a:effectLst/>
                <a:latin typeface="Montserrat" panose="020F0502020204030204" pitchFamily="34" charset="0"/>
              </a:rPr>
              <a:t>4</a:t>
            </a:r>
            <a:r>
              <a:rPr lang="es-ES_tradnl" b="0" i="0" u="none" strike="noStrike" dirty="0">
                <a:solidFill>
                  <a:srgbClr val="434343"/>
                </a:solidFill>
                <a:effectLst/>
                <a:latin typeface="Montserrat" panose="020F0502020204030204" pitchFamily="34" charset="0"/>
              </a:rPr>
              <a:t> nodos.</a:t>
            </a:r>
          </a:p>
          <a:p>
            <a:pPr marL="0" indent="0" algn="just">
              <a:buNone/>
            </a:pPr>
            <a:endParaRPr lang="es-ES_tradnl" dirty="0">
              <a:solidFill>
                <a:srgbClr val="434343"/>
              </a:solidFill>
              <a:latin typeface="Montserrat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464DA4-28B9-0203-36BE-719C1AC2ECB8}"/>
                  </a:ext>
                </a:extLst>
              </p:cNvPr>
              <p:cNvSpPr txBox="1"/>
              <p:nvPr/>
            </p:nvSpPr>
            <p:spPr>
              <a:xfrm>
                <a:off x="7601205" y="2759328"/>
                <a:ext cx="270830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464DA4-28B9-0203-36BE-719C1AC2E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05" y="2759328"/>
                <a:ext cx="2708306" cy="738664"/>
              </a:xfrm>
              <a:prstGeom prst="rect">
                <a:avLst/>
              </a:prstGeom>
              <a:blipFill>
                <a:blip r:embed="rId2"/>
                <a:stretch>
                  <a:fillRect l="-4673" t="-8475" r="-4206" b="-37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logo with different symbols&#10;&#10;Description automatically generated">
            <a:extLst>
              <a:ext uri="{FF2B5EF4-FFF2-40B4-BE49-F238E27FC236}">
                <a16:creationId xmlns:a16="http://schemas.microsoft.com/office/drawing/2014/main" id="{81C7FCD9-402A-E6B4-B365-4DDC8CC1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69" r="35412"/>
          <a:stretch/>
        </p:blipFill>
        <p:spPr>
          <a:xfrm>
            <a:off x="11302440" y="48470"/>
            <a:ext cx="889560" cy="89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0151BA-5B37-76D9-BBFD-F8A697DDD8A3}"/>
              </a:ext>
            </a:extLst>
          </p:cNvPr>
          <p:cNvSpPr/>
          <p:nvPr/>
        </p:nvSpPr>
        <p:spPr>
          <a:xfrm>
            <a:off x="5233012" y="0"/>
            <a:ext cx="86298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062171-A9F1-2032-525A-4A9775F58740}"/>
              </a:ext>
            </a:extLst>
          </p:cNvPr>
          <p:cNvSpPr txBox="1">
            <a:spLocks/>
          </p:cNvSpPr>
          <p:nvPr/>
        </p:nvSpPr>
        <p:spPr>
          <a:xfrm>
            <a:off x="6441688" y="1152835"/>
            <a:ext cx="50273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_tradnl" dirty="0">
                <a:solidFill>
                  <a:srgbClr val="434343"/>
                </a:solidFill>
                <a:latin typeface="Montserrat" panose="020F0502020204030204" pitchFamily="34" charset="0"/>
              </a:rPr>
              <a:t>Por lo tanto, dado una matriz </a:t>
            </a:r>
            <a:r>
              <a:rPr lang="es-ES_tradnl" b="1" dirty="0">
                <a:solidFill>
                  <a:srgbClr val="434343"/>
                </a:solidFill>
                <a:latin typeface="Montserrat" panose="020F0502020204030204" pitchFamily="34" charset="0"/>
              </a:rPr>
              <a:t>A</a:t>
            </a:r>
            <a:r>
              <a:rPr lang="es-ES_tradnl" dirty="0">
                <a:solidFill>
                  <a:srgbClr val="434343"/>
                </a:solidFill>
                <a:latin typeface="Montserrat" panose="020F0502020204030204" pitchFamily="34" charset="0"/>
              </a:rPr>
              <a:t>, encontrar </a:t>
            </a:r>
            <a:r>
              <a:rPr lang="es-ES_tradnl" b="1" dirty="0">
                <a:solidFill>
                  <a:srgbClr val="434343"/>
                </a:solidFill>
                <a:latin typeface="Montserrat" panose="020F0502020204030204" pitchFamily="34" charset="0"/>
              </a:rPr>
              <a:t>A</a:t>
            </a:r>
            <a:r>
              <a:rPr lang="es-ES_tradnl" b="1" baseline="30000" dirty="0">
                <a:solidFill>
                  <a:srgbClr val="434343"/>
                </a:solidFill>
                <a:latin typeface="Montserrat" panose="020F0502020204030204" pitchFamily="34" charset="0"/>
              </a:rPr>
              <a:t>-1</a:t>
            </a:r>
            <a:r>
              <a:rPr lang="es-ES_tradnl" dirty="0">
                <a:solidFill>
                  <a:srgbClr val="434343"/>
                </a:solidFill>
                <a:latin typeface="Montserrat" panose="020F0502020204030204" pitchFamily="34" charset="0"/>
              </a:rPr>
              <a:t> tal que: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_tradnl" dirty="0">
              <a:solidFill>
                <a:srgbClr val="434343"/>
              </a:solidFill>
              <a:latin typeface="Montserrat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_tradnl" dirty="0">
              <a:solidFill>
                <a:srgbClr val="434343"/>
              </a:solidFill>
              <a:latin typeface="Montserrat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s-ES_tradnl" dirty="0">
              <a:solidFill>
                <a:srgbClr val="434343"/>
              </a:solidFill>
              <a:latin typeface="Montserrat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_tradnl" dirty="0">
                <a:solidFill>
                  <a:srgbClr val="434343"/>
                </a:solidFill>
                <a:latin typeface="Montserrat" panose="020F0502020204030204" pitchFamily="34" charset="0"/>
              </a:rPr>
              <a:t>Siendo la matriz </a:t>
            </a:r>
            <a:r>
              <a:rPr lang="es-ES_tradnl" b="1" dirty="0">
                <a:solidFill>
                  <a:srgbClr val="434343"/>
                </a:solidFill>
                <a:latin typeface="Montserrat" panose="020F0502020204030204" pitchFamily="34" charset="0"/>
              </a:rPr>
              <a:t>I</a:t>
            </a:r>
            <a:r>
              <a:rPr lang="es-ES_tradnl" dirty="0">
                <a:solidFill>
                  <a:srgbClr val="434343"/>
                </a:solidFill>
                <a:latin typeface="Montserrat" panose="020F0502020204030204" pitchFamily="34" charset="0"/>
              </a:rPr>
              <a:t>, la matriz identidad.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326371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B82D-B8B9-573E-CAD3-0987B374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7CA0-C170-AFE1-438E-6B6A34A3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4982737" cy="53414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_tradnl" sz="2400">
                <a:solidFill>
                  <a:srgbClr val="0E0E0E"/>
                </a:solidFill>
                <a:effectLst/>
                <a:latin typeface=".SF NS"/>
              </a:rPr>
              <a:t>En PETSc, para resolver sistemas de ecuaciones donde la incógnita y el lado derecho son matrices (en lugar de vectores), puedes utilizar una combinación de bucles y la función </a:t>
            </a:r>
            <a:r>
              <a:rPr lang="es-ES_tradnl" sz="2400">
                <a:solidFill>
                  <a:srgbClr val="0E0E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ksp.solve()</a:t>
            </a:r>
            <a:r>
              <a:rPr lang="es-ES_tradnl" sz="2400">
                <a:solidFill>
                  <a:srgbClr val="0E0E0E"/>
                </a:solidFill>
                <a:effectLst/>
                <a:latin typeface=".SF NS"/>
              </a:rPr>
              <a:t> para resolver el sistema columna por columna. PETSc no ofrece una función que resuelva directamente para matrices como hace </a:t>
            </a:r>
            <a:r>
              <a:rPr lang="es-ES_tradnl" sz="2400">
                <a:solidFill>
                  <a:srgbClr val="0E0E0E"/>
                </a:solidFill>
                <a:effectLst/>
                <a:latin typeface=".AppleSystemUIFontMonospaced"/>
              </a:rPr>
              <a:t>ksp.solve()</a:t>
            </a:r>
            <a:r>
              <a:rPr lang="es-ES_tradnl" sz="2400">
                <a:solidFill>
                  <a:srgbClr val="0E0E0E"/>
                </a:solidFill>
                <a:effectLst/>
                <a:latin typeface=".SF NS"/>
              </a:rPr>
              <a:t> para vectores. Sin embargo, aquí hay una manera de hacerlo utilizando un bucle que recorre las columnas de la matriz de identidad y almacena los resultados columna a columna para formar la matriz inversa.</a:t>
            </a:r>
          </a:p>
        </p:txBody>
      </p:sp>
      <p:pic>
        <p:nvPicPr>
          <p:cNvPr id="4" name="Picture 3" descr="A logo with different symbols&#10;&#10;Description automatically generated">
            <a:extLst>
              <a:ext uri="{FF2B5EF4-FFF2-40B4-BE49-F238E27FC236}">
                <a16:creationId xmlns:a16="http://schemas.microsoft.com/office/drawing/2014/main" id="{37D793AC-E99D-8752-DC1B-9778E672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69" r="35412"/>
          <a:stretch/>
        </p:blipFill>
        <p:spPr>
          <a:xfrm>
            <a:off x="11302440" y="48470"/>
            <a:ext cx="889560" cy="89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14BC1A-4B57-8D28-2403-A21BECB078BC}"/>
              </a:ext>
            </a:extLst>
          </p:cNvPr>
          <p:cNvSpPr/>
          <p:nvPr/>
        </p:nvSpPr>
        <p:spPr>
          <a:xfrm>
            <a:off x="5233012" y="0"/>
            <a:ext cx="86298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420DC7-F68A-687C-9CD4-5A9614665374}"/>
              </a:ext>
            </a:extLst>
          </p:cNvPr>
          <p:cNvSpPr txBox="1">
            <a:spLocks/>
          </p:cNvSpPr>
          <p:nvPr/>
        </p:nvSpPr>
        <p:spPr>
          <a:xfrm>
            <a:off x="6371063" y="665356"/>
            <a:ext cx="4982737" cy="5341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_tradnl" sz="2400">
                <a:solidFill>
                  <a:srgbClr val="0E0E0E"/>
                </a:solidFill>
                <a:latin typeface=".SF NS"/>
              </a:rPr>
              <a:t>Para resolver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_tradnl" sz="2400">
              <a:solidFill>
                <a:srgbClr val="0E0E0E"/>
              </a:solidFill>
              <a:latin typeface=".SF NS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_tradnl" sz="2400">
                <a:solidFill>
                  <a:srgbClr val="0E0E0E"/>
                </a:solidFill>
                <a:latin typeface=".SF NS"/>
              </a:rPr>
              <a:t>donde </a:t>
            </a:r>
            <a:r>
              <a:rPr lang="es-ES_tradnl" sz="2400" b="1">
                <a:solidFill>
                  <a:srgbClr val="0E0E0E"/>
                </a:solidFill>
                <a:latin typeface=".AppleSystemUIFontMonospaced"/>
              </a:rPr>
              <a:t>A</a:t>
            </a:r>
            <a:r>
              <a:rPr lang="es-ES_tradnl" sz="2400">
                <a:solidFill>
                  <a:srgbClr val="0E0E0E"/>
                </a:solidFill>
                <a:latin typeface=".SF NS"/>
              </a:rPr>
              <a:t> es la matriz a invertir, </a:t>
            </a:r>
            <a:r>
              <a:rPr lang="es-ES_tradnl" sz="2400" b="1">
                <a:solidFill>
                  <a:srgbClr val="0E0E0E"/>
                </a:solidFill>
                <a:latin typeface=".AppleSystemUIFontMonospaced"/>
              </a:rPr>
              <a:t>X</a:t>
            </a:r>
            <a:r>
              <a:rPr lang="es-ES_tradnl" sz="2400">
                <a:solidFill>
                  <a:srgbClr val="0E0E0E"/>
                </a:solidFill>
                <a:latin typeface=".SF NS"/>
              </a:rPr>
              <a:t> es la matriz desconocida (la inversa de </a:t>
            </a:r>
            <a:r>
              <a:rPr lang="es-ES_tradnl" sz="2400">
                <a:solidFill>
                  <a:srgbClr val="0E0E0E"/>
                </a:solidFill>
                <a:latin typeface=".AppleSystemUIFontMonospaced"/>
              </a:rPr>
              <a:t>A</a:t>
            </a:r>
            <a:r>
              <a:rPr lang="es-ES_tradnl" sz="2400">
                <a:solidFill>
                  <a:srgbClr val="0E0E0E"/>
                </a:solidFill>
                <a:latin typeface=".SF NS"/>
              </a:rPr>
              <a:t>), e </a:t>
            </a:r>
            <a:r>
              <a:rPr lang="es-ES_tradnl" sz="2400" b="1">
                <a:solidFill>
                  <a:srgbClr val="0E0E0E"/>
                </a:solidFill>
                <a:latin typeface=".AppleSystemUIFontMonospaced"/>
              </a:rPr>
              <a:t>I</a:t>
            </a:r>
            <a:r>
              <a:rPr lang="es-ES_tradnl" sz="2400">
                <a:solidFill>
                  <a:srgbClr val="0E0E0E"/>
                </a:solidFill>
                <a:latin typeface=".SF NS"/>
              </a:rPr>
              <a:t> es la matriz identidad. La idea es resolver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_tradnl" sz="2400">
              <a:solidFill>
                <a:srgbClr val="0E0E0E"/>
              </a:solidFill>
              <a:latin typeface=".SF NS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_tradnl" sz="2400">
                <a:solidFill>
                  <a:srgbClr val="0E0E0E"/>
                </a:solidFill>
                <a:latin typeface=".SF NS"/>
              </a:rPr>
              <a:t>para cada columna </a:t>
            </a:r>
            <a:r>
              <a:rPr lang="es-ES_tradnl" sz="2400">
                <a:solidFill>
                  <a:srgbClr val="000000"/>
                </a:solidFill>
                <a:latin typeface="Helvetica" pitchFamily="2" charset="0"/>
              </a:rPr>
              <a:t> e</a:t>
            </a:r>
            <a:r>
              <a:rPr lang="es-ES_tradnl" sz="2400" baseline="-25000">
                <a:solidFill>
                  <a:srgbClr val="000000"/>
                </a:solidFill>
                <a:latin typeface="Helvetica" pitchFamily="2" charset="0"/>
              </a:rPr>
              <a:t>j</a:t>
            </a:r>
            <a:r>
              <a:rPr lang="es-ES_tradnl" sz="2400">
                <a:solidFill>
                  <a:srgbClr val="000000"/>
                </a:solidFill>
                <a:latin typeface="Helvetica" pitchFamily="2" charset="0"/>
              </a:rPr>
              <a:t> </a:t>
            </a:r>
            <a:r>
              <a:rPr lang="es-ES_tradnl" sz="2400">
                <a:solidFill>
                  <a:srgbClr val="0E0E0E"/>
                </a:solidFill>
                <a:latin typeface=".SF NS"/>
              </a:rPr>
              <a:t> de la matriz identidad.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ES_tradnl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485686-82ED-737D-BBB9-7D52D19EEAC6}"/>
                  </a:ext>
                </a:extLst>
              </p:cNvPr>
              <p:cNvSpPr txBox="1"/>
              <p:nvPr/>
            </p:nvSpPr>
            <p:spPr>
              <a:xfrm>
                <a:off x="7857683" y="1142940"/>
                <a:ext cx="12177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485686-82ED-737D-BBB9-7D52D19E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83" y="1142940"/>
                <a:ext cx="1217705" cy="369332"/>
              </a:xfrm>
              <a:prstGeom prst="rect">
                <a:avLst/>
              </a:prstGeom>
              <a:blipFill>
                <a:blip r:embed="rId3"/>
                <a:stretch>
                  <a:fillRect l="-5155" r="-515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581DE-D97A-5EB1-87CF-223B92EACED0}"/>
                  </a:ext>
                </a:extLst>
              </p:cNvPr>
              <p:cNvSpPr txBox="1"/>
              <p:nvPr/>
            </p:nvSpPr>
            <p:spPr>
              <a:xfrm>
                <a:off x="7857683" y="2834208"/>
                <a:ext cx="145347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581DE-D97A-5EB1-87CF-223B92EAC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83" y="2834208"/>
                <a:ext cx="1453475" cy="399084"/>
              </a:xfrm>
              <a:prstGeom prst="rect">
                <a:avLst/>
              </a:prstGeom>
              <a:blipFill>
                <a:blip r:embed="rId4"/>
                <a:stretch>
                  <a:fillRect l="-4348" t="-6250" r="-3478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978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5DE24-E6FE-AB07-43D2-306A18AA0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9560-27ED-E63E-3356-2853BFA8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61571-EFA2-AE2E-B568-2B295617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507"/>
            <a:ext cx="4982737" cy="53414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2400" dirty="0">
                <a:solidFill>
                  <a:srgbClr val="0E0E0E"/>
                </a:solidFill>
                <a:effectLst/>
                <a:latin typeface=".SF NS"/>
              </a:rPr>
              <a:t>Otra dificultad</a:t>
            </a:r>
            <a:r>
              <a:rPr lang="es-ES_tradnl" sz="2400" dirty="0">
                <a:solidFill>
                  <a:srgbClr val="0E0E0E"/>
                </a:solidFill>
                <a:latin typeface=".SF NS"/>
              </a:rPr>
              <a:t> que surge es que, en un entorno distribuido con múltiples procesos, no se puede acceder a valores de un vector que no son propiedad local del proceso actual.</a:t>
            </a:r>
          </a:p>
          <a:p>
            <a:pPr marL="0" indent="0" algn="just">
              <a:buNone/>
            </a:pPr>
            <a:r>
              <a:rPr lang="es-ES_tradnl" sz="2400" dirty="0">
                <a:solidFill>
                  <a:srgbClr val="0E0E0E"/>
                </a:solidFill>
                <a:latin typeface=".SF NS"/>
              </a:rPr>
              <a:t>En </a:t>
            </a:r>
            <a:r>
              <a:rPr lang="es-ES_tradnl" sz="2400" dirty="0" err="1">
                <a:solidFill>
                  <a:srgbClr val="0E0E0E"/>
                </a:solidFill>
                <a:latin typeface=".SF NS"/>
              </a:rPr>
              <a:t>PETSc</a:t>
            </a:r>
            <a:r>
              <a:rPr lang="es-ES_tradnl" sz="2400" dirty="0">
                <a:solidFill>
                  <a:srgbClr val="0E0E0E"/>
                </a:solidFill>
                <a:latin typeface=".SF NS"/>
              </a:rPr>
              <a:t>, cada proceso solo es dueño de un rango específico de elementos del vector, y acceder a elementos fuera de este rango resultará en un error de “fuera de rango”.</a:t>
            </a:r>
          </a:p>
          <a:p>
            <a:pPr marL="0" indent="0" algn="just">
              <a:buNone/>
            </a:pPr>
            <a:r>
              <a:rPr lang="es-ES_tradnl" sz="2400" dirty="0">
                <a:solidFill>
                  <a:srgbClr val="0E0E0E"/>
                </a:solidFill>
                <a:latin typeface=".SF NS"/>
              </a:rPr>
              <a:t>Para solucionarlo, es necesario recuperar únicamente los valores dentro del rango de propiedad local de cada proceso al ensamblar la matriz inversa </a:t>
            </a:r>
            <a:r>
              <a:rPr lang="es-ES_tradnl" sz="2400" b="1" i="1" dirty="0">
                <a:solidFill>
                  <a:srgbClr val="0E0E0E"/>
                </a:solidFill>
                <a:latin typeface=".SF NS"/>
              </a:rPr>
              <a:t>x</a:t>
            </a:r>
            <a:r>
              <a:rPr lang="es-ES_tradnl" sz="2400" dirty="0">
                <a:solidFill>
                  <a:srgbClr val="0E0E0E"/>
                </a:solidFill>
                <a:latin typeface=".SF NS"/>
              </a:rPr>
              <a:t>. </a:t>
            </a:r>
          </a:p>
        </p:txBody>
      </p:sp>
      <p:pic>
        <p:nvPicPr>
          <p:cNvPr id="4" name="Picture 3" descr="A logo with different symbols&#10;&#10;Description automatically generated">
            <a:extLst>
              <a:ext uri="{FF2B5EF4-FFF2-40B4-BE49-F238E27FC236}">
                <a16:creationId xmlns:a16="http://schemas.microsoft.com/office/drawing/2014/main" id="{0E5C1E80-0FFD-E83C-65C4-29192C42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69" r="35412"/>
          <a:stretch/>
        </p:blipFill>
        <p:spPr>
          <a:xfrm>
            <a:off x="11302440" y="48470"/>
            <a:ext cx="889560" cy="89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AE5E02-71CD-ADD1-342A-2011F9ADFE1F}"/>
              </a:ext>
            </a:extLst>
          </p:cNvPr>
          <p:cNvSpPr/>
          <p:nvPr/>
        </p:nvSpPr>
        <p:spPr>
          <a:xfrm>
            <a:off x="5233012" y="0"/>
            <a:ext cx="86298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36C3E7-0B7A-B40C-63E7-B53B8DB5B251}"/>
              </a:ext>
            </a:extLst>
          </p:cNvPr>
          <p:cNvSpPr txBox="1">
            <a:spLocks/>
          </p:cNvSpPr>
          <p:nvPr/>
        </p:nvSpPr>
        <p:spPr>
          <a:xfrm>
            <a:off x="6371063" y="665356"/>
            <a:ext cx="4982737" cy="5341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_tradnl" sz="2400" dirty="0">
                <a:solidFill>
                  <a:srgbClr val="0E0E0E"/>
                </a:solidFill>
                <a:latin typeface=".SF NS"/>
              </a:rPr>
              <a:t>Para resolver el problema anterior, fue necesario: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_tradnl" sz="2400" dirty="0">
                <a:solidFill>
                  <a:srgbClr val="0E0E0E"/>
                </a:solidFill>
                <a:latin typeface=".SF NS"/>
              </a:rPr>
              <a:t>Acceso Solo a Valores Locales: Se usa directamente </a:t>
            </a:r>
            <a:r>
              <a:rPr lang="es-ES_tradnl" sz="240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x_col</a:t>
            </a:r>
            <a:r>
              <a:rPr lang="es-ES_tradnl" sz="240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s-ES_tradnl" sz="2400" dirty="0">
                <a:solidFill>
                  <a:srgbClr val="0E0E0E"/>
                </a:solidFill>
                <a:latin typeface=".SF NS"/>
              </a:rPr>
              <a:t> porque </a:t>
            </a:r>
            <a:r>
              <a:rPr lang="es-ES_tradnl" sz="240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x_col</a:t>
            </a:r>
            <a:r>
              <a:rPr lang="es-ES_tradnl" sz="2400" dirty="0">
                <a:solidFill>
                  <a:srgbClr val="0E0E0E"/>
                </a:solidFill>
                <a:latin typeface=".SF NS"/>
              </a:rPr>
              <a:t> ya representa el vector en su alcance local (es decir, solo contendrá valores para índices dentro del rango de propiedad del proceso).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_tradnl" sz="2400" dirty="0">
                <a:solidFill>
                  <a:srgbClr val="0E0E0E"/>
                </a:solidFill>
                <a:latin typeface=".SF NS"/>
              </a:rPr>
              <a:t>Ensamblaje de la Matriz Inversa: Cada proceso solo inserta sus valores locales de </a:t>
            </a:r>
            <a:r>
              <a:rPr lang="es-ES_tradnl" sz="240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x_col</a:t>
            </a:r>
            <a:r>
              <a:rPr lang="es-ES_tradnl" sz="2400" dirty="0">
                <a:solidFill>
                  <a:srgbClr val="0E0E0E"/>
                </a:solidFill>
                <a:latin typeface=".SF NS"/>
              </a:rPr>
              <a:t> en la columna correspondiente de la matriz </a:t>
            </a:r>
            <a:r>
              <a:rPr lang="es-ES_tradnl" sz="2400" b="1" i="1" dirty="0">
                <a:solidFill>
                  <a:srgbClr val="0E0E0E"/>
                </a:solidFill>
                <a:latin typeface=".SF NS"/>
              </a:rPr>
              <a:t>x</a:t>
            </a:r>
            <a:r>
              <a:rPr lang="es-ES_tradnl" sz="2400" dirty="0">
                <a:solidFill>
                  <a:srgbClr val="0E0E0E"/>
                </a:solidFill>
                <a:latin typeface=".SF NS"/>
              </a:rPr>
              <a:t>, lo cual garantiza que ningún proceso intente acceder a índices fuera de rango.</a:t>
            </a:r>
          </a:p>
        </p:txBody>
      </p:sp>
    </p:spTree>
    <p:extLst>
      <p:ext uri="{BB962C8B-B14F-4D97-AF65-F5344CB8AC3E}">
        <p14:creationId xmlns:p14="http://schemas.microsoft.com/office/powerpoint/2010/main" val="1277937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DEC43-238D-4A4B-A6FB-29040AF0F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B5DD-74C9-E3BC-7488-D5A01D9F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Desarrollo A</a:t>
            </a:r>
            <a:r>
              <a:rPr lang="en-US" baseline="-25000" dirty="0"/>
              <a:t>1000x1000</a:t>
            </a:r>
          </a:p>
        </p:txBody>
      </p:sp>
      <p:pic>
        <p:nvPicPr>
          <p:cNvPr id="4" name="Picture 3" descr="A logo with different symbols&#10;&#10;Description automatically generated">
            <a:extLst>
              <a:ext uri="{FF2B5EF4-FFF2-40B4-BE49-F238E27FC236}">
                <a16:creationId xmlns:a16="http://schemas.microsoft.com/office/drawing/2014/main" id="{B871AE4A-2E6B-9A2D-F373-52231E3D967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1769" r="35412"/>
          <a:stretch/>
        </p:blipFill>
        <p:spPr>
          <a:xfrm>
            <a:off x="11302440" y="48470"/>
            <a:ext cx="889560" cy="89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793C87-6466-BC92-50CC-742ED17EC8ED}"/>
              </a:ext>
            </a:extLst>
          </p:cNvPr>
          <p:cNvSpPr/>
          <p:nvPr/>
        </p:nvSpPr>
        <p:spPr>
          <a:xfrm>
            <a:off x="5233012" y="0"/>
            <a:ext cx="86298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3D7565-3A07-FBF2-5BC9-832C179E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0225088" algn="r"/>
              </a:tabLst>
            </a:pPr>
            <a:r>
              <a:rPr lang="en-US" sz="3600" b="1" dirty="0"/>
              <a:t>Para 2 </a:t>
            </a:r>
            <a:r>
              <a:rPr lang="en-US" sz="3600" b="1" dirty="0" err="1"/>
              <a:t>nodos</a:t>
            </a:r>
            <a:r>
              <a:rPr lang="en-US" sz="3600" b="1" dirty="0"/>
              <a:t>	Para 4 </a:t>
            </a:r>
            <a:r>
              <a:rPr lang="en-US" sz="3600" b="1" dirty="0" err="1"/>
              <a:t>nodos</a:t>
            </a:r>
            <a:endParaRPr lang="en-US" sz="3600" b="1" dirty="0"/>
          </a:p>
        </p:txBody>
      </p:sp>
      <p:pic>
        <p:nvPicPr>
          <p:cNvPr id="9" name="Cuatro">
            <a:hlinkClick r:id="" action="ppaction://media"/>
            <a:extLst>
              <a:ext uri="{FF2B5EF4-FFF2-40B4-BE49-F238E27FC236}">
                <a16:creationId xmlns:a16="http://schemas.microsoft.com/office/drawing/2014/main" id="{9F0373B6-690D-AAF4-1C18-0E3F08E65A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58378" y="2519363"/>
            <a:ext cx="5620178" cy="3657600"/>
          </a:xfrm>
          <a:prstGeom prst="rect">
            <a:avLst/>
          </a:prstGeom>
        </p:spPr>
      </p:pic>
      <p:pic>
        <p:nvPicPr>
          <p:cNvPr id="10" name="Dos">
            <a:hlinkClick r:id="" action="ppaction://media"/>
            <a:extLst>
              <a:ext uri="{FF2B5EF4-FFF2-40B4-BE49-F238E27FC236}">
                <a16:creationId xmlns:a16="http://schemas.microsoft.com/office/drawing/2014/main" id="{2350F4A4-C48E-3401-53F9-34BA532B508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5517" y="2519363"/>
            <a:ext cx="56201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15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76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43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B999D-23B5-0229-2365-847F2915B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8E3D-A14A-CAFC-F8D8-B9E89D636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10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27588B"/>
                </a:solidFill>
              </a:rPr>
              <a:t>PROGRAMACIÓN AVANZADA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6CDF5-071B-DD17-230E-7DD8641C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6776"/>
            <a:ext cx="9144000" cy="1655762"/>
          </a:xfrm>
        </p:spPr>
        <p:txBody>
          <a:bodyPr/>
          <a:lstStyle/>
          <a:p>
            <a:r>
              <a:rPr lang="es-ES_tradnl" sz="3600" dirty="0"/>
              <a:t>Tarea Semana 10</a:t>
            </a:r>
          </a:p>
          <a:p>
            <a:endParaRPr lang="es-ES_tradnl" dirty="0"/>
          </a:p>
          <a:p>
            <a:r>
              <a:rPr lang="es-ES_tradnl" dirty="0"/>
              <a:t>14 de noviembre de 2024</a:t>
            </a:r>
          </a:p>
        </p:txBody>
      </p:sp>
      <p:pic>
        <p:nvPicPr>
          <p:cNvPr id="5" name="Picture 4" descr="A logo with different symbols&#10;&#10;Description automatically generated">
            <a:extLst>
              <a:ext uri="{FF2B5EF4-FFF2-40B4-BE49-F238E27FC236}">
                <a16:creationId xmlns:a16="http://schemas.microsoft.com/office/drawing/2014/main" id="{2E8E1080-AF0E-50CD-E296-C8FE446A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5" y="177336"/>
            <a:ext cx="5035331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4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416</Words>
  <Application>Microsoft Macintosh PowerPoint</Application>
  <PresentationFormat>Widescreen</PresentationFormat>
  <Paragraphs>34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.AppleSystemUIFontMonospaced</vt:lpstr>
      <vt:lpstr>.SF NS</vt:lpstr>
      <vt:lpstr>Aptos</vt:lpstr>
      <vt:lpstr>Aptos Display</vt:lpstr>
      <vt:lpstr>Arial</vt:lpstr>
      <vt:lpstr>Cambria Math</vt:lpstr>
      <vt:lpstr>Courier New</vt:lpstr>
      <vt:lpstr>Helvetica</vt:lpstr>
      <vt:lpstr>Montserrat</vt:lpstr>
      <vt:lpstr>Office Theme</vt:lpstr>
      <vt:lpstr>PROGRAMACIÓN AVANZADA</vt:lpstr>
      <vt:lpstr>Requerimiento</vt:lpstr>
      <vt:lpstr>Desarrollo</vt:lpstr>
      <vt:lpstr>Desarrollo</vt:lpstr>
      <vt:lpstr>Desarrollo A1000x1000</vt:lpstr>
      <vt:lpstr>PROGRAMACIÓN AVANZADA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Bravari Rodriguez</dc:creator>
  <cp:lastModifiedBy>Marcelo Bravari Rodriguez</cp:lastModifiedBy>
  <cp:revision>2</cp:revision>
  <dcterms:created xsi:type="dcterms:W3CDTF">2024-11-14T18:16:06Z</dcterms:created>
  <dcterms:modified xsi:type="dcterms:W3CDTF">2024-11-14T21:44:29Z</dcterms:modified>
</cp:coreProperties>
</file>