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3" r:id="rId9"/>
    <p:sldId id="261" r:id="rId10"/>
    <p:sldId id="271" r:id="rId11"/>
    <p:sldId id="262" r:id="rId12"/>
    <p:sldId id="272" r:id="rId13"/>
    <p:sldId id="273" r:id="rId14"/>
    <p:sldId id="274" r:id="rId15"/>
    <p:sldId id="278" r:id="rId16"/>
    <p:sldId id="265" r:id="rId17"/>
    <p:sldId id="266" r:id="rId18"/>
    <p:sldId id="267" r:id="rId19"/>
    <p:sldId id="279" r:id="rId20"/>
    <p:sldId id="268" r:id="rId21"/>
    <p:sldId id="269" r:id="rId22"/>
    <p:sldId id="27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nl-NL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000" smtClean="0"/>
            <a:t>Primaire sector banen</a:t>
          </a:r>
          <a:endParaRPr lang="en-US" sz="2000" dirty="0" smtClean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Secondaire sector banen</a:t>
          </a:r>
          <a:endParaRPr lang="en-US" sz="2000" dirty="0" smtClean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Quaternaire </a:t>
          </a:r>
          <a:endParaRPr lang="en-US" sz="2000" dirty="0" smtClean="0">
            <a:solidFill>
              <a:schemeClr val="bg1"/>
            </a:solidFill>
          </a:endParaRPr>
        </a:p>
        <a:p>
          <a:r>
            <a:rPr lang="en-US" sz="2000" smtClean="0">
              <a:solidFill>
                <a:schemeClr val="bg1"/>
              </a:solidFill>
            </a:rPr>
            <a:t>sector </a:t>
          </a:r>
          <a:r>
            <a:rPr lang="en-US" sz="2000" smtClean="0">
              <a:solidFill>
                <a:schemeClr val="bg1"/>
              </a:solidFill>
            </a:rPr>
            <a:t>banen</a:t>
          </a:r>
          <a:endParaRPr lang="en-US" sz="20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nl-NL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Tertiare</a:t>
          </a:r>
          <a:endParaRPr lang="en-US" sz="2000" dirty="0" smtClean="0">
            <a:solidFill>
              <a:schemeClr val="bg1"/>
            </a:solidFill>
          </a:endParaRPr>
        </a:p>
        <a:p>
          <a:r>
            <a:rPr lang="en-US" sz="2000" smtClean="0">
              <a:solidFill>
                <a:schemeClr val="bg1"/>
              </a:solidFill>
            </a:rPr>
            <a:t>sector </a:t>
          </a:r>
          <a:r>
            <a:rPr lang="en-US" sz="2000" smtClean="0">
              <a:solidFill>
                <a:schemeClr val="bg1"/>
              </a:solidFill>
            </a:rPr>
            <a:t>banen</a:t>
          </a:r>
          <a:endParaRPr lang="en-US" sz="20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Primaire sector banen</a:t>
          </a:r>
          <a:endParaRPr lang="en-US" sz="2000" kern="1200" dirty="0" smtClean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Secondaire sector banen</a:t>
          </a:r>
          <a:endParaRPr lang="en-US" sz="2000" kern="1200" dirty="0" smtClean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Quaternaire </a:t>
          </a:r>
          <a:endParaRPr lang="en-US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sector </a:t>
          </a:r>
          <a:r>
            <a:rPr lang="en-US" sz="2000" kern="1200" smtClean="0">
              <a:solidFill>
                <a:schemeClr val="bg1"/>
              </a:solidFill>
            </a:rPr>
            <a:t>banen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Tertiare</a:t>
          </a:r>
          <a:endParaRPr lang="en-US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sector </a:t>
          </a:r>
          <a:r>
            <a:rPr lang="en-US" sz="2000" kern="1200" smtClean="0">
              <a:solidFill>
                <a:schemeClr val="bg1"/>
              </a:solidFill>
            </a:rPr>
            <a:t>banen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10-02-15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10-02-15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10-02-15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10-02-15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10-02-15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o9.com/the-mysterious-law-that-governs-the-size-of-your-city-1479244159" TargetMode="External"/><Relationship Id="rId2" Type="http://schemas.openxmlformats.org/officeDocument/2006/relationships/hyperlink" Target="https://github.com/MBrouns/Zipfs-Law-and-city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th-travelsinindonesia.blogspot.nl/2011/06/capital-on-mov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Stedengroei &amp; Zipf’s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smtClean="0"/>
              <a:t>CPB &amp; TU Delft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Model </a:t>
            </a:r>
            <a:r>
              <a:rPr lang="en-US" smtClean="0"/>
              <a:t>opbouw</a:t>
            </a:r>
            <a:r>
              <a:rPr lang="en-US" smtClean="0"/>
              <a:t>: Weerstand tot verhuizen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695833" y="2047795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Geleidelijk dalende helling als gevolg van veranderingen in de leeftijd van de leden van het huishouden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Geboorte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Plateau </a:t>
            </a:r>
            <a:r>
              <a:rPr lang="en-US" smtClean="0"/>
              <a:t>bereikt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6138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Tijd sinds verhuizing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997012" y="2792060"/>
            <a:ext cx="272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Weerstand tot verhuizen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6324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64122" y="4322473"/>
            <a:ext cx="2" cy="5543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mtClean="0"/>
              <a:t>Model </a:t>
            </a:r>
            <a:r>
              <a:rPr lang="en-US" smtClean="0"/>
              <a:t>opbouw: Aantrekkelijkheid werk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017248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4267200" y="1948249"/>
            <a:ext cx="4268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77000" y="50716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</a:t>
            </a:r>
            <a:r>
              <a:rPr lang="en-US" sz="1600" smtClean="0"/>
              <a:t>ezettingsgraad stad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52578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998386" y="2564215"/>
            <a:ext cx="19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3688720" y="4019184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79259" cy="1143000"/>
          </a:xfrm>
        </p:spPr>
        <p:txBody>
          <a:bodyPr>
            <a:normAutofit/>
          </a:bodyPr>
          <a:lstStyle/>
          <a:p>
            <a:r>
              <a:rPr lang="en-US" smtClean="0"/>
              <a:t>Model </a:t>
            </a:r>
            <a:r>
              <a:rPr lang="en-US" smtClean="0"/>
              <a:t>opbouw</a:t>
            </a:r>
            <a:r>
              <a:rPr lang="en-US" smtClean="0"/>
              <a:t>: Aantrekkelijkheid werk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0467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4267200" y="1954129"/>
            <a:ext cx="4269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780772" y="4977825"/>
            <a:ext cx="213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Fractie mensen in 2e of 4e sector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5185719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2960287" y="2545530"/>
            <a:ext cx="203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>
            <a:off x="3688720" y="4038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Model </a:t>
            </a:r>
            <a:r>
              <a:rPr lang="en-US" smtClean="0"/>
              <a:t>opbouw</a:t>
            </a:r>
            <a:r>
              <a:rPr lang="en-US" smtClean="0"/>
              <a:t>: Aantrekkelijkheid werk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45945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4267200" y="1957136"/>
            <a:ext cx="4267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334000" y="2401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‘Service-like’ 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Specialisatie </a:t>
            </a:r>
            <a:r>
              <a:rPr lang="en-US" dirty="0" smtClean="0"/>
              <a:t>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98624" y="4343400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5566" y="4995446"/>
            <a:ext cx="338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Fractie mensen in 3e sector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950579" y="2459624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3688720" y="39624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Kaart met random </a:t>
            </a:r>
          </a:p>
          <a:p>
            <a:pPr marL="0" indent="0">
              <a:buNone/>
            </a:pPr>
            <a:r>
              <a:rPr lang="en-US" smtClean="0"/>
              <a:t>   verdeelde steden </a:t>
            </a:r>
            <a:endParaRPr lang="en-US" dirty="0" smtClean="0"/>
          </a:p>
          <a:p>
            <a:r>
              <a:rPr lang="en-US" smtClean="0"/>
              <a:t>Huishoudens verdeeld</a:t>
            </a:r>
          </a:p>
          <a:p>
            <a:r>
              <a:rPr lang="en-US" smtClean="0"/>
              <a:t>Over steden &amp; platteland</a:t>
            </a:r>
            <a:endParaRPr lang="en-US" dirty="0" smtClean="0"/>
          </a:p>
          <a:p>
            <a:endParaRPr lang="nl-NL" smtClean="0"/>
          </a:p>
          <a:p>
            <a:endParaRPr lang="nl-NL"/>
          </a:p>
          <a:p>
            <a:endParaRPr lang="en-US" dirty="0" smtClean="0"/>
          </a:p>
          <a:p>
            <a:r>
              <a:rPr lang="en-US" smtClean="0"/>
              <a:t>Voor elke model ‘tick’ </a:t>
            </a:r>
            <a:r>
              <a:rPr lang="en-US" smtClean="0"/>
              <a:t>(= 1 jaar)</a:t>
            </a:r>
            <a:endParaRPr lang="en-US" dirty="0" smtClean="0"/>
          </a:p>
          <a:p>
            <a:pPr lvl="1"/>
            <a:r>
              <a:rPr lang="en-US" smtClean="0"/>
              <a:t>Totaal aantal huishoudens</a:t>
            </a:r>
            <a:endParaRPr lang="en-US" dirty="0" smtClean="0"/>
          </a:p>
          <a:p>
            <a:pPr lvl="1"/>
            <a:r>
              <a:rPr lang="en-US" smtClean="0"/>
              <a:t>Aantal huishoudens binnen en buiten steden</a:t>
            </a:r>
            <a:endParaRPr lang="en-US" dirty="0" smtClean="0"/>
          </a:p>
          <a:p>
            <a:pPr lvl="1"/>
            <a:r>
              <a:rPr lang="en-US" smtClean="0"/>
              <a:t>Aantal huishoudens per stad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93" y="457200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3674" b="3441"/>
          <a:stretch/>
        </p:blipFill>
        <p:spPr>
          <a:xfrm>
            <a:off x="457200" y="1416428"/>
            <a:ext cx="7948612" cy="42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Verificatie </a:t>
            </a:r>
            <a:r>
              <a:rPr lang="en-US" smtClean="0"/>
              <a:t>&amp; </a:t>
            </a:r>
            <a:r>
              <a:rPr lang="en-US" smtClean="0"/>
              <a:t>Validatie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Verificatie </a:t>
            </a:r>
            <a:endParaRPr lang="en-US" dirty="0" smtClean="0"/>
          </a:p>
          <a:p>
            <a:pPr lvl="1"/>
            <a:r>
              <a:rPr lang="en-US" smtClean="0"/>
              <a:t>6 </a:t>
            </a:r>
            <a:r>
              <a:rPr lang="en-US" smtClean="0"/>
              <a:t>testen voor een ‘</a:t>
            </a:r>
            <a:r>
              <a:rPr lang="en-US" smtClean="0"/>
              <a:t>single-agent’, ‘minimal interaction’ en ‘multi-agent’ niveau</a:t>
            </a:r>
            <a:endParaRPr lang="en-US" dirty="0" smtClean="0"/>
          </a:p>
          <a:p>
            <a:pPr lvl="1"/>
            <a:r>
              <a:rPr lang="en-US" smtClean="0"/>
              <a:t>Het model is opgezet zoals beoogd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Literatuur validatie</a:t>
            </a:r>
            <a:endParaRPr lang="en-US" dirty="0" smtClean="0"/>
          </a:p>
          <a:p>
            <a:pPr lvl="1"/>
            <a:r>
              <a:rPr lang="en-US" smtClean="0"/>
              <a:t>Parameters </a:t>
            </a:r>
            <a:r>
              <a:rPr lang="en-US" smtClean="0"/>
              <a:t>en relaties in model gebaseerd op literatuur</a:t>
            </a:r>
          </a:p>
          <a:p>
            <a:pPr lvl="1"/>
            <a:endParaRPr lang="en-US" dirty="0"/>
          </a:p>
          <a:p>
            <a:r>
              <a:rPr lang="en-US" smtClean="0"/>
              <a:t>Indruksvaliditie samen met CPB</a:t>
            </a:r>
            <a:endParaRPr lang="en-US" dirty="0" smtClean="0"/>
          </a:p>
          <a:p>
            <a:pPr lvl="1"/>
            <a:r>
              <a:rPr lang="en-US" smtClean="0"/>
              <a:t>Assumpties</a:t>
            </a:r>
            <a:endParaRPr lang="en-US" dirty="0" smtClean="0"/>
          </a:p>
          <a:p>
            <a:pPr lvl="1"/>
            <a:r>
              <a:rPr lang="en-US" smtClean="0"/>
              <a:t>Relaties</a:t>
            </a:r>
            <a:endParaRPr lang="en-US" dirty="0" smtClean="0"/>
          </a:p>
          <a:p>
            <a:pPr lvl="1"/>
            <a:r>
              <a:rPr lang="en-US" smtClean="0"/>
              <a:t>Concepten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Experimenteel Ontwerp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smtClean="0"/>
              <a:t>Welke variabelen hebben de meeste invloed op het verkrijgen van de gewenste model output?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Multi-</a:t>
            </a:r>
            <a:r>
              <a:rPr lang="en-US" err="1" smtClean="0"/>
              <a:t>variate</a:t>
            </a:r>
            <a:r>
              <a:rPr lang="en-US" smtClean="0"/>
              <a:t> </a:t>
            </a:r>
            <a:r>
              <a:rPr lang="en-US" smtClean="0"/>
              <a:t>analyse</a:t>
            </a:r>
            <a:endParaRPr lang="en-US" dirty="0" smtClean="0"/>
          </a:p>
          <a:p>
            <a:r>
              <a:rPr lang="en-US" dirty="0" smtClean="0"/>
              <a:t>Latin hypercube</a:t>
            </a:r>
          </a:p>
          <a:p>
            <a:r>
              <a:rPr lang="en-US" smtClean="0"/>
              <a:t>Gelimiteerd aantal runs door lange runtime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Vergelijk R-squared met een pefecte Zipfian distributie</a:t>
            </a:r>
          </a:p>
          <a:p>
            <a:r>
              <a:rPr lang="en-US" smtClean="0"/>
              <a:t>R-squared </a:t>
            </a:r>
            <a:r>
              <a:rPr lang="en-US" smtClean="0"/>
              <a:t>&gt; </a:t>
            </a:r>
            <a:r>
              <a:rPr lang="en-US" smtClean="0"/>
              <a:t>0,80 gevonden in literatuur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21843" r="5327" b="21500"/>
          <a:stretch/>
        </p:blipFill>
        <p:spPr>
          <a:xfrm>
            <a:off x="338983" y="1880786"/>
            <a:ext cx="8195417" cy="352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1/3 </a:t>
            </a:r>
            <a:r>
              <a:rPr lang="en-US" smtClean="0"/>
              <a:t>van de runs hebben een R-squared </a:t>
            </a:r>
            <a:r>
              <a:rPr lang="en-US" dirty="0" smtClean="0"/>
              <a:t>&gt; 0,8</a:t>
            </a:r>
          </a:p>
          <a:p>
            <a:endParaRPr lang="en-US" dirty="0"/>
          </a:p>
          <a:p>
            <a:r>
              <a:rPr lang="en-US" smtClean="0"/>
              <a:t>Geverifieerd door het model opnieuw te runnen, met de resultaten van de beslisboom als input</a:t>
            </a:r>
          </a:p>
          <a:p>
            <a:endParaRPr lang="en-US" dirty="0"/>
          </a:p>
          <a:p>
            <a:r>
              <a:rPr lang="en-US" smtClean="0"/>
              <a:t>Veel van deze model runs tonen gedrag overeenkomend met de Zipf’s law vergeleken met de base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inhoudsopgave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Zipf’s </a:t>
            </a:r>
            <a:r>
              <a:rPr lang="en-US" smtClean="0"/>
              <a:t>law</a:t>
            </a:r>
            <a:endParaRPr lang="en-US" dirty="0" smtClean="0"/>
          </a:p>
          <a:p>
            <a:r>
              <a:rPr lang="en-US" smtClean="0"/>
              <a:t>Onderzoeksvraag en aanpak</a:t>
            </a:r>
            <a:endParaRPr lang="en-US" dirty="0" smtClean="0"/>
          </a:p>
          <a:p>
            <a:r>
              <a:rPr lang="en-US" smtClean="0"/>
              <a:t>Narrative</a:t>
            </a:r>
            <a:endParaRPr lang="en-US" dirty="0" smtClean="0"/>
          </a:p>
          <a:p>
            <a:r>
              <a:rPr lang="en-US" smtClean="0"/>
              <a:t>Model </a:t>
            </a:r>
            <a:r>
              <a:rPr lang="en-US" smtClean="0"/>
              <a:t>opbouw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smtClean="0"/>
              <a:t>Verificatie &amp; Validatie</a:t>
            </a:r>
            <a:endParaRPr lang="en-US" dirty="0" smtClean="0"/>
          </a:p>
          <a:p>
            <a:r>
              <a:rPr lang="en-US" smtClean="0"/>
              <a:t>Experimenteel ontwerp</a:t>
            </a:r>
            <a:endParaRPr lang="en-US" dirty="0"/>
          </a:p>
          <a:p>
            <a:r>
              <a:rPr lang="en-US" smtClean="0"/>
              <a:t>Resultaten</a:t>
            </a:r>
            <a:endParaRPr lang="en-US" dirty="0" smtClean="0"/>
          </a:p>
          <a:p>
            <a:r>
              <a:rPr lang="en-US" smtClean="0"/>
              <a:t>Conclusies</a:t>
            </a:r>
            <a:endParaRPr lang="en-US" dirty="0" smtClean="0"/>
          </a:p>
          <a:p>
            <a:r>
              <a:rPr lang="nl-NL" smtClean="0"/>
              <a:t>Toekomstig onderzoek</a:t>
            </a:r>
            <a:endParaRPr lang="en-US" dirty="0"/>
          </a:p>
          <a:p>
            <a:r>
              <a:rPr lang="en-US" dirty="0" err="1" smtClean="0"/>
              <a:t>Netlogo</a:t>
            </a:r>
            <a:r>
              <a:rPr lang="en-US" dirty="0" smtClean="0"/>
              <a:t> </a:t>
            </a:r>
            <a:r>
              <a:rPr lang="en-US" smtClean="0"/>
              <a:t>in </a:t>
            </a:r>
            <a:r>
              <a:rPr lang="en-US" smtClean="0"/>
              <a:t>de praktijk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Het model is in staat steden te produceren volgens de Zipfian distributie</a:t>
            </a:r>
            <a:endParaRPr lang="en-US" dirty="0" smtClean="0"/>
          </a:p>
          <a:p>
            <a:r>
              <a:rPr lang="en-US" smtClean="0"/>
              <a:t>Echter, specifieke waarden voor de parameters zijn nodig om deze verdeling te verkrijgen </a:t>
            </a:r>
          </a:p>
          <a:p>
            <a:endParaRPr lang="en-US"/>
          </a:p>
          <a:p>
            <a:r>
              <a:rPr lang="en-US" smtClean="0"/>
              <a:t>De </a:t>
            </a:r>
            <a:r>
              <a:rPr lang="en-US" dirty="0" err="1" smtClean="0"/>
              <a:t>Zipf’s</a:t>
            </a:r>
            <a:r>
              <a:rPr lang="en-US" dirty="0" smtClean="0"/>
              <a:t> </a:t>
            </a:r>
            <a:r>
              <a:rPr lang="en-US" smtClean="0"/>
              <a:t>law </a:t>
            </a:r>
            <a:r>
              <a:rPr lang="en-US" smtClean="0"/>
              <a:t>bestaat al sinds eeuwen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Twee variabelen lijken veel invloed te hebben:</a:t>
            </a:r>
            <a:endParaRPr lang="en-US" dirty="0"/>
          </a:p>
          <a:p>
            <a:pPr lvl="1"/>
            <a:r>
              <a:rPr lang="en-US" smtClean="0"/>
              <a:t>De grootte van de stad</a:t>
            </a:r>
          </a:p>
          <a:p>
            <a:pPr lvl="1"/>
            <a:r>
              <a:rPr lang="nl-NL" smtClean="0"/>
              <a:t>Afstand tussen steden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Begrijpen we nu waarom de Zipf’s law ontstaat?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Waarom fit de Zipf’s law minder goed in Nederland dan in andere landen en hoe beïnvloed dit beleid?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mtClean="0"/>
              <a:t>Wat gebeurt er wanneer Europese grenzen compleet verdwijnen? </a:t>
            </a:r>
          </a:p>
          <a:p>
            <a:pPr lvl="1"/>
            <a:r>
              <a:rPr lang="en-US" smtClean="0"/>
              <a:t>Zal </a:t>
            </a:r>
            <a:r>
              <a:rPr lang="en-US" smtClean="0"/>
              <a:t>Paris of </a:t>
            </a:r>
            <a:r>
              <a:rPr lang="en-US" smtClean="0"/>
              <a:t>London </a:t>
            </a:r>
            <a:r>
              <a:rPr lang="en-US" smtClean="0"/>
              <a:t>de grootste stad worden?</a:t>
            </a:r>
            <a:endParaRPr lang="en-US" dirty="0" smtClean="0"/>
          </a:p>
          <a:p>
            <a:pPr lvl="1"/>
            <a:r>
              <a:rPr lang="en-US" smtClean="0"/>
              <a:t>Wat gebeurt er met de grootste Nederlandse steden?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</a:t>
            </a:r>
            <a:r>
              <a:rPr lang="en-US" smtClean="0"/>
              <a:t>in </a:t>
            </a:r>
            <a:r>
              <a:rPr lang="en-US" smtClean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err="1" smtClean="0"/>
              <a:t>Netlogo</a:t>
            </a:r>
            <a:r>
              <a:rPr lang="en-US" smtClean="0"/>
              <a:t> </a:t>
            </a:r>
            <a:r>
              <a:rPr lang="en-US" smtClean="0"/>
              <a:t>is relatief langzaam</a:t>
            </a:r>
            <a:endParaRPr lang="en-US" dirty="0"/>
          </a:p>
          <a:p>
            <a:r>
              <a:rPr lang="en-US" smtClean="0"/>
              <a:t>Teveel tijd besteed aan het sneller maken van het model</a:t>
            </a:r>
            <a:endParaRPr lang="en-US"/>
          </a:p>
          <a:p>
            <a:r>
              <a:rPr lang="en-US" smtClean="0"/>
              <a:t>Tabel implementatie </a:t>
            </a:r>
            <a:r>
              <a:rPr lang="en-US" smtClean="0"/>
              <a:t>100x </a:t>
            </a:r>
            <a:r>
              <a:rPr lang="en-US" smtClean="0"/>
              <a:t>langzamer dan list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smtClean="0"/>
              <a:t>Sets van elkaar aftrekken </a:t>
            </a:r>
            <a:r>
              <a:rPr lang="en-US" smtClean="0"/>
              <a:t>is niet te doen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Geen ondersteuning voor </a:t>
            </a:r>
            <a:r>
              <a:rPr lang="en-US" smtClean="0"/>
              <a:t>unit </a:t>
            </a:r>
            <a:r>
              <a:rPr lang="en-US" smtClean="0"/>
              <a:t>tests of </a:t>
            </a:r>
            <a:r>
              <a:rPr lang="en-US" i="1" smtClean="0"/>
              <a:t>assertions</a:t>
            </a:r>
            <a:endParaRPr lang="en-US" i="1" dirty="0"/>
          </a:p>
          <a:p>
            <a:r>
              <a:rPr lang="en-US" dirty="0" smtClean="0"/>
              <a:t>Memory leaks in </a:t>
            </a:r>
            <a:r>
              <a:rPr lang="en-US" dirty="0" err="1" smtClean="0"/>
              <a:t>RNetlogo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In het algemeen ongeschikt wegens snelheidsbeperkingen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 </a:t>
            </a:r>
            <a:r>
              <a:rPr lang="en-US" smtClean="0"/>
              <a:t>&amp; </a:t>
            </a:r>
            <a:r>
              <a:rPr lang="en-US" smtClean="0"/>
              <a:t>Referenties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latin typeface="+mj-lt"/>
              </a:rPr>
              <a:t>Als u geïnteresseerd bent in de model files en documentatie, dan refereren wij naar de volgende website:</a:t>
            </a:r>
            <a:endParaRPr lang="en-US" altLang="en-US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+mj-lt"/>
                <a:hlinkClick r:id="rId2"/>
              </a:rPr>
              <a:t>https</a:t>
            </a:r>
            <a:r>
              <a:rPr lang="en-US" altLang="en-US" dirty="0">
                <a:latin typeface="+mj-lt"/>
                <a:hlinkClick r:id="rId2"/>
              </a:rPr>
              <a:t>://</a:t>
            </a:r>
            <a:r>
              <a:rPr lang="en-US" altLang="en-US" dirty="0" smtClean="0">
                <a:latin typeface="+mj-lt"/>
                <a:hlinkClick r:id="rId2"/>
              </a:rPr>
              <a:t>github.com/MBrouns/Zipfs-Law-and-city-development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smtClean="0">
                <a:latin typeface="+mj-lt"/>
              </a:rPr>
              <a:t>Referencies:</a:t>
            </a:r>
            <a:endParaRPr lang="en-US" altLang="en-US" dirty="0" smtClean="0">
              <a:latin typeface="+mj-lt"/>
            </a:endParaRPr>
          </a:p>
          <a:p>
            <a:r>
              <a:rPr lang="en-US" altLang="en-US" sz="1900" dirty="0" err="1" smtClean="0">
                <a:latin typeface="+mj-lt"/>
              </a:rPr>
              <a:t>Newitz</a:t>
            </a:r>
            <a:r>
              <a:rPr lang="en-US" altLang="en-US" sz="1900" dirty="0" smtClean="0">
                <a:latin typeface="+mj-lt"/>
              </a:rPr>
              <a:t>, A. 2013. </a:t>
            </a:r>
            <a:r>
              <a:rPr lang="en-US" altLang="en-US" sz="1900" i="1" dirty="0" smtClean="0">
                <a:latin typeface="+mj-lt"/>
              </a:rPr>
              <a:t>A mysterious law that predicts the size of the world’s biggest cities</a:t>
            </a:r>
            <a:r>
              <a:rPr lang="en-US" altLang="en-US" sz="1900" dirty="0" smtClean="0">
                <a:latin typeface="+mj-lt"/>
              </a:rPr>
              <a:t>. Retrieved from: </a:t>
            </a:r>
            <a:r>
              <a:rPr lang="en-US" altLang="en-US" sz="1900" dirty="0" smtClean="0">
                <a:latin typeface="+mj-lt"/>
                <a:hlinkClick r:id="rId3"/>
              </a:rPr>
              <a:t>http</a:t>
            </a:r>
            <a:r>
              <a:rPr lang="en-US" altLang="en-US" sz="1900" dirty="0">
                <a:latin typeface="+mj-lt"/>
                <a:hlinkClick r:id="rId3"/>
              </a:rPr>
              <a:t>://</a:t>
            </a:r>
            <a:r>
              <a:rPr lang="en-US" altLang="en-US" sz="1900" dirty="0" smtClean="0">
                <a:latin typeface="+mj-lt"/>
                <a:hlinkClick r:id="rId3"/>
              </a:rPr>
              <a:t>io9.com/the-mysterious-law-that-governs-the-size-of-your-city-1479244159</a:t>
            </a:r>
            <a:r>
              <a:rPr lang="en-US" altLang="en-US" sz="1900" dirty="0" smtClean="0">
                <a:latin typeface="+mj-lt"/>
              </a:rPr>
              <a:t> at the 6th of January, 2015.</a:t>
            </a:r>
          </a:p>
          <a:p>
            <a:r>
              <a:rPr lang="en-US" altLang="en-US" sz="1900" dirty="0" err="1" smtClean="0">
                <a:latin typeface="+mj-lt"/>
              </a:rPr>
              <a:t>Infrastructurist</a:t>
            </a:r>
            <a:r>
              <a:rPr lang="en-US" altLang="en-US" sz="1900" dirty="0" smtClean="0">
                <a:latin typeface="+mj-lt"/>
              </a:rPr>
              <a:t>. 2011. </a:t>
            </a:r>
            <a:r>
              <a:rPr lang="en-US" altLang="en-US" sz="1900" i="1" dirty="0" smtClean="0">
                <a:latin typeface="+mj-lt"/>
              </a:rPr>
              <a:t>A Capital On The Move. </a:t>
            </a:r>
            <a:r>
              <a:rPr lang="en-US" altLang="en-US" sz="1900" dirty="0" smtClean="0">
                <a:latin typeface="+mj-lt"/>
              </a:rPr>
              <a:t>Retrieved from </a:t>
            </a:r>
            <a:r>
              <a:rPr lang="en-US" altLang="en-US" sz="1900" dirty="0" smtClean="0">
                <a:latin typeface="+mj-lt"/>
                <a:hlinkClick r:id="rId4"/>
              </a:rPr>
              <a:t>http</a:t>
            </a:r>
            <a:r>
              <a:rPr lang="en-US" altLang="en-US" sz="1900" dirty="0">
                <a:latin typeface="+mj-lt"/>
                <a:hlinkClick r:id="rId4"/>
              </a:rPr>
              <a:t>://</a:t>
            </a:r>
            <a:r>
              <a:rPr lang="en-US" altLang="en-US" sz="1900" dirty="0" smtClean="0">
                <a:latin typeface="+mj-lt"/>
                <a:hlinkClick r:id="rId4"/>
              </a:rPr>
              <a:t>keith-travelsinindonesia.blogspot.nl/2011/06/capital-on-move.html</a:t>
            </a:r>
            <a:r>
              <a:rPr lang="en-US" altLang="en-US" sz="1900" dirty="0" smtClean="0">
                <a:latin typeface="+mj-lt"/>
              </a:rPr>
              <a:t> at the 20th of January, 2015.</a:t>
            </a: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 grootste steden in een land volgen de Zipfian distributie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5144250" cy="3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 grootste steden in een land volgen de Zipfian distributie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438400"/>
            <a:ext cx="5262562" cy="428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Kunnen we dit soort stedengroei beïnvloeden?</a:t>
            </a:r>
            <a:endParaRPr lang="en-US" smtClean="0"/>
          </a:p>
          <a:p>
            <a:endParaRPr lang="nl-NL" smtClean="0"/>
          </a:p>
          <a:p>
            <a:r>
              <a:rPr lang="nl-NL" smtClean="0"/>
              <a:t>Kunnen we beleidsmaatregelen ontwerpen, wetende dat deze verdeling van stedengroottes bestaat?</a:t>
            </a:r>
            <a:endParaRPr lang="en-US" smtClean="0"/>
          </a:p>
          <a:p>
            <a:endParaRPr lang="nl-NL" smtClean="0"/>
          </a:p>
          <a:p>
            <a:r>
              <a:rPr lang="nl-NL" smtClean="0"/>
              <a:t>Om deze vragen te beantwoorden:</a:t>
            </a:r>
          </a:p>
          <a:p>
            <a:pPr lvl="1"/>
            <a:r>
              <a:rPr lang="nl-NL" smtClean="0"/>
              <a:t>Waardoor onstaat de Zipf’s law?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1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Onderzoeksvraag &amp; Aanpak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</a:t>
            </a:r>
            <a:r>
              <a:rPr lang="en-US" smtClean="0"/>
              <a:t>: </a:t>
            </a:r>
            <a:r>
              <a:rPr lang="en-US" smtClean="0"/>
              <a:t>Keuzes op het niveau van huishoudens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Hoofdvraag:</a:t>
            </a:r>
          </a:p>
          <a:p>
            <a:pPr marL="0" indent="0" algn="ctr">
              <a:buNone/>
            </a:pPr>
            <a:r>
              <a:rPr lang="nl-NL" sz="1800" i="1" smtClean="0"/>
              <a:t>Hoe beïnvloeden beslissingen op huishoudniveau het verhuisgedrag tussen steden zodat de Zipf’s law ontstaat?</a:t>
            </a:r>
            <a:endParaRPr lang="en-US" sz="1800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smtClean="0"/>
              <a:t>Aanpak:</a:t>
            </a:r>
            <a:endParaRPr lang="en-US" dirty="0" smtClean="0"/>
          </a:p>
          <a:p>
            <a:pPr lvl="1"/>
            <a:r>
              <a:rPr lang="en-US" smtClean="0"/>
              <a:t>Literatuur onderzoek: waarom verhuist een huishouden?</a:t>
            </a:r>
            <a:endParaRPr lang="en-US" dirty="0" smtClean="0"/>
          </a:p>
          <a:p>
            <a:pPr lvl="2"/>
            <a:r>
              <a:rPr lang="en-US" smtClean="0"/>
              <a:t>Levensfase</a:t>
            </a:r>
            <a:endParaRPr lang="en-US" dirty="0" smtClean="0"/>
          </a:p>
          <a:p>
            <a:pPr lvl="2"/>
            <a:r>
              <a:rPr lang="nl-NL" smtClean="0"/>
              <a:t>Werk mogelijkheden</a:t>
            </a:r>
          </a:p>
          <a:p>
            <a:pPr lvl="2"/>
            <a:r>
              <a:rPr lang="nl-NL" smtClean="0"/>
              <a:t>Overig concepten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Cambria" panose="02040503050406030204" pitchFamily="18" charset="0"/>
              </a:rPr>
              <a:t>Levensfases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0882" y="109546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65</a:t>
            </a:r>
            <a:r>
              <a:rPr lang="en-US" sz="1600" smtClean="0"/>
              <a:t>+ verhuizen minder en preferen het platteland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705600" y="21336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Jong volwassenen </a:t>
            </a:r>
            <a:r>
              <a:rPr lang="en-US" sz="1600" dirty="0" smtClean="0"/>
              <a:t>(</a:t>
            </a:r>
            <a:r>
              <a:rPr lang="en-US" sz="1600" smtClean="0"/>
              <a:t>16-23</a:t>
            </a:r>
            <a:r>
              <a:rPr lang="en-US" sz="1600" smtClean="0"/>
              <a:t>) verlaten het ouderlijk huis naar de voor hen meest interessante stad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60198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smtClean="0"/>
              <a:t>Koppels vormen in dezelfde stad, huishoudens worden samengevoegd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54656" y="6027003"/>
            <a:ext cx="328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Koppels krijgen kinderen, het huishouden groeit, ze verhuizen niet vaak tussen steden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334" y="4180582"/>
            <a:ext cx="1802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Jong volwassenen verhuizen relatief vaak</a:t>
            </a:r>
            <a:endParaRPr lang="en-US" sz="1600" dirty="0"/>
          </a:p>
        </p:txBody>
      </p:sp>
      <p:sp>
        <p:nvSpPr>
          <p:cNvPr id="10" name="TextBox 25"/>
          <p:cNvSpPr txBox="1"/>
          <p:nvPr/>
        </p:nvSpPr>
        <p:spPr>
          <a:xfrm>
            <a:off x="254656" y="2209800"/>
            <a:ext cx="2414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Een huishouden verhuist naar een andere stad gebaseerd op de levensfase en andere invloeden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11752" y="2065962"/>
            <a:ext cx="4932728" cy="3277143"/>
            <a:chOff x="4319792" y="2065962"/>
            <a:chExt cx="4932728" cy="3277143"/>
          </a:xfrm>
        </p:grpSpPr>
        <p:sp>
          <p:nvSpPr>
            <p:cNvPr id="6" name="TextBox 5"/>
            <p:cNvSpPr txBox="1"/>
            <p:nvPr/>
          </p:nvSpPr>
          <p:spPr>
            <a:xfrm>
              <a:off x="4319792" y="2983468"/>
              <a:ext cx="94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Leeftijd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Het hebben van kinderen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215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“Borrowed utility”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78069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smtClean="0">
                  <a:latin typeface="Cambria" panose="02040503050406030204" pitchFamily="18" charset="0"/>
                </a:rPr>
                <a:t>Tijd sinds verhuizing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973773"/>
              <a:ext cx="241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smtClean="0">
                  <a:latin typeface="Cambria" panose="02040503050406030204" pitchFamily="18" charset="0"/>
                </a:rPr>
                <a:t>Baan aantrekkelijkheid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Afstand vanaf huidige locatie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66700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Grootte van steden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174497" cy="968215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8145" y="3361091"/>
              <a:ext cx="137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latin typeface="Cambria" panose="02040503050406030204" pitchFamily="18" charset="0"/>
                </a:rPr>
                <a:t>Verhuizen?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Cambria" panose="02040503050406030204" pitchFamily="18" charset="0"/>
              </a:rPr>
              <a:t>Levensfases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70687"/>
            <a:ext cx="8534400" cy="3553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</a:t>
            </a:r>
            <a:r>
              <a:rPr lang="en-US" smtClean="0"/>
              <a:t>Opbouw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Een huishouden verhuist naar een van de steden waarvan de: ‘Aantrekkelijkheid’ &gt; ‘Weerstand tot verhuizen’ van het huishouden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591</TotalTime>
  <Words>772</Words>
  <Application>Microsoft Office PowerPoint</Application>
  <PresentationFormat>Diavoorstelling (4:3)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Oriel</vt:lpstr>
      <vt:lpstr>Stedengroei &amp; Zipf’s Law</vt:lpstr>
      <vt:lpstr>inhoudsopgave</vt:lpstr>
      <vt:lpstr>Zipf’s Law</vt:lpstr>
      <vt:lpstr>Zipf’s Law</vt:lpstr>
      <vt:lpstr>Zipf’s Law</vt:lpstr>
      <vt:lpstr>Onderzoeksvraag &amp; Aanpak</vt:lpstr>
      <vt:lpstr>Narrative</vt:lpstr>
      <vt:lpstr>Narrative</vt:lpstr>
      <vt:lpstr>Model Opbouw</vt:lpstr>
      <vt:lpstr>Model opbouw: Weerstand tot verhuizen</vt:lpstr>
      <vt:lpstr>Model opbouw: Aantrekkelijkheid werk</vt:lpstr>
      <vt:lpstr>Model opbouw: Aantrekkelijkheid werk</vt:lpstr>
      <vt:lpstr>Model opbouw: Aantrekkelijkheid werk</vt:lpstr>
      <vt:lpstr>Model Output</vt:lpstr>
      <vt:lpstr>Model Output</vt:lpstr>
      <vt:lpstr>Verificatie &amp; Validatie</vt:lpstr>
      <vt:lpstr>Experimenteel Ontwerp</vt:lpstr>
      <vt:lpstr>Experimenteren</vt:lpstr>
      <vt:lpstr>Resultaten</vt:lpstr>
      <vt:lpstr>Conclusies</vt:lpstr>
      <vt:lpstr>Toekomstig onderzoek</vt:lpstr>
      <vt:lpstr>Netlogo in de praktijk</vt:lpstr>
      <vt:lpstr>Model files &amp; Referenties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Matthijs Brouns</cp:lastModifiedBy>
  <cp:revision>38</cp:revision>
  <dcterms:created xsi:type="dcterms:W3CDTF">2015-01-26T15:51:11Z</dcterms:created>
  <dcterms:modified xsi:type="dcterms:W3CDTF">2015-02-10T14:44:10Z</dcterms:modified>
</cp:coreProperties>
</file>