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6" r:id="rId5"/>
    <p:sldId id="277" r:id="rId6"/>
    <p:sldId id="259" r:id="rId7"/>
    <p:sldId id="260" r:id="rId8"/>
    <p:sldId id="263" r:id="rId9"/>
    <p:sldId id="261" r:id="rId10"/>
    <p:sldId id="271" r:id="rId11"/>
    <p:sldId id="262" r:id="rId12"/>
    <p:sldId id="272" r:id="rId13"/>
    <p:sldId id="273" r:id="rId14"/>
    <p:sldId id="274" r:id="rId15"/>
    <p:sldId id="278" r:id="rId16"/>
    <p:sldId id="265" r:id="rId17"/>
    <p:sldId id="266" r:id="rId18"/>
    <p:sldId id="267" r:id="rId19"/>
    <p:sldId id="279" r:id="rId20"/>
    <p:sldId id="268" r:id="rId21"/>
    <p:sldId id="269" r:id="rId22"/>
    <p:sldId id="275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DAC6D-9F01-45A3-88D8-4F38CCA9530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3C84-8A54-4740-A100-FD510DC37B63}">
      <dgm:prSet phldrT="[Text]" custT="1"/>
      <dgm:spPr/>
      <dgm:t>
        <a:bodyPr/>
        <a:lstStyle/>
        <a:p>
          <a:r>
            <a:rPr lang="en-US" sz="3600" dirty="0" smtClean="0"/>
            <a:t>Job attractiveness</a:t>
          </a:r>
          <a:endParaRPr lang="en-US" sz="3600" dirty="0"/>
        </a:p>
      </dgm:t>
    </dgm:pt>
    <dgm:pt modelId="{4C3DB345-E95D-403F-810F-3C8AE202E643}" type="parTrans" cxnId="{0CB38EA4-67D5-443C-AB52-1A909B124317}">
      <dgm:prSet/>
      <dgm:spPr/>
      <dgm:t>
        <a:bodyPr/>
        <a:lstStyle/>
        <a:p>
          <a:endParaRPr lang="en-US"/>
        </a:p>
      </dgm:t>
    </dgm:pt>
    <dgm:pt modelId="{95A62ECE-E91F-48DE-AC54-DBE46B53A517}" type="sibTrans" cxnId="{0CB38EA4-67D5-443C-AB52-1A909B124317}">
      <dgm:prSet/>
      <dgm:spPr/>
      <dgm:t>
        <a:bodyPr/>
        <a:lstStyle/>
        <a:p>
          <a:endParaRPr lang="en-US"/>
        </a:p>
      </dgm:t>
    </dgm:pt>
    <dgm:pt modelId="{08E3B7B7-6B17-4657-B96F-19A63F9551F8}">
      <dgm:prSet phldrT="[Text]" custT="1"/>
      <dgm:spPr/>
      <dgm:t>
        <a:bodyPr/>
        <a:lstStyle/>
        <a:p>
          <a:r>
            <a:rPr lang="en-US" sz="2000" dirty="0" smtClean="0"/>
            <a:t>Primary </a:t>
          </a:r>
        </a:p>
        <a:p>
          <a:r>
            <a:rPr lang="en-US" sz="2000" dirty="0" smtClean="0"/>
            <a:t>sector jobs</a:t>
          </a:r>
          <a:endParaRPr lang="en-US" sz="2000" dirty="0"/>
        </a:p>
      </dgm:t>
    </dgm:pt>
    <dgm:pt modelId="{1D981B8E-8341-4F2E-97F3-E9DC12D44116}" type="parTrans" cxnId="{0F8D8CFE-6C74-402B-B0E8-39C656047E1B}">
      <dgm:prSet/>
      <dgm:spPr/>
      <dgm:t>
        <a:bodyPr/>
        <a:lstStyle/>
        <a:p>
          <a:endParaRPr lang="en-US"/>
        </a:p>
      </dgm:t>
    </dgm:pt>
    <dgm:pt modelId="{CD5890E9-E743-49A0-B870-89867C1B6695}" type="sibTrans" cxnId="{0F8D8CFE-6C74-402B-B0E8-39C656047E1B}">
      <dgm:prSet/>
      <dgm:spPr/>
      <dgm:t>
        <a:bodyPr/>
        <a:lstStyle/>
        <a:p>
          <a:endParaRPr lang="en-US"/>
        </a:p>
      </dgm:t>
    </dgm:pt>
    <dgm:pt modelId="{1887638C-676D-4077-8D23-553CE88D7D5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Secondary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88EDDF25-0083-40BB-8332-EBCA9084EB5F}" type="parTrans" cxnId="{CEB8149F-B916-47AD-9F73-CFE8915716A2}">
      <dgm:prSet/>
      <dgm:spPr/>
      <dgm:t>
        <a:bodyPr/>
        <a:lstStyle/>
        <a:p>
          <a:endParaRPr lang="en-US"/>
        </a:p>
      </dgm:t>
    </dgm:pt>
    <dgm:pt modelId="{538CE3B9-164B-40BB-A94C-A65340286349}" type="sibTrans" cxnId="{CEB8149F-B916-47AD-9F73-CFE8915716A2}">
      <dgm:prSet/>
      <dgm:spPr/>
      <dgm:t>
        <a:bodyPr/>
        <a:lstStyle/>
        <a:p>
          <a:endParaRPr lang="en-US"/>
        </a:p>
      </dgm:t>
    </dgm:pt>
    <dgm:pt modelId="{008D0A0C-CF4B-416B-A15C-463D8931E4D2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Tertiary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5A8B7652-9039-4307-9E90-4BD7E2DD59F8}" type="parTrans" cxnId="{6203678B-04FE-4DE9-8742-E9753970AF8B}">
      <dgm:prSet/>
      <dgm:spPr/>
      <dgm:t>
        <a:bodyPr/>
        <a:lstStyle/>
        <a:p>
          <a:endParaRPr lang="en-US"/>
        </a:p>
      </dgm:t>
    </dgm:pt>
    <dgm:pt modelId="{59C169CB-C683-4971-944C-ECFB87C0E4B1}" type="sibTrans" cxnId="{6203678B-04FE-4DE9-8742-E9753970AF8B}">
      <dgm:prSet/>
      <dgm:spPr/>
      <dgm:t>
        <a:bodyPr/>
        <a:lstStyle/>
        <a:p>
          <a:endParaRPr lang="en-US"/>
        </a:p>
      </dgm:t>
    </dgm:pt>
    <dgm:pt modelId="{2F94AA82-25BF-4B61-A6B6-6274AD64DF11}">
      <dgm:prSet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Quaternary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91C4C24-11EA-45C9-9C76-7199E97E5929}" type="parTrans" cxnId="{CB74A632-A324-4CAA-B885-B5B5C6247A33}">
      <dgm:prSet/>
      <dgm:spPr/>
      <dgm:t>
        <a:bodyPr/>
        <a:lstStyle/>
        <a:p>
          <a:endParaRPr lang="en-US"/>
        </a:p>
      </dgm:t>
    </dgm:pt>
    <dgm:pt modelId="{B6C11374-E5D3-4833-9F41-0A146CE065BE}" type="sibTrans" cxnId="{CB74A632-A324-4CAA-B885-B5B5C6247A33}">
      <dgm:prSet/>
      <dgm:spPr/>
      <dgm:t>
        <a:bodyPr/>
        <a:lstStyle/>
        <a:p>
          <a:endParaRPr lang="en-US"/>
        </a:p>
      </dgm:t>
    </dgm:pt>
    <dgm:pt modelId="{CB9166A0-1E0B-4CD5-9A3D-ADA3A9587DED}" type="pres">
      <dgm:prSet presAssocID="{318DAC6D-9F01-45A3-88D8-4F38CCA9530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F6F7EC-89ED-41E9-966F-2620ADCECE8D}" type="pres">
      <dgm:prSet presAssocID="{4B643C84-8A54-4740-A100-FD510DC37B63}" presName="root1" presStyleCnt="0"/>
      <dgm:spPr/>
    </dgm:pt>
    <dgm:pt modelId="{AFB470B1-0924-4004-BEA5-1BAB270A2CC9}" type="pres">
      <dgm:prSet presAssocID="{4B643C84-8A54-4740-A100-FD510DC37B6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92347F-8380-4309-BD7E-F2A20A4077EC}" type="pres">
      <dgm:prSet presAssocID="{4B643C84-8A54-4740-A100-FD510DC37B63}" presName="level2hierChild" presStyleCnt="0"/>
      <dgm:spPr/>
    </dgm:pt>
    <dgm:pt modelId="{950F3AEB-C8AA-48DA-8656-F1FD1A15E0DC}" type="pres">
      <dgm:prSet presAssocID="{1D981B8E-8341-4F2E-97F3-E9DC12D4411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8F83F61-5F1D-4E83-A8AD-BAA2E63048DD}" type="pres">
      <dgm:prSet presAssocID="{1D981B8E-8341-4F2E-97F3-E9DC12D4411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945549E-76E0-48CB-AAD5-1744170E0C79}" type="pres">
      <dgm:prSet presAssocID="{08E3B7B7-6B17-4657-B96F-19A63F9551F8}" presName="root2" presStyleCnt="0"/>
      <dgm:spPr/>
    </dgm:pt>
    <dgm:pt modelId="{006F7727-438E-4F67-9B24-319282A1170B}" type="pres">
      <dgm:prSet presAssocID="{08E3B7B7-6B17-4657-B96F-19A63F9551F8}" presName="LevelTwoTextNode" presStyleLbl="node2" presStyleIdx="0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5C3C7-C483-469E-9A4F-1BAC5861E9C6}" type="pres">
      <dgm:prSet presAssocID="{08E3B7B7-6B17-4657-B96F-19A63F9551F8}" presName="level3hierChild" presStyleCnt="0"/>
      <dgm:spPr/>
    </dgm:pt>
    <dgm:pt modelId="{83A3EB1B-41E6-40E6-860D-79083852CA3A}" type="pres">
      <dgm:prSet presAssocID="{88EDDF25-0083-40BB-8332-EBCA9084EB5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DFCE3D0E-725D-4C7C-9BC2-969464796652}" type="pres">
      <dgm:prSet presAssocID="{88EDDF25-0083-40BB-8332-EBCA9084EB5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F0A12B-A9D0-4D5B-A9D7-A2E03E630E02}" type="pres">
      <dgm:prSet presAssocID="{1887638C-676D-4077-8D23-553CE88D7D58}" presName="root2" presStyleCnt="0"/>
      <dgm:spPr/>
    </dgm:pt>
    <dgm:pt modelId="{1A53074E-D11B-4668-8C8F-87807D22617C}" type="pres">
      <dgm:prSet presAssocID="{1887638C-676D-4077-8D23-553CE88D7D58}" presName="LevelTwoTextNode" presStyleLbl="node2" presStyleIdx="1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F20C7-72E0-4125-99FB-5732DC61977A}" type="pres">
      <dgm:prSet presAssocID="{1887638C-676D-4077-8D23-553CE88D7D58}" presName="level3hierChild" presStyleCnt="0"/>
      <dgm:spPr/>
    </dgm:pt>
    <dgm:pt modelId="{4A96B855-6A91-4769-9897-A3010A29F1C8}" type="pres">
      <dgm:prSet presAssocID="{5A8B7652-9039-4307-9E90-4BD7E2DD59F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9AF94EE-25AC-4DCB-8917-DE5892FACB66}" type="pres">
      <dgm:prSet presAssocID="{5A8B7652-9039-4307-9E90-4BD7E2DD59F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9816523-8B49-46DF-BAA6-7EDA42A74A45}" type="pres">
      <dgm:prSet presAssocID="{008D0A0C-CF4B-416B-A15C-463D8931E4D2}" presName="root2" presStyleCnt="0"/>
      <dgm:spPr/>
    </dgm:pt>
    <dgm:pt modelId="{544658C0-027D-4B65-AFB9-C45AADB6708F}" type="pres">
      <dgm:prSet presAssocID="{008D0A0C-CF4B-416B-A15C-463D8931E4D2}" presName="LevelTwoTextNode" presStyleLbl="node2" presStyleIdx="2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3140CE-1850-4047-B165-CD08B332A742}" type="pres">
      <dgm:prSet presAssocID="{008D0A0C-CF4B-416B-A15C-463D8931E4D2}" presName="level3hierChild" presStyleCnt="0"/>
      <dgm:spPr/>
    </dgm:pt>
    <dgm:pt modelId="{B56A4102-9D8F-4432-801B-A3BCA6F7E9A1}" type="pres">
      <dgm:prSet presAssocID="{191C4C24-11EA-45C9-9C76-7199E97E5929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FED2070-B37B-415E-9328-FB308D937F63}" type="pres">
      <dgm:prSet presAssocID="{191C4C24-11EA-45C9-9C76-7199E97E592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A5BC566-4C84-42F7-AAC2-8FD35E0A160B}" type="pres">
      <dgm:prSet presAssocID="{2F94AA82-25BF-4B61-A6B6-6274AD64DF11}" presName="root2" presStyleCnt="0"/>
      <dgm:spPr/>
    </dgm:pt>
    <dgm:pt modelId="{02E3AA7D-BCE5-42F4-8F2B-4110F6846B3E}" type="pres">
      <dgm:prSet presAssocID="{2F94AA82-25BF-4B61-A6B6-6274AD64DF11}" presName="LevelTwoTextNode" presStyleLbl="node2" presStyleIdx="3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BAA07-E84C-4756-9CDE-750197962529}" type="pres">
      <dgm:prSet presAssocID="{2F94AA82-25BF-4B61-A6B6-6274AD64DF11}" presName="level3hierChild" presStyleCnt="0"/>
      <dgm:spPr/>
    </dgm:pt>
  </dgm:ptLst>
  <dgm:cxnLst>
    <dgm:cxn modelId="{ED6AB850-714E-443A-9885-9903FAC2FDAB}" type="presOf" srcId="{5A8B7652-9039-4307-9E90-4BD7E2DD59F8}" destId="{4A96B855-6A91-4769-9897-A3010A29F1C8}" srcOrd="0" destOrd="0" presId="urn:microsoft.com/office/officeart/2008/layout/HorizontalMultiLevelHierarchy"/>
    <dgm:cxn modelId="{6D439E6E-2839-43E5-869B-B0EAC571FBB4}" type="presOf" srcId="{008D0A0C-CF4B-416B-A15C-463D8931E4D2}" destId="{544658C0-027D-4B65-AFB9-C45AADB6708F}" srcOrd="0" destOrd="0" presId="urn:microsoft.com/office/officeart/2008/layout/HorizontalMultiLevelHierarchy"/>
    <dgm:cxn modelId="{6AAA499B-6EDE-48C9-BE85-F5966FE531C4}" type="presOf" srcId="{191C4C24-11EA-45C9-9C76-7199E97E5929}" destId="{8FED2070-B37B-415E-9328-FB308D937F63}" srcOrd="1" destOrd="0" presId="urn:microsoft.com/office/officeart/2008/layout/HorizontalMultiLevelHierarchy"/>
    <dgm:cxn modelId="{3E6D788E-10BB-4F56-B224-06DAD31C355E}" type="presOf" srcId="{88EDDF25-0083-40BB-8332-EBCA9084EB5F}" destId="{DFCE3D0E-725D-4C7C-9BC2-969464796652}" srcOrd="1" destOrd="0" presId="urn:microsoft.com/office/officeart/2008/layout/HorizontalMultiLevelHierarchy"/>
    <dgm:cxn modelId="{CB74A632-A324-4CAA-B885-B5B5C6247A33}" srcId="{4B643C84-8A54-4740-A100-FD510DC37B63}" destId="{2F94AA82-25BF-4B61-A6B6-6274AD64DF11}" srcOrd="3" destOrd="0" parTransId="{191C4C24-11EA-45C9-9C76-7199E97E5929}" sibTransId="{B6C11374-E5D3-4833-9F41-0A146CE065BE}"/>
    <dgm:cxn modelId="{9797BDE4-84F6-4653-A01A-9DD6A47E5A8A}" type="presOf" srcId="{318DAC6D-9F01-45A3-88D8-4F38CCA95300}" destId="{CB9166A0-1E0B-4CD5-9A3D-ADA3A9587DED}" srcOrd="0" destOrd="0" presId="urn:microsoft.com/office/officeart/2008/layout/HorizontalMultiLevelHierarchy"/>
    <dgm:cxn modelId="{6203678B-04FE-4DE9-8742-E9753970AF8B}" srcId="{4B643C84-8A54-4740-A100-FD510DC37B63}" destId="{008D0A0C-CF4B-416B-A15C-463D8931E4D2}" srcOrd="2" destOrd="0" parTransId="{5A8B7652-9039-4307-9E90-4BD7E2DD59F8}" sibTransId="{59C169CB-C683-4971-944C-ECFB87C0E4B1}"/>
    <dgm:cxn modelId="{CDBE15D6-602B-4D65-B332-5A4996470206}" type="presOf" srcId="{2F94AA82-25BF-4B61-A6B6-6274AD64DF11}" destId="{02E3AA7D-BCE5-42F4-8F2B-4110F6846B3E}" srcOrd="0" destOrd="0" presId="urn:microsoft.com/office/officeart/2008/layout/HorizontalMultiLevelHierarchy"/>
    <dgm:cxn modelId="{3C4E0824-15C6-4BEF-BFDB-09EA7EAAD3F3}" type="presOf" srcId="{1D981B8E-8341-4F2E-97F3-E9DC12D44116}" destId="{950F3AEB-C8AA-48DA-8656-F1FD1A15E0DC}" srcOrd="0" destOrd="0" presId="urn:microsoft.com/office/officeart/2008/layout/HorizontalMultiLevelHierarchy"/>
    <dgm:cxn modelId="{CEB8149F-B916-47AD-9F73-CFE8915716A2}" srcId="{4B643C84-8A54-4740-A100-FD510DC37B63}" destId="{1887638C-676D-4077-8D23-553CE88D7D58}" srcOrd="1" destOrd="0" parTransId="{88EDDF25-0083-40BB-8332-EBCA9084EB5F}" sibTransId="{538CE3B9-164B-40BB-A94C-A65340286349}"/>
    <dgm:cxn modelId="{7B2095EA-7938-44CF-838A-D6B2D3E93F5E}" type="presOf" srcId="{191C4C24-11EA-45C9-9C76-7199E97E5929}" destId="{B56A4102-9D8F-4432-801B-A3BCA6F7E9A1}" srcOrd="0" destOrd="0" presId="urn:microsoft.com/office/officeart/2008/layout/HorizontalMultiLevelHierarchy"/>
    <dgm:cxn modelId="{93E40D66-0043-491F-BE36-CC649ACA9453}" type="presOf" srcId="{5A8B7652-9039-4307-9E90-4BD7E2DD59F8}" destId="{39AF94EE-25AC-4DCB-8917-DE5892FACB66}" srcOrd="1" destOrd="0" presId="urn:microsoft.com/office/officeart/2008/layout/HorizontalMultiLevelHierarchy"/>
    <dgm:cxn modelId="{0CB38EA4-67D5-443C-AB52-1A909B124317}" srcId="{318DAC6D-9F01-45A3-88D8-4F38CCA95300}" destId="{4B643C84-8A54-4740-A100-FD510DC37B63}" srcOrd="0" destOrd="0" parTransId="{4C3DB345-E95D-403F-810F-3C8AE202E643}" sibTransId="{95A62ECE-E91F-48DE-AC54-DBE46B53A517}"/>
    <dgm:cxn modelId="{0F8D8CFE-6C74-402B-B0E8-39C656047E1B}" srcId="{4B643C84-8A54-4740-A100-FD510DC37B63}" destId="{08E3B7B7-6B17-4657-B96F-19A63F9551F8}" srcOrd="0" destOrd="0" parTransId="{1D981B8E-8341-4F2E-97F3-E9DC12D44116}" sibTransId="{CD5890E9-E743-49A0-B870-89867C1B6695}"/>
    <dgm:cxn modelId="{7330B8B6-003C-4EBB-9685-E252EE66B25F}" type="presOf" srcId="{1887638C-676D-4077-8D23-553CE88D7D58}" destId="{1A53074E-D11B-4668-8C8F-87807D22617C}" srcOrd="0" destOrd="0" presId="urn:microsoft.com/office/officeart/2008/layout/HorizontalMultiLevelHierarchy"/>
    <dgm:cxn modelId="{083B9D87-4D46-4DCF-B99B-9036B967AEE5}" type="presOf" srcId="{08E3B7B7-6B17-4657-B96F-19A63F9551F8}" destId="{006F7727-438E-4F67-9B24-319282A1170B}" srcOrd="0" destOrd="0" presId="urn:microsoft.com/office/officeart/2008/layout/HorizontalMultiLevelHierarchy"/>
    <dgm:cxn modelId="{1F486979-1F0E-4FE2-A039-19E4E3EE7F6C}" type="presOf" srcId="{4B643C84-8A54-4740-A100-FD510DC37B63}" destId="{AFB470B1-0924-4004-BEA5-1BAB270A2CC9}" srcOrd="0" destOrd="0" presId="urn:microsoft.com/office/officeart/2008/layout/HorizontalMultiLevelHierarchy"/>
    <dgm:cxn modelId="{AF1D0D3D-3D2C-4C90-BF23-59735A2AE667}" type="presOf" srcId="{1D981B8E-8341-4F2E-97F3-E9DC12D44116}" destId="{18F83F61-5F1D-4E83-A8AD-BAA2E63048DD}" srcOrd="1" destOrd="0" presId="urn:microsoft.com/office/officeart/2008/layout/HorizontalMultiLevelHierarchy"/>
    <dgm:cxn modelId="{20EF057E-2F17-483B-9249-50627F2C01AB}" type="presOf" srcId="{88EDDF25-0083-40BB-8332-EBCA9084EB5F}" destId="{83A3EB1B-41E6-40E6-860D-79083852CA3A}" srcOrd="0" destOrd="0" presId="urn:microsoft.com/office/officeart/2008/layout/HorizontalMultiLevelHierarchy"/>
    <dgm:cxn modelId="{5DDD53E8-CB88-4D39-BA06-360EDF646F60}" type="presParOf" srcId="{CB9166A0-1E0B-4CD5-9A3D-ADA3A9587DED}" destId="{6AF6F7EC-89ED-41E9-966F-2620ADCECE8D}" srcOrd="0" destOrd="0" presId="urn:microsoft.com/office/officeart/2008/layout/HorizontalMultiLevelHierarchy"/>
    <dgm:cxn modelId="{62194971-0762-4189-BF47-8A9DD7440780}" type="presParOf" srcId="{6AF6F7EC-89ED-41E9-966F-2620ADCECE8D}" destId="{AFB470B1-0924-4004-BEA5-1BAB270A2CC9}" srcOrd="0" destOrd="0" presId="urn:microsoft.com/office/officeart/2008/layout/HorizontalMultiLevelHierarchy"/>
    <dgm:cxn modelId="{25052A00-6552-419F-A6EE-FD05A35FCA67}" type="presParOf" srcId="{6AF6F7EC-89ED-41E9-966F-2620ADCECE8D}" destId="{2792347F-8380-4309-BD7E-F2A20A4077EC}" srcOrd="1" destOrd="0" presId="urn:microsoft.com/office/officeart/2008/layout/HorizontalMultiLevelHierarchy"/>
    <dgm:cxn modelId="{A88B647C-0502-45EF-9510-F66AC23202A6}" type="presParOf" srcId="{2792347F-8380-4309-BD7E-F2A20A4077EC}" destId="{950F3AEB-C8AA-48DA-8656-F1FD1A15E0DC}" srcOrd="0" destOrd="0" presId="urn:microsoft.com/office/officeart/2008/layout/HorizontalMultiLevelHierarchy"/>
    <dgm:cxn modelId="{4BB40068-5A53-495C-B829-FE1937B9A37E}" type="presParOf" srcId="{950F3AEB-C8AA-48DA-8656-F1FD1A15E0DC}" destId="{18F83F61-5F1D-4E83-A8AD-BAA2E63048DD}" srcOrd="0" destOrd="0" presId="urn:microsoft.com/office/officeart/2008/layout/HorizontalMultiLevelHierarchy"/>
    <dgm:cxn modelId="{5CE5F568-7984-4CE7-8C01-9C145E951240}" type="presParOf" srcId="{2792347F-8380-4309-BD7E-F2A20A4077EC}" destId="{3945549E-76E0-48CB-AAD5-1744170E0C79}" srcOrd="1" destOrd="0" presId="urn:microsoft.com/office/officeart/2008/layout/HorizontalMultiLevelHierarchy"/>
    <dgm:cxn modelId="{7A35DED6-4392-4359-8041-91E05AF71DC4}" type="presParOf" srcId="{3945549E-76E0-48CB-AAD5-1744170E0C79}" destId="{006F7727-438E-4F67-9B24-319282A1170B}" srcOrd="0" destOrd="0" presId="urn:microsoft.com/office/officeart/2008/layout/HorizontalMultiLevelHierarchy"/>
    <dgm:cxn modelId="{9E053295-F4C7-4FCC-ABD4-7F578277B7B8}" type="presParOf" srcId="{3945549E-76E0-48CB-AAD5-1744170E0C79}" destId="{5F55C3C7-C483-469E-9A4F-1BAC5861E9C6}" srcOrd="1" destOrd="0" presId="urn:microsoft.com/office/officeart/2008/layout/HorizontalMultiLevelHierarchy"/>
    <dgm:cxn modelId="{91799F99-CFD6-44B7-9B4A-30EC0EEDFA50}" type="presParOf" srcId="{2792347F-8380-4309-BD7E-F2A20A4077EC}" destId="{83A3EB1B-41E6-40E6-860D-79083852CA3A}" srcOrd="2" destOrd="0" presId="urn:microsoft.com/office/officeart/2008/layout/HorizontalMultiLevelHierarchy"/>
    <dgm:cxn modelId="{0FBABD6A-185F-4412-8302-0C2D53B81D1F}" type="presParOf" srcId="{83A3EB1B-41E6-40E6-860D-79083852CA3A}" destId="{DFCE3D0E-725D-4C7C-9BC2-969464796652}" srcOrd="0" destOrd="0" presId="urn:microsoft.com/office/officeart/2008/layout/HorizontalMultiLevelHierarchy"/>
    <dgm:cxn modelId="{F2205A70-A3A4-4694-AECA-DF5F34332D8C}" type="presParOf" srcId="{2792347F-8380-4309-BD7E-F2A20A4077EC}" destId="{E6F0A12B-A9D0-4D5B-A9D7-A2E03E630E02}" srcOrd="3" destOrd="0" presId="urn:microsoft.com/office/officeart/2008/layout/HorizontalMultiLevelHierarchy"/>
    <dgm:cxn modelId="{3883E9F7-BFB8-4021-9F5B-15304A7B716A}" type="presParOf" srcId="{E6F0A12B-A9D0-4D5B-A9D7-A2E03E630E02}" destId="{1A53074E-D11B-4668-8C8F-87807D22617C}" srcOrd="0" destOrd="0" presId="urn:microsoft.com/office/officeart/2008/layout/HorizontalMultiLevelHierarchy"/>
    <dgm:cxn modelId="{B8B22904-6ED6-4ED4-9953-C272F57DB846}" type="presParOf" srcId="{E6F0A12B-A9D0-4D5B-A9D7-A2E03E630E02}" destId="{89AF20C7-72E0-4125-99FB-5732DC61977A}" srcOrd="1" destOrd="0" presId="urn:microsoft.com/office/officeart/2008/layout/HorizontalMultiLevelHierarchy"/>
    <dgm:cxn modelId="{49AB8BBC-A72E-41C8-9081-556E9A475912}" type="presParOf" srcId="{2792347F-8380-4309-BD7E-F2A20A4077EC}" destId="{4A96B855-6A91-4769-9897-A3010A29F1C8}" srcOrd="4" destOrd="0" presId="urn:microsoft.com/office/officeart/2008/layout/HorizontalMultiLevelHierarchy"/>
    <dgm:cxn modelId="{E2C9F555-954A-4E9D-8924-CB812FD67180}" type="presParOf" srcId="{4A96B855-6A91-4769-9897-A3010A29F1C8}" destId="{39AF94EE-25AC-4DCB-8917-DE5892FACB66}" srcOrd="0" destOrd="0" presId="urn:microsoft.com/office/officeart/2008/layout/HorizontalMultiLevelHierarchy"/>
    <dgm:cxn modelId="{5FEC19EC-161F-4123-981C-4CEC15466290}" type="presParOf" srcId="{2792347F-8380-4309-BD7E-F2A20A4077EC}" destId="{C9816523-8B49-46DF-BAA6-7EDA42A74A45}" srcOrd="5" destOrd="0" presId="urn:microsoft.com/office/officeart/2008/layout/HorizontalMultiLevelHierarchy"/>
    <dgm:cxn modelId="{CFB9B118-4F3B-4DEE-B6C7-3ACF12239406}" type="presParOf" srcId="{C9816523-8B49-46DF-BAA6-7EDA42A74A45}" destId="{544658C0-027D-4B65-AFB9-C45AADB6708F}" srcOrd="0" destOrd="0" presId="urn:microsoft.com/office/officeart/2008/layout/HorizontalMultiLevelHierarchy"/>
    <dgm:cxn modelId="{01DC6DF1-1EDD-45F2-B031-598CCA89C488}" type="presParOf" srcId="{C9816523-8B49-46DF-BAA6-7EDA42A74A45}" destId="{BD3140CE-1850-4047-B165-CD08B332A742}" srcOrd="1" destOrd="0" presId="urn:microsoft.com/office/officeart/2008/layout/HorizontalMultiLevelHierarchy"/>
    <dgm:cxn modelId="{51F7AE37-C177-4269-93E7-45764185F81F}" type="presParOf" srcId="{2792347F-8380-4309-BD7E-F2A20A4077EC}" destId="{B56A4102-9D8F-4432-801B-A3BCA6F7E9A1}" srcOrd="6" destOrd="0" presId="urn:microsoft.com/office/officeart/2008/layout/HorizontalMultiLevelHierarchy"/>
    <dgm:cxn modelId="{FF7B47F7-0997-4447-B903-2D68A101C47B}" type="presParOf" srcId="{B56A4102-9D8F-4432-801B-A3BCA6F7E9A1}" destId="{8FED2070-B37B-415E-9328-FB308D937F63}" srcOrd="0" destOrd="0" presId="urn:microsoft.com/office/officeart/2008/layout/HorizontalMultiLevelHierarchy"/>
    <dgm:cxn modelId="{1C8381DC-8B55-456A-8CBA-26E65A1049A5}" type="presParOf" srcId="{2792347F-8380-4309-BD7E-F2A20A4077EC}" destId="{8A5BC566-4C84-42F7-AAC2-8FD35E0A160B}" srcOrd="7" destOrd="0" presId="urn:microsoft.com/office/officeart/2008/layout/HorizontalMultiLevelHierarchy"/>
    <dgm:cxn modelId="{24DC8A8B-6141-4293-8247-4C8C63602953}" type="presParOf" srcId="{8A5BC566-4C84-42F7-AAC2-8FD35E0A160B}" destId="{02E3AA7D-BCE5-42F4-8F2B-4110F6846B3E}" srcOrd="0" destOrd="0" presId="urn:microsoft.com/office/officeart/2008/layout/HorizontalMultiLevelHierarchy"/>
    <dgm:cxn modelId="{783C7BB1-0FAB-4A92-8205-F5068512F550}" type="presParOf" srcId="{8A5BC566-4C84-42F7-AAC2-8FD35E0A160B}" destId="{8E5BAA07-E84C-4756-9CDE-75019796252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DAC6D-9F01-45A3-88D8-4F38CCA9530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3C84-8A54-4740-A100-FD510DC37B63}">
      <dgm:prSet phldrT="[Text]" custT="1"/>
      <dgm:spPr/>
      <dgm:t>
        <a:bodyPr/>
        <a:lstStyle/>
        <a:p>
          <a:r>
            <a:rPr lang="en-US" sz="3600" dirty="0" smtClean="0"/>
            <a:t>Job attractiveness</a:t>
          </a:r>
          <a:endParaRPr lang="en-US" sz="3600" dirty="0"/>
        </a:p>
      </dgm:t>
    </dgm:pt>
    <dgm:pt modelId="{4C3DB345-E95D-403F-810F-3C8AE202E643}" type="parTrans" cxnId="{0CB38EA4-67D5-443C-AB52-1A909B124317}">
      <dgm:prSet/>
      <dgm:spPr/>
      <dgm:t>
        <a:bodyPr/>
        <a:lstStyle/>
        <a:p>
          <a:endParaRPr lang="en-US"/>
        </a:p>
      </dgm:t>
    </dgm:pt>
    <dgm:pt modelId="{95A62ECE-E91F-48DE-AC54-DBE46B53A517}" type="sibTrans" cxnId="{0CB38EA4-67D5-443C-AB52-1A909B124317}">
      <dgm:prSet/>
      <dgm:spPr/>
      <dgm:t>
        <a:bodyPr/>
        <a:lstStyle/>
        <a:p>
          <a:endParaRPr lang="en-US"/>
        </a:p>
      </dgm:t>
    </dgm:pt>
    <dgm:pt modelId="{08E3B7B7-6B17-4657-B96F-19A63F9551F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Primary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D981B8E-8341-4F2E-97F3-E9DC12D44116}" type="parTrans" cxnId="{0F8D8CFE-6C74-402B-B0E8-39C656047E1B}">
      <dgm:prSet/>
      <dgm:spPr/>
      <dgm:t>
        <a:bodyPr/>
        <a:lstStyle/>
        <a:p>
          <a:endParaRPr lang="en-US"/>
        </a:p>
      </dgm:t>
    </dgm:pt>
    <dgm:pt modelId="{CD5890E9-E743-49A0-B870-89867C1B6695}" type="sibTrans" cxnId="{0F8D8CFE-6C74-402B-B0E8-39C656047E1B}">
      <dgm:prSet/>
      <dgm:spPr/>
      <dgm:t>
        <a:bodyPr/>
        <a:lstStyle/>
        <a:p>
          <a:endParaRPr lang="en-US"/>
        </a:p>
      </dgm:t>
    </dgm:pt>
    <dgm:pt modelId="{1887638C-676D-4077-8D23-553CE88D7D58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</a:rPr>
            <a:t>Secondary </a:t>
          </a:r>
        </a:p>
        <a:p>
          <a:r>
            <a:rPr lang="en-US" sz="2000" dirty="0" smtClean="0">
              <a:solidFill>
                <a:schemeClr val="bg1"/>
              </a:solidFill>
            </a:rPr>
            <a:t>sector jobs</a:t>
          </a:r>
          <a:endParaRPr lang="en-US" sz="2000" dirty="0">
            <a:solidFill>
              <a:schemeClr val="bg1"/>
            </a:solidFill>
          </a:endParaRPr>
        </a:p>
      </dgm:t>
    </dgm:pt>
    <dgm:pt modelId="{88EDDF25-0083-40BB-8332-EBCA9084EB5F}" type="parTrans" cxnId="{CEB8149F-B916-47AD-9F73-CFE8915716A2}">
      <dgm:prSet/>
      <dgm:spPr/>
      <dgm:t>
        <a:bodyPr/>
        <a:lstStyle/>
        <a:p>
          <a:endParaRPr lang="en-US"/>
        </a:p>
      </dgm:t>
    </dgm:pt>
    <dgm:pt modelId="{538CE3B9-164B-40BB-A94C-A65340286349}" type="sibTrans" cxnId="{CEB8149F-B916-47AD-9F73-CFE8915716A2}">
      <dgm:prSet/>
      <dgm:spPr/>
      <dgm:t>
        <a:bodyPr/>
        <a:lstStyle/>
        <a:p>
          <a:endParaRPr lang="en-US"/>
        </a:p>
      </dgm:t>
    </dgm:pt>
    <dgm:pt modelId="{008D0A0C-CF4B-416B-A15C-463D8931E4D2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Tertiary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5A8B7652-9039-4307-9E90-4BD7E2DD59F8}" type="parTrans" cxnId="{6203678B-04FE-4DE9-8742-E9753970AF8B}">
      <dgm:prSet/>
      <dgm:spPr/>
      <dgm:t>
        <a:bodyPr/>
        <a:lstStyle/>
        <a:p>
          <a:endParaRPr lang="en-US"/>
        </a:p>
      </dgm:t>
    </dgm:pt>
    <dgm:pt modelId="{59C169CB-C683-4971-944C-ECFB87C0E4B1}" type="sibTrans" cxnId="{6203678B-04FE-4DE9-8742-E9753970AF8B}">
      <dgm:prSet/>
      <dgm:spPr/>
      <dgm:t>
        <a:bodyPr/>
        <a:lstStyle/>
        <a:p>
          <a:endParaRPr lang="en-US"/>
        </a:p>
      </dgm:t>
    </dgm:pt>
    <dgm:pt modelId="{2F94AA82-25BF-4B61-A6B6-6274AD64DF11}">
      <dgm:prSet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</a:rPr>
            <a:t>Quaternary </a:t>
          </a:r>
        </a:p>
        <a:p>
          <a:r>
            <a:rPr lang="en-US" sz="2000" dirty="0" smtClean="0">
              <a:solidFill>
                <a:schemeClr val="bg1"/>
              </a:solidFill>
            </a:rPr>
            <a:t>sector jobs</a:t>
          </a:r>
          <a:endParaRPr lang="en-US" sz="2000" dirty="0">
            <a:solidFill>
              <a:schemeClr val="bg1"/>
            </a:solidFill>
          </a:endParaRPr>
        </a:p>
      </dgm:t>
    </dgm:pt>
    <dgm:pt modelId="{191C4C24-11EA-45C9-9C76-7199E97E5929}" type="parTrans" cxnId="{CB74A632-A324-4CAA-B885-B5B5C6247A33}">
      <dgm:prSet/>
      <dgm:spPr/>
      <dgm:t>
        <a:bodyPr/>
        <a:lstStyle/>
        <a:p>
          <a:endParaRPr lang="en-US"/>
        </a:p>
      </dgm:t>
    </dgm:pt>
    <dgm:pt modelId="{B6C11374-E5D3-4833-9F41-0A146CE065BE}" type="sibTrans" cxnId="{CB74A632-A324-4CAA-B885-B5B5C6247A33}">
      <dgm:prSet/>
      <dgm:spPr/>
      <dgm:t>
        <a:bodyPr/>
        <a:lstStyle/>
        <a:p>
          <a:endParaRPr lang="en-US"/>
        </a:p>
      </dgm:t>
    </dgm:pt>
    <dgm:pt modelId="{CB9166A0-1E0B-4CD5-9A3D-ADA3A9587DED}" type="pres">
      <dgm:prSet presAssocID="{318DAC6D-9F01-45A3-88D8-4F38CCA9530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F6F7EC-89ED-41E9-966F-2620ADCECE8D}" type="pres">
      <dgm:prSet presAssocID="{4B643C84-8A54-4740-A100-FD510DC37B63}" presName="root1" presStyleCnt="0"/>
      <dgm:spPr/>
    </dgm:pt>
    <dgm:pt modelId="{AFB470B1-0924-4004-BEA5-1BAB270A2CC9}" type="pres">
      <dgm:prSet presAssocID="{4B643C84-8A54-4740-A100-FD510DC37B6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92347F-8380-4309-BD7E-F2A20A4077EC}" type="pres">
      <dgm:prSet presAssocID="{4B643C84-8A54-4740-A100-FD510DC37B63}" presName="level2hierChild" presStyleCnt="0"/>
      <dgm:spPr/>
    </dgm:pt>
    <dgm:pt modelId="{950F3AEB-C8AA-48DA-8656-F1FD1A15E0DC}" type="pres">
      <dgm:prSet presAssocID="{1D981B8E-8341-4F2E-97F3-E9DC12D4411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8F83F61-5F1D-4E83-A8AD-BAA2E63048DD}" type="pres">
      <dgm:prSet presAssocID="{1D981B8E-8341-4F2E-97F3-E9DC12D4411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945549E-76E0-48CB-AAD5-1744170E0C79}" type="pres">
      <dgm:prSet presAssocID="{08E3B7B7-6B17-4657-B96F-19A63F9551F8}" presName="root2" presStyleCnt="0"/>
      <dgm:spPr/>
    </dgm:pt>
    <dgm:pt modelId="{006F7727-438E-4F67-9B24-319282A1170B}" type="pres">
      <dgm:prSet presAssocID="{08E3B7B7-6B17-4657-B96F-19A63F9551F8}" presName="LevelTwoTextNode" presStyleLbl="node2" presStyleIdx="0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5C3C7-C483-469E-9A4F-1BAC5861E9C6}" type="pres">
      <dgm:prSet presAssocID="{08E3B7B7-6B17-4657-B96F-19A63F9551F8}" presName="level3hierChild" presStyleCnt="0"/>
      <dgm:spPr/>
    </dgm:pt>
    <dgm:pt modelId="{83A3EB1B-41E6-40E6-860D-79083852CA3A}" type="pres">
      <dgm:prSet presAssocID="{88EDDF25-0083-40BB-8332-EBCA9084EB5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DFCE3D0E-725D-4C7C-9BC2-969464796652}" type="pres">
      <dgm:prSet presAssocID="{88EDDF25-0083-40BB-8332-EBCA9084EB5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F0A12B-A9D0-4D5B-A9D7-A2E03E630E02}" type="pres">
      <dgm:prSet presAssocID="{1887638C-676D-4077-8D23-553CE88D7D58}" presName="root2" presStyleCnt="0"/>
      <dgm:spPr/>
    </dgm:pt>
    <dgm:pt modelId="{1A53074E-D11B-4668-8C8F-87807D22617C}" type="pres">
      <dgm:prSet presAssocID="{1887638C-676D-4077-8D23-553CE88D7D58}" presName="LevelTwoTextNode" presStyleLbl="node2" presStyleIdx="1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F20C7-72E0-4125-99FB-5732DC61977A}" type="pres">
      <dgm:prSet presAssocID="{1887638C-676D-4077-8D23-553CE88D7D58}" presName="level3hierChild" presStyleCnt="0"/>
      <dgm:spPr/>
    </dgm:pt>
    <dgm:pt modelId="{4A96B855-6A91-4769-9897-A3010A29F1C8}" type="pres">
      <dgm:prSet presAssocID="{5A8B7652-9039-4307-9E90-4BD7E2DD59F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9AF94EE-25AC-4DCB-8917-DE5892FACB66}" type="pres">
      <dgm:prSet presAssocID="{5A8B7652-9039-4307-9E90-4BD7E2DD59F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9816523-8B49-46DF-BAA6-7EDA42A74A45}" type="pres">
      <dgm:prSet presAssocID="{008D0A0C-CF4B-416B-A15C-463D8931E4D2}" presName="root2" presStyleCnt="0"/>
      <dgm:spPr/>
    </dgm:pt>
    <dgm:pt modelId="{544658C0-027D-4B65-AFB9-C45AADB6708F}" type="pres">
      <dgm:prSet presAssocID="{008D0A0C-CF4B-416B-A15C-463D8931E4D2}" presName="LevelTwoTextNode" presStyleLbl="node2" presStyleIdx="2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3140CE-1850-4047-B165-CD08B332A742}" type="pres">
      <dgm:prSet presAssocID="{008D0A0C-CF4B-416B-A15C-463D8931E4D2}" presName="level3hierChild" presStyleCnt="0"/>
      <dgm:spPr/>
    </dgm:pt>
    <dgm:pt modelId="{B56A4102-9D8F-4432-801B-A3BCA6F7E9A1}" type="pres">
      <dgm:prSet presAssocID="{191C4C24-11EA-45C9-9C76-7199E97E5929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FED2070-B37B-415E-9328-FB308D937F63}" type="pres">
      <dgm:prSet presAssocID="{191C4C24-11EA-45C9-9C76-7199E97E592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A5BC566-4C84-42F7-AAC2-8FD35E0A160B}" type="pres">
      <dgm:prSet presAssocID="{2F94AA82-25BF-4B61-A6B6-6274AD64DF11}" presName="root2" presStyleCnt="0"/>
      <dgm:spPr/>
    </dgm:pt>
    <dgm:pt modelId="{02E3AA7D-BCE5-42F4-8F2B-4110F6846B3E}" type="pres">
      <dgm:prSet presAssocID="{2F94AA82-25BF-4B61-A6B6-6274AD64DF11}" presName="LevelTwoTextNode" presStyleLbl="node2" presStyleIdx="3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BAA07-E84C-4756-9CDE-750197962529}" type="pres">
      <dgm:prSet presAssocID="{2F94AA82-25BF-4B61-A6B6-6274AD64DF11}" presName="level3hierChild" presStyleCnt="0"/>
      <dgm:spPr/>
    </dgm:pt>
  </dgm:ptLst>
  <dgm:cxnLst>
    <dgm:cxn modelId="{CB995E80-ED79-4745-A3F7-BFE0CB8ADEBB}" type="presOf" srcId="{191C4C24-11EA-45C9-9C76-7199E97E5929}" destId="{B56A4102-9D8F-4432-801B-A3BCA6F7E9A1}" srcOrd="0" destOrd="0" presId="urn:microsoft.com/office/officeart/2008/layout/HorizontalMultiLevelHierarchy"/>
    <dgm:cxn modelId="{F046CF77-89AC-4426-851D-D59D677B17EC}" type="presOf" srcId="{88EDDF25-0083-40BB-8332-EBCA9084EB5F}" destId="{83A3EB1B-41E6-40E6-860D-79083852CA3A}" srcOrd="0" destOrd="0" presId="urn:microsoft.com/office/officeart/2008/layout/HorizontalMultiLevelHierarchy"/>
    <dgm:cxn modelId="{062EDB72-35BE-4295-B60F-C1688C6062D6}" type="presOf" srcId="{5A8B7652-9039-4307-9E90-4BD7E2DD59F8}" destId="{39AF94EE-25AC-4DCB-8917-DE5892FACB66}" srcOrd="1" destOrd="0" presId="urn:microsoft.com/office/officeart/2008/layout/HorizontalMultiLevelHierarchy"/>
    <dgm:cxn modelId="{C92D50BD-EEB0-476B-9769-8B19C7E9D607}" type="presOf" srcId="{1D981B8E-8341-4F2E-97F3-E9DC12D44116}" destId="{18F83F61-5F1D-4E83-A8AD-BAA2E63048DD}" srcOrd="1" destOrd="0" presId="urn:microsoft.com/office/officeart/2008/layout/HorizontalMultiLevelHierarchy"/>
    <dgm:cxn modelId="{A2BD7284-058F-45E7-A3AD-F41A2D8B94AF}" type="presOf" srcId="{08E3B7B7-6B17-4657-B96F-19A63F9551F8}" destId="{006F7727-438E-4F67-9B24-319282A1170B}" srcOrd="0" destOrd="0" presId="urn:microsoft.com/office/officeart/2008/layout/HorizontalMultiLevelHierarchy"/>
    <dgm:cxn modelId="{032C3F7D-23BD-4993-B789-3D122A44F416}" type="presOf" srcId="{1887638C-676D-4077-8D23-553CE88D7D58}" destId="{1A53074E-D11B-4668-8C8F-87807D22617C}" srcOrd="0" destOrd="0" presId="urn:microsoft.com/office/officeart/2008/layout/HorizontalMultiLevelHierarchy"/>
    <dgm:cxn modelId="{BBFC1437-4B2E-410D-B57E-22D45B253833}" type="presOf" srcId="{5A8B7652-9039-4307-9E90-4BD7E2DD59F8}" destId="{4A96B855-6A91-4769-9897-A3010A29F1C8}" srcOrd="0" destOrd="0" presId="urn:microsoft.com/office/officeart/2008/layout/HorizontalMultiLevelHierarchy"/>
    <dgm:cxn modelId="{EB5C7193-07DE-4ACA-B689-4AB1D1148310}" type="presOf" srcId="{1D981B8E-8341-4F2E-97F3-E9DC12D44116}" destId="{950F3AEB-C8AA-48DA-8656-F1FD1A15E0DC}" srcOrd="0" destOrd="0" presId="urn:microsoft.com/office/officeart/2008/layout/HorizontalMultiLevelHierarchy"/>
    <dgm:cxn modelId="{CEB8149F-B916-47AD-9F73-CFE8915716A2}" srcId="{4B643C84-8A54-4740-A100-FD510DC37B63}" destId="{1887638C-676D-4077-8D23-553CE88D7D58}" srcOrd="1" destOrd="0" parTransId="{88EDDF25-0083-40BB-8332-EBCA9084EB5F}" sibTransId="{538CE3B9-164B-40BB-A94C-A65340286349}"/>
    <dgm:cxn modelId="{750D8C6E-184C-45C0-81A9-690F9A475CD7}" type="presOf" srcId="{008D0A0C-CF4B-416B-A15C-463D8931E4D2}" destId="{544658C0-027D-4B65-AFB9-C45AADB6708F}" srcOrd="0" destOrd="0" presId="urn:microsoft.com/office/officeart/2008/layout/HorizontalMultiLevelHierarchy"/>
    <dgm:cxn modelId="{6203678B-04FE-4DE9-8742-E9753970AF8B}" srcId="{4B643C84-8A54-4740-A100-FD510DC37B63}" destId="{008D0A0C-CF4B-416B-A15C-463D8931E4D2}" srcOrd="2" destOrd="0" parTransId="{5A8B7652-9039-4307-9E90-4BD7E2DD59F8}" sibTransId="{59C169CB-C683-4971-944C-ECFB87C0E4B1}"/>
    <dgm:cxn modelId="{0F8D8CFE-6C74-402B-B0E8-39C656047E1B}" srcId="{4B643C84-8A54-4740-A100-FD510DC37B63}" destId="{08E3B7B7-6B17-4657-B96F-19A63F9551F8}" srcOrd="0" destOrd="0" parTransId="{1D981B8E-8341-4F2E-97F3-E9DC12D44116}" sibTransId="{CD5890E9-E743-49A0-B870-89867C1B6695}"/>
    <dgm:cxn modelId="{A981EDFB-C239-4D95-9C7C-1A7552F29A99}" type="presOf" srcId="{4B643C84-8A54-4740-A100-FD510DC37B63}" destId="{AFB470B1-0924-4004-BEA5-1BAB270A2CC9}" srcOrd="0" destOrd="0" presId="urn:microsoft.com/office/officeart/2008/layout/HorizontalMultiLevelHierarchy"/>
    <dgm:cxn modelId="{0CB38EA4-67D5-443C-AB52-1A909B124317}" srcId="{318DAC6D-9F01-45A3-88D8-4F38CCA95300}" destId="{4B643C84-8A54-4740-A100-FD510DC37B63}" srcOrd="0" destOrd="0" parTransId="{4C3DB345-E95D-403F-810F-3C8AE202E643}" sibTransId="{95A62ECE-E91F-48DE-AC54-DBE46B53A517}"/>
    <dgm:cxn modelId="{03E27802-7A40-40BF-A396-551363797BFE}" type="presOf" srcId="{191C4C24-11EA-45C9-9C76-7199E97E5929}" destId="{8FED2070-B37B-415E-9328-FB308D937F63}" srcOrd="1" destOrd="0" presId="urn:microsoft.com/office/officeart/2008/layout/HorizontalMultiLevelHierarchy"/>
    <dgm:cxn modelId="{764695E0-1BC2-4F8B-917A-DACADF3D416D}" type="presOf" srcId="{88EDDF25-0083-40BB-8332-EBCA9084EB5F}" destId="{DFCE3D0E-725D-4C7C-9BC2-969464796652}" srcOrd="1" destOrd="0" presId="urn:microsoft.com/office/officeart/2008/layout/HorizontalMultiLevelHierarchy"/>
    <dgm:cxn modelId="{76B9D108-B50A-4932-9BE7-9B4D8CD8AC10}" type="presOf" srcId="{318DAC6D-9F01-45A3-88D8-4F38CCA95300}" destId="{CB9166A0-1E0B-4CD5-9A3D-ADA3A9587DED}" srcOrd="0" destOrd="0" presId="urn:microsoft.com/office/officeart/2008/layout/HorizontalMultiLevelHierarchy"/>
    <dgm:cxn modelId="{748590A9-31C1-4EA6-8DFD-3FDECC483AF4}" type="presOf" srcId="{2F94AA82-25BF-4B61-A6B6-6274AD64DF11}" destId="{02E3AA7D-BCE5-42F4-8F2B-4110F6846B3E}" srcOrd="0" destOrd="0" presId="urn:microsoft.com/office/officeart/2008/layout/HorizontalMultiLevelHierarchy"/>
    <dgm:cxn modelId="{CB74A632-A324-4CAA-B885-B5B5C6247A33}" srcId="{4B643C84-8A54-4740-A100-FD510DC37B63}" destId="{2F94AA82-25BF-4B61-A6B6-6274AD64DF11}" srcOrd="3" destOrd="0" parTransId="{191C4C24-11EA-45C9-9C76-7199E97E5929}" sibTransId="{B6C11374-E5D3-4833-9F41-0A146CE065BE}"/>
    <dgm:cxn modelId="{FC335A74-02AB-487B-A324-45A9A8B49F5D}" type="presParOf" srcId="{CB9166A0-1E0B-4CD5-9A3D-ADA3A9587DED}" destId="{6AF6F7EC-89ED-41E9-966F-2620ADCECE8D}" srcOrd="0" destOrd="0" presId="urn:microsoft.com/office/officeart/2008/layout/HorizontalMultiLevelHierarchy"/>
    <dgm:cxn modelId="{F1AE681A-96BB-4C65-BE50-F3B8D069A68E}" type="presParOf" srcId="{6AF6F7EC-89ED-41E9-966F-2620ADCECE8D}" destId="{AFB470B1-0924-4004-BEA5-1BAB270A2CC9}" srcOrd="0" destOrd="0" presId="urn:microsoft.com/office/officeart/2008/layout/HorizontalMultiLevelHierarchy"/>
    <dgm:cxn modelId="{33EAA175-A7BB-45AE-989C-2979095C71C7}" type="presParOf" srcId="{6AF6F7EC-89ED-41E9-966F-2620ADCECE8D}" destId="{2792347F-8380-4309-BD7E-F2A20A4077EC}" srcOrd="1" destOrd="0" presId="urn:microsoft.com/office/officeart/2008/layout/HorizontalMultiLevelHierarchy"/>
    <dgm:cxn modelId="{C79FEE71-C7E5-45C3-A891-8A71F0355F15}" type="presParOf" srcId="{2792347F-8380-4309-BD7E-F2A20A4077EC}" destId="{950F3AEB-C8AA-48DA-8656-F1FD1A15E0DC}" srcOrd="0" destOrd="0" presId="urn:microsoft.com/office/officeart/2008/layout/HorizontalMultiLevelHierarchy"/>
    <dgm:cxn modelId="{25069DFE-9998-4D53-969E-636FC5C18B14}" type="presParOf" srcId="{950F3AEB-C8AA-48DA-8656-F1FD1A15E0DC}" destId="{18F83F61-5F1D-4E83-A8AD-BAA2E63048DD}" srcOrd="0" destOrd="0" presId="urn:microsoft.com/office/officeart/2008/layout/HorizontalMultiLevelHierarchy"/>
    <dgm:cxn modelId="{4CE1B1B8-9BFA-4F98-9100-76C159EEA0AF}" type="presParOf" srcId="{2792347F-8380-4309-BD7E-F2A20A4077EC}" destId="{3945549E-76E0-48CB-AAD5-1744170E0C79}" srcOrd="1" destOrd="0" presId="urn:microsoft.com/office/officeart/2008/layout/HorizontalMultiLevelHierarchy"/>
    <dgm:cxn modelId="{9CEAB9C4-0AAB-436E-9AB6-814B3AC30F4C}" type="presParOf" srcId="{3945549E-76E0-48CB-AAD5-1744170E0C79}" destId="{006F7727-438E-4F67-9B24-319282A1170B}" srcOrd="0" destOrd="0" presId="urn:microsoft.com/office/officeart/2008/layout/HorizontalMultiLevelHierarchy"/>
    <dgm:cxn modelId="{0333EF91-E74B-49AE-8CA9-A22763385C89}" type="presParOf" srcId="{3945549E-76E0-48CB-AAD5-1744170E0C79}" destId="{5F55C3C7-C483-469E-9A4F-1BAC5861E9C6}" srcOrd="1" destOrd="0" presId="urn:microsoft.com/office/officeart/2008/layout/HorizontalMultiLevelHierarchy"/>
    <dgm:cxn modelId="{6574CF45-8BED-4225-8BDB-3A27542D3E37}" type="presParOf" srcId="{2792347F-8380-4309-BD7E-F2A20A4077EC}" destId="{83A3EB1B-41E6-40E6-860D-79083852CA3A}" srcOrd="2" destOrd="0" presId="urn:microsoft.com/office/officeart/2008/layout/HorizontalMultiLevelHierarchy"/>
    <dgm:cxn modelId="{882D4498-45A7-47C6-BE1B-7BE26ACC8B05}" type="presParOf" srcId="{83A3EB1B-41E6-40E6-860D-79083852CA3A}" destId="{DFCE3D0E-725D-4C7C-9BC2-969464796652}" srcOrd="0" destOrd="0" presId="urn:microsoft.com/office/officeart/2008/layout/HorizontalMultiLevelHierarchy"/>
    <dgm:cxn modelId="{753D860D-EFB3-4AB6-85E5-B7220BE0B696}" type="presParOf" srcId="{2792347F-8380-4309-BD7E-F2A20A4077EC}" destId="{E6F0A12B-A9D0-4D5B-A9D7-A2E03E630E02}" srcOrd="3" destOrd="0" presId="urn:microsoft.com/office/officeart/2008/layout/HorizontalMultiLevelHierarchy"/>
    <dgm:cxn modelId="{418C9E7F-7B1B-47FE-9850-363AEED94EBF}" type="presParOf" srcId="{E6F0A12B-A9D0-4D5B-A9D7-A2E03E630E02}" destId="{1A53074E-D11B-4668-8C8F-87807D22617C}" srcOrd="0" destOrd="0" presId="urn:microsoft.com/office/officeart/2008/layout/HorizontalMultiLevelHierarchy"/>
    <dgm:cxn modelId="{2B12CCAF-3849-4DAD-8D13-EB57DDFCF16F}" type="presParOf" srcId="{E6F0A12B-A9D0-4D5B-A9D7-A2E03E630E02}" destId="{89AF20C7-72E0-4125-99FB-5732DC61977A}" srcOrd="1" destOrd="0" presId="urn:microsoft.com/office/officeart/2008/layout/HorizontalMultiLevelHierarchy"/>
    <dgm:cxn modelId="{696DE5D6-C44F-4A5E-B83B-8AF4B3EDF298}" type="presParOf" srcId="{2792347F-8380-4309-BD7E-F2A20A4077EC}" destId="{4A96B855-6A91-4769-9897-A3010A29F1C8}" srcOrd="4" destOrd="0" presId="urn:microsoft.com/office/officeart/2008/layout/HorizontalMultiLevelHierarchy"/>
    <dgm:cxn modelId="{144BC8B3-224F-4231-A907-9F3A99B6A0E7}" type="presParOf" srcId="{4A96B855-6A91-4769-9897-A3010A29F1C8}" destId="{39AF94EE-25AC-4DCB-8917-DE5892FACB66}" srcOrd="0" destOrd="0" presId="urn:microsoft.com/office/officeart/2008/layout/HorizontalMultiLevelHierarchy"/>
    <dgm:cxn modelId="{9CD615CB-3BFA-480A-9742-7C8FD4670C2A}" type="presParOf" srcId="{2792347F-8380-4309-BD7E-F2A20A4077EC}" destId="{C9816523-8B49-46DF-BAA6-7EDA42A74A45}" srcOrd="5" destOrd="0" presId="urn:microsoft.com/office/officeart/2008/layout/HorizontalMultiLevelHierarchy"/>
    <dgm:cxn modelId="{BA07528B-56E3-40AE-B8D5-8C6F3837CE75}" type="presParOf" srcId="{C9816523-8B49-46DF-BAA6-7EDA42A74A45}" destId="{544658C0-027D-4B65-AFB9-C45AADB6708F}" srcOrd="0" destOrd="0" presId="urn:microsoft.com/office/officeart/2008/layout/HorizontalMultiLevelHierarchy"/>
    <dgm:cxn modelId="{6CDE3551-98FB-480A-8997-6483887C550E}" type="presParOf" srcId="{C9816523-8B49-46DF-BAA6-7EDA42A74A45}" destId="{BD3140CE-1850-4047-B165-CD08B332A742}" srcOrd="1" destOrd="0" presId="urn:microsoft.com/office/officeart/2008/layout/HorizontalMultiLevelHierarchy"/>
    <dgm:cxn modelId="{8F01E4E3-EC83-4084-AA15-2F38AD8358B4}" type="presParOf" srcId="{2792347F-8380-4309-BD7E-F2A20A4077EC}" destId="{B56A4102-9D8F-4432-801B-A3BCA6F7E9A1}" srcOrd="6" destOrd="0" presId="urn:microsoft.com/office/officeart/2008/layout/HorizontalMultiLevelHierarchy"/>
    <dgm:cxn modelId="{9182769A-18E6-44C2-A57D-9CED4082E98E}" type="presParOf" srcId="{B56A4102-9D8F-4432-801B-A3BCA6F7E9A1}" destId="{8FED2070-B37B-415E-9328-FB308D937F63}" srcOrd="0" destOrd="0" presId="urn:microsoft.com/office/officeart/2008/layout/HorizontalMultiLevelHierarchy"/>
    <dgm:cxn modelId="{43BE231C-327F-4493-82C6-4456D4DAAC4A}" type="presParOf" srcId="{2792347F-8380-4309-BD7E-F2A20A4077EC}" destId="{8A5BC566-4C84-42F7-AAC2-8FD35E0A160B}" srcOrd="7" destOrd="0" presId="urn:microsoft.com/office/officeart/2008/layout/HorizontalMultiLevelHierarchy"/>
    <dgm:cxn modelId="{79326042-95BC-4BDC-91DF-079DA75085E9}" type="presParOf" srcId="{8A5BC566-4C84-42F7-AAC2-8FD35E0A160B}" destId="{02E3AA7D-BCE5-42F4-8F2B-4110F6846B3E}" srcOrd="0" destOrd="0" presId="urn:microsoft.com/office/officeart/2008/layout/HorizontalMultiLevelHierarchy"/>
    <dgm:cxn modelId="{5E98E803-7571-4416-A082-7E22229ED543}" type="presParOf" srcId="{8A5BC566-4C84-42F7-AAC2-8FD35E0A160B}" destId="{8E5BAA07-E84C-4756-9CDE-75019796252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8DAC6D-9F01-45A3-88D8-4F38CCA9530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3C84-8A54-4740-A100-FD510DC37B63}">
      <dgm:prSet phldrT="[Text]" custT="1"/>
      <dgm:spPr/>
      <dgm:t>
        <a:bodyPr/>
        <a:lstStyle/>
        <a:p>
          <a:r>
            <a:rPr lang="en-US" sz="3600" dirty="0" smtClean="0"/>
            <a:t>Job attractiveness</a:t>
          </a:r>
          <a:endParaRPr lang="en-US" sz="3600" dirty="0"/>
        </a:p>
      </dgm:t>
    </dgm:pt>
    <dgm:pt modelId="{4C3DB345-E95D-403F-810F-3C8AE202E643}" type="parTrans" cxnId="{0CB38EA4-67D5-443C-AB52-1A909B124317}">
      <dgm:prSet/>
      <dgm:spPr/>
      <dgm:t>
        <a:bodyPr/>
        <a:lstStyle/>
        <a:p>
          <a:endParaRPr lang="en-US"/>
        </a:p>
      </dgm:t>
    </dgm:pt>
    <dgm:pt modelId="{95A62ECE-E91F-48DE-AC54-DBE46B53A517}" type="sibTrans" cxnId="{0CB38EA4-67D5-443C-AB52-1A909B124317}">
      <dgm:prSet/>
      <dgm:spPr/>
      <dgm:t>
        <a:bodyPr/>
        <a:lstStyle/>
        <a:p>
          <a:endParaRPr lang="en-US"/>
        </a:p>
      </dgm:t>
    </dgm:pt>
    <dgm:pt modelId="{08E3B7B7-6B17-4657-B96F-19A63F9551F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Primary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D981B8E-8341-4F2E-97F3-E9DC12D44116}" type="parTrans" cxnId="{0F8D8CFE-6C74-402B-B0E8-39C656047E1B}">
      <dgm:prSet/>
      <dgm:spPr/>
      <dgm:t>
        <a:bodyPr/>
        <a:lstStyle/>
        <a:p>
          <a:endParaRPr lang="en-US"/>
        </a:p>
      </dgm:t>
    </dgm:pt>
    <dgm:pt modelId="{CD5890E9-E743-49A0-B870-89867C1B6695}" type="sibTrans" cxnId="{0F8D8CFE-6C74-402B-B0E8-39C656047E1B}">
      <dgm:prSet/>
      <dgm:spPr/>
      <dgm:t>
        <a:bodyPr/>
        <a:lstStyle/>
        <a:p>
          <a:endParaRPr lang="en-US"/>
        </a:p>
      </dgm:t>
    </dgm:pt>
    <dgm:pt modelId="{1887638C-676D-4077-8D23-553CE88D7D5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Secondary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88EDDF25-0083-40BB-8332-EBCA9084EB5F}" type="parTrans" cxnId="{CEB8149F-B916-47AD-9F73-CFE8915716A2}">
      <dgm:prSet/>
      <dgm:spPr/>
      <dgm:t>
        <a:bodyPr/>
        <a:lstStyle/>
        <a:p>
          <a:endParaRPr lang="en-US"/>
        </a:p>
      </dgm:t>
    </dgm:pt>
    <dgm:pt modelId="{538CE3B9-164B-40BB-A94C-A65340286349}" type="sibTrans" cxnId="{CEB8149F-B916-47AD-9F73-CFE8915716A2}">
      <dgm:prSet/>
      <dgm:spPr/>
      <dgm:t>
        <a:bodyPr/>
        <a:lstStyle/>
        <a:p>
          <a:endParaRPr lang="en-US"/>
        </a:p>
      </dgm:t>
    </dgm:pt>
    <dgm:pt modelId="{008D0A0C-CF4B-416B-A15C-463D8931E4D2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</a:rPr>
            <a:t>Tertiary </a:t>
          </a:r>
        </a:p>
        <a:p>
          <a:r>
            <a:rPr lang="en-US" sz="2000" dirty="0" smtClean="0">
              <a:solidFill>
                <a:schemeClr val="bg1"/>
              </a:solidFill>
            </a:rPr>
            <a:t>sector jobs</a:t>
          </a:r>
          <a:endParaRPr lang="en-US" sz="2000" dirty="0">
            <a:solidFill>
              <a:schemeClr val="bg1"/>
            </a:solidFill>
          </a:endParaRPr>
        </a:p>
      </dgm:t>
    </dgm:pt>
    <dgm:pt modelId="{5A8B7652-9039-4307-9E90-4BD7E2DD59F8}" type="parTrans" cxnId="{6203678B-04FE-4DE9-8742-E9753970AF8B}">
      <dgm:prSet/>
      <dgm:spPr/>
      <dgm:t>
        <a:bodyPr/>
        <a:lstStyle/>
        <a:p>
          <a:endParaRPr lang="en-US"/>
        </a:p>
      </dgm:t>
    </dgm:pt>
    <dgm:pt modelId="{59C169CB-C683-4971-944C-ECFB87C0E4B1}" type="sibTrans" cxnId="{6203678B-04FE-4DE9-8742-E9753970AF8B}">
      <dgm:prSet/>
      <dgm:spPr/>
      <dgm:t>
        <a:bodyPr/>
        <a:lstStyle/>
        <a:p>
          <a:endParaRPr lang="en-US"/>
        </a:p>
      </dgm:t>
    </dgm:pt>
    <dgm:pt modelId="{2F94AA82-25BF-4B61-A6B6-6274AD64DF11}">
      <dgm:prSet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Quaternary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91C4C24-11EA-45C9-9C76-7199E97E5929}" type="parTrans" cxnId="{CB74A632-A324-4CAA-B885-B5B5C6247A33}">
      <dgm:prSet/>
      <dgm:spPr/>
      <dgm:t>
        <a:bodyPr/>
        <a:lstStyle/>
        <a:p>
          <a:endParaRPr lang="en-US"/>
        </a:p>
      </dgm:t>
    </dgm:pt>
    <dgm:pt modelId="{B6C11374-E5D3-4833-9F41-0A146CE065BE}" type="sibTrans" cxnId="{CB74A632-A324-4CAA-B885-B5B5C6247A33}">
      <dgm:prSet/>
      <dgm:spPr/>
      <dgm:t>
        <a:bodyPr/>
        <a:lstStyle/>
        <a:p>
          <a:endParaRPr lang="en-US"/>
        </a:p>
      </dgm:t>
    </dgm:pt>
    <dgm:pt modelId="{CB9166A0-1E0B-4CD5-9A3D-ADA3A9587DED}" type="pres">
      <dgm:prSet presAssocID="{318DAC6D-9F01-45A3-88D8-4F38CCA9530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F6F7EC-89ED-41E9-966F-2620ADCECE8D}" type="pres">
      <dgm:prSet presAssocID="{4B643C84-8A54-4740-A100-FD510DC37B63}" presName="root1" presStyleCnt="0"/>
      <dgm:spPr/>
    </dgm:pt>
    <dgm:pt modelId="{AFB470B1-0924-4004-BEA5-1BAB270A2CC9}" type="pres">
      <dgm:prSet presAssocID="{4B643C84-8A54-4740-A100-FD510DC37B6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92347F-8380-4309-BD7E-F2A20A4077EC}" type="pres">
      <dgm:prSet presAssocID="{4B643C84-8A54-4740-A100-FD510DC37B63}" presName="level2hierChild" presStyleCnt="0"/>
      <dgm:spPr/>
    </dgm:pt>
    <dgm:pt modelId="{950F3AEB-C8AA-48DA-8656-F1FD1A15E0DC}" type="pres">
      <dgm:prSet presAssocID="{1D981B8E-8341-4F2E-97F3-E9DC12D4411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8F83F61-5F1D-4E83-A8AD-BAA2E63048DD}" type="pres">
      <dgm:prSet presAssocID="{1D981B8E-8341-4F2E-97F3-E9DC12D4411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945549E-76E0-48CB-AAD5-1744170E0C79}" type="pres">
      <dgm:prSet presAssocID="{08E3B7B7-6B17-4657-B96F-19A63F9551F8}" presName="root2" presStyleCnt="0"/>
      <dgm:spPr/>
    </dgm:pt>
    <dgm:pt modelId="{006F7727-438E-4F67-9B24-319282A1170B}" type="pres">
      <dgm:prSet presAssocID="{08E3B7B7-6B17-4657-B96F-19A63F9551F8}" presName="LevelTwoTextNode" presStyleLbl="node2" presStyleIdx="0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5C3C7-C483-469E-9A4F-1BAC5861E9C6}" type="pres">
      <dgm:prSet presAssocID="{08E3B7B7-6B17-4657-B96F-19A63F9551F8}" presName="level3hierChild" presStyleCnt="0"/>
      <dgm:spPr/>
    </dgm:pt>
    <dgm:pt modelId="{83A3EB1B-41E6-40E6-860D-79083852CA3A}" type="pres">
      <dgm:prSet presAssocID="{88EDDF25-0083-40BB-8332-EBCA9084EB5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DFCE3D0E-725D-4C7C-9BC2-969464796652}" type="pres">
      <dgm:prSet presAssocID="{88EDDF25-0083-40BB-8332-EBCA9084EB5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F0A12B-A9D0-4D5B-A9D7-A2E03E630E02}" type="pres">
      <dgm:prSet presAssocID="{1887638C-676D-4077-8D23-553CE88D7D58}" presName="root2" presStyleCnt="0"/>
      <dgm:spPr/>
    </dgm:pt>
    <dgm:pt modelId="{1A53074E-D11B-4668-8C8F-87807D22617C}" type="pres">
      <dgm:prSet presAssocID="{1887638C-676D-4077-8D23-553CE88D7D58}" presName="LevelTwoTextNode" presStyleLbl="node2" presStyleIdx="1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F20C7-72E0-4125-99FB-5732DC61977A}" type="pres">
      <dgm:prSet presAssocID="{1887638C-676D-4077-8D23-553CE88D7D58}" presName="level3hierChild" presStyleCnt="0"/>
      <dgm:spPr/>
    </dgm:pt>
    <dgm:pt modelId="{4A96B855-6A91-4769-9897-A3010A29F1C8}" type="pres">
      <dgm:prSet presAssocID="{5A8B7652-9039-4307-9E90-4BD7E2DD59F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9AF94EE-25AC-4DCB-8917-DE5892FACB66}" type="pres">
      <dgm:prSet presAssocID="{5A8B7652-9039-4307-9E90-4BD7E2DD59F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9816523-8B49-46DF-BAA6-7EDA42A74A45}" type="pres">
      <dgm:prSet presAssocID="{008D0A0C-CF4B-416B-A15C-463D8931E4D2}" presName="root2" presStyleCnt="0"/>
      <dgm:spPr/>
    </dgm:pt>
    <dgm:pt modelId="{544658C0-027D-4B65-AFB9-C45AADB6708F}" type="pres">
      <dgm:prSet presAssocID="{008D0A0C-CF4B-416B-A15C-463D8931E4D2}" presName="LevelTwoTextNode" presStyleLbl="node2" presStyleIdx="2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3140CE-1850-4047-B165-CD08B332A742}" type="pres">
      <dgm:prSet presAssocID="{008D0A0C-CF4B-416B-A15C-463D8931E4D2}" presName="level3hierChild" presStyleCnt="0"/>
      <dgm:spPr/>
    </dgm:pt>
    <dgm:pt modelId="{B56A4102-9D8F-4432-801B-A3BCA6F7E9A1}" type="pres">
      <dgm:prSet presAssocID="{191C4C24-11EA-45C9-9C76-7199E97E5929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FED2070-B37B-415E-9328-FB308D937F63}" type="pres">
      <dgm:prSet presAssocID="{191C4C24-11EA-45C9-9C76-7199E97E592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A5BC566-4C84-42F7-AAC2-8FD35E0A160B}" type="pres">
      <dgm:prSet presAssocID="{2F94AA82-25BF-4B61-A6B6-6274AD64DF11}" presName="root2" presStyleCnt="0"/>
      <dgm:spPr/>
    </dgm:pt>
    <dgm:pt modelId="{02E3AA7D-BCE5-42F4-8F2B-4110F6846B3E}" type="pres">
      <dgm:prSet presAssocID="{2F94AA82-25BF-4B61-A6B6-6274AD64DF11}" presName="LevelTwoTextNode" presStyleLbl="node2" presStyleIdx="3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BAA07-E84C-4756-9CDE-750197962529}" type="pres">
      <dgm:prSet presAssocID="{2F94AA82-25BF-4B61-A6B6-6274AD64DF11}" presName="level3hierChild" presStyleCnt="0"/>
      <dgm:spPr/>
    </dgm:pt>
  </dgm:ptLst>
  <dgm:cxnLst>
    <dgm:cxn modelId="{22943A37-337A-4411-80B0-590686890CAF}" type="presOf" srcId="{191C4C24-11EA-45C9-9C76-7199E97E5929}" destId="{8FED2070-B37B-415E-9328-FB308D937F63}" srcOrd="1" destOrd="0" presId="urn:microsoft.com/office/officeart/2008/layout/HorizontalMultiLevelHierarchy"/>
    <dgm:cxn modelId="{D920BB06-1BDB-41F3-AD5B-6A64C58A3043}" type="presOf" srcId="{191C4C24-11EA-45C9-9C76-7199E97E5929}" destId="{B56A4102-9D8F-4432-801B-A3BCA6F7E9A1}" srcOrd="0" destOrd="0" presId="urn:microsoft.com/office/officeart/2008/layout/HorizontalMultiLevelHierarchy"/>
    <dgm:cxn modelId="{967230C5-C801-4BAF-B5B4-72984F81B401}" type="presOf" srcId="{4B643C84-8A54-4740-A100-FD510DC37B63}" destId="{AFB470B1-0924-4004-BEA5-1BAB270A2CC9}" srcOrd="0" destOrd="0" presId="urn:microsoft.com/office/officeart/2008/layout/HorizontalMultiLevelHierarchy"/>
    <dgm:cxn modelId="{2CA08545-3EE4-4680-8259-AA0120EBB0F6}" type="presOf" srcId="{08E3B7B7-6B17-4657-B96F-19A63F9551F8}" destId="{006F7727-438E-4F67-9B24-319282A1170B}" srcOrd="0" destOrd="0" presId="urn:microsoft.com/office/officeart/2008/layout/HorizontalMultiLevelHierarchy"/>
    <dgm:cxn modelId="{9F5B731F-B949-432D-A37B-1D67E4A79C97}" type="presOf" srcId="{5A8B7652-9039-4307-9E90-4BD7E2DD59F8}" destId="{4A96B855-6A91-4769-9897-A3010A29F1C8}" srcOrd="0" destOrd="0" presId="urn:microsoft.com/office/officeart/2008/layout/HorizontalMultiLevelHierarchy"/>
    <dgm:cxn modelId="{537FA599-8717-402C-AF66-D8B359CF27E7}" type="presOf" srcId="{5A8B7652-9039-4307-9E90-4BD7E2DD59F8}" destId="{39AF94EE-25AC-4DCB-8917-DE5892FACB66}" srcOrd="1" destOrd="0" presId="urn:microsoft.com/office/officeart/2008/layout/HorizontalMultiLevelHierarchy"/>
    <dgm:cxn modelId="{D739432E-6685-4A80-A153-A55B10897640}" type="presOf" srcId="{2F94AA82-25BF-4B61-A6B6-6274AD64DF11}" destId="{02E3AA7D-BCE5-42F4-8F2B-4110F6846B3E}" srcOrd="0" destOrd="0" presId="urn:microsoft.com/office/officeart/2008/layout/HorizontalMultiLevelHierarchy"/>
    <dgm:cxn modelId="{CB74A632-A324-4CAA-B885-B5B5C6247A33}" srcId="{4B643C84-8A54-4740-A100-FD510DC37B63}" destId="{2F94AA82-25BF-4B61-A6B6-6274AD64DF11}" srcOrd="3" destOrd="0" parTransId="{191C4C24-11EA-45C9-9C76-7199E97E5929}" sibTransId="{B6C11374-E5D3-4833-9F41-0A146CE065BE}"/>
    <dgm:cxn modelId="{6203678B-04FE-4DE9-8742-E9753970AF8B}" srcId="{4B643C84-8A54-4740-A100-FD510DC37B63}" destId="{008D0A0C-CF4B-416B-A15C-463D8931E4D2}" srcOrd="2" destOrd="0" parTransId="{5A8B7652-9039-4307-9E90-4BD7E2DD59F8}" sibTransId="{59C169CB-C683-4971-944C-ECFB87C0E4B1}"/>
    <dgm:cxn modelId="{87A3F34D-A6B1-4100-9EF6-B1119DEDA22B}" type="presOf" srcId="{88EDDF25-0083-40BB-8332-EBCA9084EB5F}" destId="{83A3EB1B-41E6-40E6-860D-79083852CA3A}" srcOrd="0" destOrd="0" presId="urn:microsoft.com/office/officeart/2008/layout/HorizontalMultiLevelHierarchy"/>
    <dgm:cxn modelId="{CEB8149F-B916-47AD-9F73-CFE8915716A2}" srcId="{4B643C84-8A54-4740-A100-FD510DC37B63}" destId="{1887638C-676D-4077-8D23-553CE88D7D58}" srcOrd="1" destOrd="0" parTransId="{88EDDF25-0083-40BB-8332-EBCA9084EB5F}" sibTransId="{538CE3B9-164B-40BB-A94C-A65340286349}"/>
    <dgm:cxn modelId="{0CB38EA4-67D5-443C-AB52-1A909B124317}" srcId="{318DAC6D-9F01-45A3-88D8-4F38CCA95300}" destId="{4B643C84-8A54-4740-A100-FD510DC37B63}" srcOrd="0" destOrd="0" parTransId="{4C3DB345-E95D-403F-810F-3C8AE202E643}" sibTransId="{95A62ECE-E91F-48DE-AC54-DBE46B53A517}"/>
    <dgm:cxn modelId="{0F8D8CFE-6C74-402B-B0E8-39C656047E1B}" srcId="{4B643C84-8A54-4740-A100-FD510DC37B63}" destId="{08E3B7B7-6B17-4657-B96F-19A63F9551F8}" srcOrd="0" destOrd="0" parTransId="{1D981B8E-8341-4F2E-97F3-E9DC12D44116}" sibTransId="{CD5890E9-E743-49A0-B870-89867C1B6695}"/>
    <dgm:cxn modelId="{CBD45041-98BD-4326-8B6F-5F4489070533}" type="presOf" srcId="{1D981B8E-8341-4F2E-97F3-E9DC12D44116}" destId="{18F83F61-5F1D-4E83-A8AD-BAA2E63048DD}" srcOrd="1" destOrd="0" presId="urn:microsoft.com/office/officeart/2008/layout/HorizontalMultiLevelHierarchy"/>
    <dgm:cxn modelId="{9117C624-C1B0-4886-AFDA-F3079F3776C1}" type="presOf" srcId="{1D981B8E-8341-4F2E-97F3-E9DC12D44116}" destId="{950F3AEB-C8AA-48DA-8656-F1FD1A15E0DC}" srcOrd="0" destOrd="0" presId="urn:microsoft.com/office/officeart/2008/layout/HorizontalMultiLevelHierarchy"/>
    <dgm:cxn modelId="{64E302BF-691D-41CF-9594-01EC257FBF06}" type="presOf" srcId="{88EDDF25-0083-40BB-8332-EBCA9084EB5F}" destId="{DFCE3D0E-725D-4C7C-9BC2-969464796652}" srcOrd="1" destOrd="0" presId="urn:microsoft.com/office/officeart/2008/layout/HorizontalMultiLevelHierarchy"/>
    <dgm:cxn modelId="{BD73734A-7AFF-43EF-A988-D8803E1612C3}" type="presOf" srcId="{318DAC6D-9F01-45A3-88D8-4F38CCA95300}" destId="{CB9166A0-1E0B-4CD5-9A3D-ADA3A9587DED}" srcOrd="0" destOrd="0" presId="urn:microsoft.com/office/officeart/2008/layout/HorizontalMultiLevelHierarchy"/>
    <dgm:cxn modelId="{C9811562-7111-469E-86AF-728D38811E8F}" type="presOf" srcId="{008D0A0C-CF4B-416B-A15C-463D8931E4D2}" destId="{544658C0-027D-4B65-AFB9-C45AADB6708F}" srcOrd="0" destOrd="0" presId="urn:microsoft.com/office/officeart/2008/layout/HorizontalMultiLevelHierarchy"/>
    <dgm:cxn modelId="{9CAC514B-FE56-460A-A06E-FD50E99A319B}" type="presOf" srcId="{1887638C-676D-4077-8D23-553CE88D7D58}" destId="{1A53074E-D11B-4668-8C8F-87807D22617C}" srcOrd="0" destOrd="0" presId="urn:microsoft.com/office/officeart/2008/layout/HorizontalMultiLevelHierarchy"/>
    <dgm:cxn modelId="{A52AF10B-2A7D-4BA3-B845-B99744A379C9}" type="presParOf" srcId="{CB9166A0-1E0B-4CD5-9A3D-ADA3A9587DED}" destId="{6AF6F7EC-89ED-41E9-966F-2620ADCECE8D}" srcOrd="0" destOrd="0" presId="urn:microsoft.com/office/officeart/2008/layout/HorizontalMultiLevelHierarchy"/>
    <dgm:cxn modelId="{63446467-19DE-46B7-BDA3-C02DC28553E2}" type="presParOf" srcId="{6AF6F7EC-89ED-41E9-966F-2620ADCECE8D}" destId="{AFB470B1-0924-4004-BEA5-1BAB270A2CC9}" srcOrd="0" destOrd="0" presId="urn:microsoft.com/office/officeart/2008/layout/HorizontalMultiLevelHierarchy"/>
    <dgm:cxn modelId="{B50F3647-3973-422F-A24E-928CEEFA6B47}" type="presParOf" srcId="{6AF6F7EC-89ED-41E9-966F-2620ADCECE8D}" destId="{2792347F-8380-4309-BD7E-F2A20A4077EC}" srcOrd="1" destOrd="0" presId="urn:microsoft.com/office/officeart/2008/layout/HorizontalMultiLevelHierarchy"/>
    <dgm:cxn modelId="{C0DA4865-A684-4208-9A11-12537428665C}" type="presParOf" srcId="{2792347F-8380-4309-BD7E-F2A20A4077EC}" destId="{950F3AEB-C8AA-48DA-8656-F1FD1A15E0DC}" srcOrd="0" destOrd="0" presId="urn:microsoft.com/office/officeart/2008/layout/HorizontalMultiLevelHierarchy"/>
    <dgm:cxn modelId="{9AAB96CF-4B75-4932-A8AC-83AB8249827F}" type="presParOf" srcId="{950F3AEB-C8AA-48DA-8656-F1FD1A15E0DC}" destId="{18F83F61-5F1D-4E83-A8AD-BAA2E63048DD}" srcOrd="0" destOrd="0" presId="urn:microsoft.com/office/officeart/2008/layout/HorizontalMultiLevelHierarchy"/>
    <dgm:cxn modelId="{14348B91-69D1-4A11-9312-60A7DF98FA03}" type="presParOf" srcId="{2792347F-8380-4309-BD7E-F2A20A4077EC}" destId="{3945549E-76E0-48CB-AAD5-1744170E0C79}" srcOrd="1" destOrd="0" presId="urn:microsoft.com/office/officeart/2008/layout/HorizontalMultiLevelHierarchy"/>
    <dgm:cxn modelId="{5403073E-6868-4DA3-A36D-EBDDC343B275}" type="presParOf" srcId="{3945549E-76E0-48CB-AAD5-1744170E0C79}" destId="{006F7727-438E-4F67-9B24-319282A1170B}" srcOrd="0" destOrd="0" presId="urn:microsoft.com/office/officeart/2008/layout/HorizontalMultiLevelHierarchy"/>
    <dgm:cxn modelId="{45E98463-0FF2-4B1F-8B30-2951BEE0D2E4}" type="presParOf" srcId="{3945549E-76E0-48CB-AAD5-1744170E0C79}" destId="{5F55C3C7-C483-469E-9A4F-1BAC5861E9C6}" srcOrd="1" destOrd="0" presId="urn:microsoft.com/office/officeart/2008/layout/HorizontalMultiLevelHierarchy"/>
    <dgm:cxn modelId="{F3DB76C0-5EA5-416A-A969-37B9206D2178}" type="presParOf" srcId="{2792347F-8380-4309-BD7E-F2A20A4077EC}" destId="{83A3EB1B-41E6-40E6-860D-79083852CA3A}" srcOrd="2" destOrd="0" presId="urn:microsoft.com/office/officeart/2008/layout/HorizontalMultiLevelHierarchy"/>
    <dgm:cxn modelId="{B005E886-C63D-4731-9FDE-41431835F6F7}" type="presParOf" srcId="{83A3EB1B-41E6-40E6-860D-79083852CA3A}" destId="{DFCE3D0E-725D-4C7C-9BC2-969464796652}" srcOrd="0" destOrd="0" presId="urn:microsoft.com/office/officeart/2008/layout/HorizontalMultiLevelHierarchy"/>
    <dgm:cxn modelId="{E8CD1359-DF65-4588-B329-D7E4D1D9B98B}" type="presParOf" srcId="{2792347F-8380-4309-BD7E-F2A20A4077EC}" destId="{E6F0A12B-A9D0-4D5B-A9D7-A2E03E630E02}" srcOrd="3" destOrd="0" presId="urn:microsoft.com/office/officeart/2008/layout/HorizontalMultiLevelHierarchy"/>
    <dgm:cxn modelId="{893BD11B-79C1-4959-AA82-BCA20C7799CB}" type="presParOf" srcId="{E6F0A12B-A9D0-4D5B-A9D7-A2E03E630E02}" destId="{1A53074E-D11B-4668-8C8F-87807D22617C}" srcOrd="0" destOrd="0" presId="urn:microsoft.com/office/officeart/2008/layout/HorizontalMultiLevelHierarchy"/>
    <dgm:cxn modelId="{2DA2B0CE-FE2A-4803-A715-4E379CD8A67C}" type="presParOf" srcId="{E6F0A12B-A9D0-4D5B-A9D7-A2E03E630E02}" destId="{89AF20C7-72E0-4125-99FB-5732DC61977A}" srcOrd="1" destOrd="0" presId="urn:microsoft.com/office/officeart/2008/layout/HorizontalMultiLevelHierarchy"/>
    <dgm:cxn modelId="{E8B48625-A8F8-4283-A6D0-3FAEA300BA7E}" type="presParOf" srcId="{2792347F-8380-4309-BD7E-F2A20A4077EC}" destId="{4A96B855-6A91-4769-9897-A3010A29F1C8}" srcOrd="4" destOrd="0" presId="urn:microsoft.com/office/officeart/2008/layout/HorizontalMultiLevelHierarchy"/>
    <dgm:cxn modelId="{375C0695-6E97-4D64-A069-4681CE48C0B5}" type="presParOf" srcId="{4A96B855-6A91-4769-9897-A3010A29F1C8}" destId="{39AF94EE-25AC-4DCB-8917-DE5892FACB66}" srcOrd="0" destOrd="0" presId="urn:microsoft.com/office/officeart/2008/layout/HorizontalMultiLevelHierarchy"/>
    <dgm:cxn modelId="{37E05FFA-E0C4-4D88-A104-4D65D4E3D668}" type="presParOf" srcId="{2792347F-8380-4309-BD7E-F2A20A4077EC}" destId="{C9816523-8B49-46DF-BAA6-7EDA42A74A45}" srcOrd="5" destOrd="0" presId="urn:microsoft.com/office/officeart/2008/layout/HorizontalMultiLevelHierarchy"/>
    <dgm:cxn modelId="{05FA0B0F-2F94-431F-9E5F-64B05BB15BAA}" type="presParOf" srcId="{C9816523-8B49-46DF-BAA6-7EDA42A74A45}" destId="{544658C0-027D-4B65-AFB9-C45AADB6708F}" srcOrd="0" destOrd="0" presId="urn:microsoft.com/office/officeart/2008/layout/HorizontalMultiLevelHierarchy"/>
    <dgm:cxn modelId="{DE98D436-240F-4851-BC7E-CCAAFC68C5C6}" type="presParOf" srcId="{C9816523-8B49-46DF-BAA6-7EDA42A74A45}" destId="{BD3140CE-1850-4047-B165-CD08B332A742}" srcOrd="1" destOrd="0" presId="urn:microsoft.com/office/officeart/2008/layout/HorizontalMultiLevelHierarchy"/>
    <dgm:cxn modelId="{29D92FE5-0D97-42DD-A7C9-743C2AC06B35}" type="presParOf" srcId="{2792347F-8380-4309-BD7E-F2A20A4077EC}" destId="{B56A4102-9D8F-4432-801B-A3BCA6F7E9A1}" srcOrd="6" destOrd="0" presId="urn:microsoft.com/office/officeart/2008/layout/HorizontalMultiLevelHierarchy"/>
    <dgm:cxn modelId="{1EADC0DC-6034-4DC3-804B-51CD69A1BE54}" type="presParOf" srcId="{B56A4102-9D8F-4432-801B-A3BCA6F7E9A1}" destId="{8FED2070-B37B-415E-9328-FB308D937F63}" srcOrd="0" destOrd="0" presId="urn:microsoft.com/office/officeart/2008/layout/HorizontalMultiLevelHierarchy"/>
    <dgm:cxn modelId="{39303116-2B76-4EFD-9AEB-F2723E393800}" type="presParOf" srcId="{2792347F-8380-4309-BD7E-F2A20A4077EC}" destId="{8A5BC566-4C84-42F7-AAC2-8FD35E0A160B}" srcOrd="7" destOrd="0" presId="urn:microsoft.com/office/officeart/2008/layout/HorizontalMultiLevelHierarchy"/>
    <dgm:cxn modelId="{44068F57-50E4-4E91-996B-9600E2C604B9}" type="presParOf" srcId="{8A5BC566-4C84-42F7-AAC2-8FD35E0A160B}" destId="{02E3AA7D-BCE5-42F4-8F2B-4110F6846B3E}" srcOrd="0" destOrd="0" presId="urn:microsoft.com/office/officeart/2008/layout/HorizontalMultiLevelHierarchy"/>
    <dgm:cxn modelId="{F854126D-EA9B-41E5-AFC7-9D345FB9DDCA}" type="presParOf" srcId="{8A5BC566-4C84-42F7-AAC2-8FD35E0A160B}" destId="{8E5BAA07-E84C-4756-9CDE-75019796252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A4102-9D8F-4432-801B-A3BCA6F7E9A1}">
      <dsp:nvSpPr>
        <dsp:cNvPr id="0" name=""/>
        <dsp:cNvSpPr/>
      </dsp:nvSpPr>
      <dsp:spPr>
        <a:xfrm>
          <a:off x="2561383" y="232251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1654790"/>
              </a:lnTo>
              <a:lnTo>
                <a:pt x="578955" y="1654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3106078"/>
        <a:ext cx="87657" cy="87657"/>
      </dsp:txXfrm>
    </dsp:sp>
    <dsp:sp modelId="{4A96B855-6A91-4769-9897-A3010A29F1C8}">
      <dsp:nvSpPr>
        <dsp:cNvPr id="0" name=""/>
        <dsp:cNvSpPr/>
      </dsp:nvSpPr>
      <dsp:spPr>
        <a:xfrm>
          <a:off x="2561383" y="2322512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551596"/>
              </a:lnTo>
              <a:lnTo>
                <a:pt x="578955" y="551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578319"/>
        <a:ext cx="39982" cy="39982"/>
      </dsp:txXfrm>
    </dsp:sp>
    <dsp:sp modelId="{83A3EB1B-41E6-40E6-860D-79083852CA3A}">
      <dsp:nvSpPr>
        <dsp:cNvPr id="0" name=""/>
        <dsp:cNvSpPr/>
      </dsp:nvSpPr>
      <dsp:spPr>
        <a:xfrm>
          <a:off x="2561383" y="1770915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551596"/>
              </a:moveTo>
              <a:lnTo>
                <a:pt x="289477" y="551596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026722"/>
        <a:ext cx="39982" cy="39982"/>
      </dsp:txXfrm>
    </dsp:sp>
    <dsp:sp modelId="{950F3AEB-C8AA-48DA-8656-F1FD1A15E0DC}">
      <dsp:nvSpPr>
        <dsp:cNvPr id="0" name=""/>
        <dsp:cNvSpPr/>
      </dsp:nvSpPr>
      <dsp:spPr>
        <a:xfrm>
          <a:off x="2561383" y="66772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1654790"/>
              </a:moveTo>
              <a:lnTo>
                <a:pt x="289477" y="1654790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1451288"/>
        <a:ext cx="87657" cy="87657"/>
      </dsp:txXfrm>
    </dsp:sp>
    <dsp:sp modelId="{AFB470B1-0924-4004-BEA5-1BAB270A2CC9}">
      <dsp:nvSpPr>
        <dsp:cNvPr id="0" name=""/>
        <dsp:cNvSpPr/>
      </dsp:nvSpPr>
      <dsp:spPr>
        <a:xfrm rot="16200000">
          <a:off x="-202405" y="1881235"/>
          <a:ext cx="4645025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Job attractiveness</a:t>
          </a:r>
          <a:endParaRPr lang="en-US" sz="3600" kern="1200" dirty="0"/>
        </a:p>
      </dsp:txBody>
      <dsp:txXfrm>
        <a:off x="-202405" y="1881235"/>
        <a:ext cx="4645025" cy="882554"/>
      </dsp:txXfrm>
    </dsp:sp>
    <dsp:sp modelId="{006F7727-438E-4F67-9B24-319282A1170B}">
      <dsp:nvSpPr>
        <dsp:cNvPr id="0" name=""/>
        <dsp:cNvSpPr/>
      </dsp:nvSpPr>
      <dsp:spPr>
        <a:xfrm>
          <a:off x="3140339" y="226444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Primary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sector jobs</a:t>
          </a:r>
          <a:endParaRPr lang="en-US" sz="2000" kern="1200" dirty="0"/>
        </a:p>
      </dsp:txBody>
      <dsp:txXfrm>
        <a:off x="3140339" y="226444"/>
        <a:ext cx="1734030" cy="882554"/>
      </dsp:txXfrm>
    </dsp:sp>
    <dsp:sp modelId="{1A53074E-D11B-4668-8C8F-87807D22617C}">
      <dsp:nvSpPr>
        <dsp:cNvPr id="0" name=""/>
        <dsp:cNvSpPr/>
      </dsp:nvSpPr>
      <dsp:spPr>
        <a:xfrm>
          <a:off x="3140339" y="1329638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Secondary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1329638"/>
        <a:ext cx="1732757" cy="882554"/>
      </dsp:txXfrm>
    </dsp:sp>
    <dsp:sp modelId="{544658C0-027D-4B65-AFB9-C45AADB6708F}">
      <dsp:nvSpPr>
        <dsp:cNvPr id="0" name=""/>
        <dsp:cNvSpPr/>
      </dsp:nvSpPr>
      <dsp:spPr>
        <a:xfrm>
          <a:off x="3140339" y="2432831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Tertiary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432831"/>
        <a:ext cx="1732757" cy="882554"/>
      </dsp:txXfrm>
    </dsp:sp>
    <dsp:sp modelId="{02E3AA7D-BCE5-42F4-8F2B-4110F6846B3E}">
      <dsp:nvSpPr>
        <dsp:cNvPr id="0" name=""/>
        <dsp:cNvSpPr/>
      </dsp:nvSpPr>
      <dsp:spPr>
        <a:xfrm>
          <a:off x="3140339" y="3536025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Quaternary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3536025"/>
        <a:ext cx="1734030" cy="882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A4102-9D8F-4432-801B-A3BCA6F7E9A1}">
      <dsp:nvSpPr>
        <dsp:cNvPr id="0" name=""/>
        <dsp:cNvSpPr/>
      </dsp:nvSpPr>
      <dsp:spPr>
        <a:xfrm>
          <a:off x="2561383" y="232251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1654790"/>
              </a:lnTo>
              <a:lnTo>
                <a:pt x="578955" y="1654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3106078"/>
        <a:ext cx="87657" cy="87657"/>
      </dsp:txXfrm>
    </dsp:sp>
    <dsp:sp modelId="{4A96B855-6A91-4769-9897-A3010A29F1C8}">
      <dsp:nvSpPr>
        <dsp:cNvPr id="0" name=""/>
        <dsp:cNvSpPr/>
      </dsp:nvSpPr>
      <dsp:spPr>
        <a:xfrm>
          <a:off x="2561383" y="2322512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551596"/>
              </a:lnTo>
              <a:lnTo>
                <a:pt x="578955" y="551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578319"/>
        <a:ext cx="39982" cy="39982"/>
      </dsp:txXfrm>
    </dsp:sp>
    <dsp:sp modelId="{83A3EB1B-41E6-40E6-860D-79083852CA3A}">
      <dsp:nvSpPr>
        <dsp:cNvPr id="0" name=""/>
        <dsp:cNvSpPr/>
      </dsp:nvSpPr>
      <dsp:spPr>
        <a:xfrm>
          <a:off x="2561383" y="1770915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551596"/>
              </a:moveTo>
              <a:lnTo>
                <a:pt x="289477" y="551596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026722"/>
        <a:ext cx="39982" cy="39982"/>
      </dsp:txXfrm>
    </dsp:sp>
    <dsp:sp modelId="{950F3AEB-C8AA-48DA-8656-F1FD1A15E0DC}">
      <dsp:nvSpPr>
        <dsp:cNvPr id="0" name=""/>
        <dsp:cNvSpPr/>
      </dsp:nvSpPr>
      <dsp:spPr>
        <a:xfrm>
          <a:off x="2561383" y="66772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1654790"/>
              </a:moveTo>
              <a:lnTo>
                <a:pt x="289477" y="1654790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1451288"/>
        <a:ext cx="87657" cy="87657"/>
      </dsp:txXfrm>
    </dsp:sp>
    <dsp:sp modelId="{AFB470B1-0924-4004-BEA5-1BAB270A2CC9}">
      <dsp:nvSpPr>
        <dsp:cNvPr id="0" name=""/>
        <dsp:cNvSpPr/>
      </dsp:nvSpPr>
      <dsp:spPr>
        <a:xfrm rot="16200000">
          <a:off x="-202405" y="1881235"/>
          <a:ext cx="4645025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Job attractiveness</a:t>
          </a:r>
          <a:endParaRPr lang="en-US" sz="3600" kern="1200" dirty="0"/>
        </a:p>
      </dsp:txBody>
      <dsp:txXfrm>
        <a:off x="-202405" y="1881235"/>
        <a:ext cx="4645025" cy="882554"/>
      </dsp:txXfrm>
    </dsp:sp>
    <dsp:sp modelId="{006F7727-438E-4F67-9B24-319282A1170B}">
      <dsp:nvSpPr>
        <dsp:cNvPr id="0" name=""/>
        <dsp:cNvSpPr/>
      </dsp:nvSpPr>
      <dsp:spPr>
        <a:xfrm>
          <a:off x="3140339" y="226444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Primary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26444"/>
        <a:ext cx="1734030" cy="882554"/>
      </dsp:txXfrm>
    </dsp:sp>
    <dsp:sp modelId="{1A53074E-D11B-4668-8C8F-87807D22617C}">
      <dsp:nvSpPr>
        <dsp:cNvPr id="0" name=""/>
        <dsp:cNvSpPr/>
      </dsp:nvSpPr>
      <dsp:spPr>
        <a:xfrm>
          <a:off x="3140339" y="1329638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Secondary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sector jobs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140339" y="1329638"/>
        <a:ext cx="1732757" cy="882554"/>
      </dsp:txXfrm>
    </dsp:sp>
    <dsp:sp modelId="{544658C0-027D-4B65-AFB9-C45AADB6708F}">
      <dsp:nvSpPr>
        <dsp:cNvPr id="0" name=""/>
        <dsp:cNvSpPr/>
      </dsp:nvSpPr>
      <dsp:spPr>
        <a:xfrm>
          <a:off x="3140339" y="2432831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Tertiary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432831"/>
        <a:ext cx="1732757" cy="882554"/>
      </dsp:txXfrm>
    </dsp:sp>
    <dsp:sp modelId="{02E3AA7D-BCE5-42F4-8F2B-4110F6846B3E}">
      <dsp:nvSpPr>
        <dsp:cNvPr id="0" name=""/>
        <dsp:cNvSpPr/>
      </dsp:nvSpPr>
      <dsp:spPr>
        <a:xfrm>
          <a:off x="3140339" y="3536025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Quaternary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sector jobs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140339" y="3536025"/>
        <a:ext cx="1734030" cy="882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A4102-9D8F-4432-801B-A3BCA6F7E9A1}">
      <dsp:nvSpPr>
        <dsp:cNvPr id="0" name=""/>
        <dsp:cNvSpPr/>
      </dsp:nvSpPr>
      <dsp:spPr>
        <a:xfrm>
          <a:off x="2561383" y="232251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1654790"/>
              </a:lnTo>
              <a:lnTo>
                <a:pt x="578955" y="1654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3106078"/>
        <a:ext cx="87657" cy="87657"/>
      </dsp:txXfrm>
    </dsp:sp>
    <dsp:sp modelId="{4A96B855-6A91-4769-9897-A3010A29F1C8}">
      <dsp:nvSpPr>
        <dsp:cNvPr id="0" name=""/>
        <dsp:cNvSpPr/>
      </dsp:nvSpPr>
      <dsp:spPr>
        <a:xfrm>
          <a:off x="2561383" y="2322512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551596"/>
              </a:lnTo>
              <a:lnTo>
                <a:pt x="578955" y="551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578319"/>
        <a:ext cx="39982" cy="39982"/>
      </dsp:txXfrm>
    </dsp:sp>
    <dsp:sp modelId="{83A3EB1B-41E6-40E6-860D-79083852CA3A}">
      <dsp:nvSpPr>
        <dsp:cNvPr id="0" name=""/>
        <dsp:cNvSpPr/>
      </dsp:nvSpPr>
      <dsp:spPr>
        <a:xfrm>
          <a:off x="2561383" y="1770915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551596"/>
              </a:moveTo>
              <a:lnTo>
                <a:pt x="289477" y="551596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026722"/>
        <a:ext cx="39982" cy="39982"/>
      </dsp:txXfrm>
    </dsp:sp>
    <dsp:sp modelId="{950F3AEB-C8AA-48DA-8656-F1FD1A15E0DC}">
      <dsp:nvSpPr>
        <dsp:cNvPr id="0" name=""/>
        <dsp:cNvSpPr/>
      </dsp:nvSpPr>
      <dsp:spPr>
        <a:xfrm>
          <a:off x="2561383" y="66772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1654790"/>
              </a:moveTo>
              <a:lnTo>
                <a:pt x="289477" y="1654790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1451288"/>
        <a:ext cx="87657" cy="87657"/>
      </dsp:txXfrm>
    </dsp:sp>
    <dsp:sp modelId="{AFB470B1-0924-4004-BEA5-1BAB270A2CC9}">
      <dsp:nvSpPr>
        <dsp:cNvPr id="0" name=""/>
        <dsp:cNvSpPr/>
      </dsp:nvSpPr>
      <dsp:spPr>
        <a:xfrm rot="16200000">
          <a:off x="-202405" y="1881235"/>
          <a:ext cx="4645025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Job attractiveness</a:t>
          </a:r>
          <a:endParaRPr lang="en-US" sz="3600" kern="1200" dirty="0"/>
        </a:p>
      </dsp:txBody>
      <dsp:txXfrm>
        <a:off x="-202405" y="1881235"/>
        <a:ext cx="4645025" cy="882554"/>
      </dsp:txXfrm>
    </dsp:sp>
    <dsp:sp modelId="{006F7727-438E-4F67-9B24-319282A1170B}">
      <dsp:nvSpPr>
        <dsp:cNvPr id="0" name=""/>
        <dsp:cNvSpPr/>
      </dsp:nvSpPr>
      <dsp:spPr>
        <a:xfrm>
          <a:off x="3140339" y="226444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Primary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26444"/>
        <a:ext cx="1734030" cy="882554"/>
      </dsp:txXfrm>
    </dsp:sp>
    <dsp:sp modelId="{1A53074E-D11B-4668-8C8F-87807D22617C}">
      <dsp:nvSpPr>
        <dsp:cNvPr id="0" name=""/>
        <dsp:cNvSpPr/>
      </dsp:nvSpPr>
      <dsp:spPr>
        <a:xfrm>
          <a:off x="3140339" y="1329638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Secondary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1329638"/>
        <a:ext cx="1732757" cy="882554"/>
      </dsp:txXfrm>
    </dsp:sp>
    <dsp:sp modelId="{544658C0-027D-4B65-AFB9-C45AADB6708F}">
      <dsp:nvSpPr>
        <dsp:cNvPr id="0" name=""/>
        <dsp:cNvSpPr/>
      </dsp:nvSpPr>
      <dsp:spPr>
        <a:xfrm>
          <a:off x="3140339" y="2432831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Tertiary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sector jobs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140339" y="2432831"/>
        <a:ext cx="1732757" cy="882554"/>
      </dsp:txXfrm>
    </dsp:sp>
    <dsp:sp modelId="{02E3AA7D-BCE5-42F4-8F2B-4110F6846B3E}">
      <dsp:nvSpPr>
        <dsp:cNvPr id="0" name=""/>
        <dsp:cNvSpPr/>
      </dsp:nvSpPr>
      <dsp:spPr>
        <a:xfrm>
          <a:off x="3140339" y="3536025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Quaternary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3536025"/>
        <a:ext cx="1734030" cy="882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28-Jan-15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28-Jan-15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28-Jan-15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28-Jan-15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28-Jan-15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28-Jan-15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28-Jan-15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28-Jan-15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28-Jan-15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28-Jan-15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28-Jan-15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28-Jan-15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io9.com/the-mysterious-law-that-governs-the-size-of-your-city-1479244159" TargetMode="External"/><Relationship Id="rId2" Type="http://schemas.openxmlformats.org/officeDocument/2006/relationships/hyperlink" Target="https://github.com/MBrouns/Zipfs-Law-and-city-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eith-travelsinindonesia.blogspot.nl/2011/06/capital-on-mov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City growth and </a:t>
            </a:r>
            <a:r>
              <a:rPr lang="en-US" dirty="0" err="1" smtClean="0"/>
              <a:t>Zipf’s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Hélène van Heijningen &amp; Matthijs </a:t>
            </a:r>
            <a:r>
              <a:rPr lang="en-US" dirty="0" err="1" smtClean="0"/>
              <a:t>Brouns</a:t>
            </a:r>
            <a:endParaRPr lang="en-US" dirty="0" smtClean="0"/>
          </a:p>
          <a:p>
            <a:r>
              <a:rPr lang="en-US" dirty="0" smtClean="0"/>
              <a:t>CPB: Bureau for Economic Policy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0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Logic: Resistance to Move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1" t="10448" r="6256" b="8556"/>
          <a:stretch/>
        </p:blipFill>
        <p:spPr>
          <a:xfrm>
            <a:off x="609600" y="1905000"/>
            <a:ext cx="6400800" cy="4204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524000" y="2209291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Gradually declining slope due to change in age of household members.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476421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Childbirth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3505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Plateau reached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52600" y="2931822"/>
            <a:ext cx="838200" cy="497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57600" y="5133550"/>
            <a:ext cx="0" cy="352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6138446"/>
            <a:ext cx="201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Time since moving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645527" y="2686345"/>
            <a:ext cx="201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Resistance to move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0" y="6324600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364122" y="3865272"/>
            <a:ext cx="1" cy="55432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7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Logic: Job Attractiveness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741282"/>
              </p:ext>
            </p:extLst>
          </p:nvPr>
        </p:nvGraphicFramePr>
        <p:xfrm>
          <a:off x="-1143000" y="1676400"/>
          <a:ext cx="6553200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5" t="7156" r="6479" b="8228"/>
          <a:stretch/>
        </p:blipFill>
        <p:spPr>
          <a:xfrm>
            <a:off x="4267200" y="1948249"/>
            <a:ext cx="4268230" cy="3075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6629400" y="50292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City occupancy rate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19800" y="5215354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3188885" y="2449916"/>
            <a:ext cx="158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Attractiveness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>
            <a:off x="3688720" y="3714385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3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Logic: Job Attractiveness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375942"/>
              </p:ext>
            </p:extLst>
          </p:nvPr>
        </p:nvGraphicFramePr>
        <p:xfrm>
          <a:off x="-1143000" y="1676400"/>
          <a:ext cx="6553200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4" t="10778" r="6256" b="8556"/>
          <a:stretch/>
        </p:blipFill>
        <p:spPr>
          <a:xfrm>
            <a:off x="4267200" y="1954129"/>
            <a:ext cx="4269259" cy="2998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5867400" y="4977825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Fraction people in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or 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sector jobs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57800" y="5181600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3188885" y="2449916"/>
            <a:ext cx="158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Attractiveness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>
            <a:off x="3688720" y="3714385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83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Logic: Job Attractiveness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140813"/>
              </p:ext>
            </p:extLst>
          </p:nvPr>
        </p:nvGraphicFramePr>
        <p:xfrm>
          <a:off x="-1143000" y="1676400"/>
          <a:ext cx="6553200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3" t="10943" r="6367" b="8391"/>
          <a:stretch/>
        </p:blipFill>
        <p:spPr>
          <a:xfrm>
            <a:off x="4267200" y="1957136"/>
            <a:ext cx="4267200" cy="29990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5257800" y="2362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Service-like</a:t>
            </a:r>
          </a:p>
          <a:p>
            <a:r>
              <a:rPr lang="en-US" dirty="0" smtClean="0"/>
              <a:t>effect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4114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Specialization effect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05400" y="2971800"/>
            <a:ext cx="323333" cy="28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498624" y="4343400"/>
            <a:ext cx="206976" cy="142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58366" y="4995446"/>
            <a:ext cx="3380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Fraction people in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sector jobs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48767" y="5181600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3188885" y="2449916"/>
            <a:ext cx="158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Attractiveness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>
            <a:off x="3688720" y="3714385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with randomly </a:t>
            </a:r>
          </a:p>
          <a:p>
            <a:pPr marL="0" indent="0">
              <a:buNone/>
            </a:pPr>
            <a:r>
              <a:rPr lang="en-US" dirty="0" smtClean="0"/>
              <a:t>distributed cities</a:t>
            </a:r>
          </a:p>
          <a:p>
            <a:r>
              <a:rPr lang="en-US" dirty="0" smtClean="0"/>
              <a:t>Households distributed</a:t>
            </a:r>
          </a:p>
          <a:p>
            <a:pPr marL="0" indent="0">
              <a:buNone/>
            </a:pPr>
            <a:r>
              <a:rPr lang="en-US" dirty="0" smtClean="0"/>
              <a:t>over cities &amp; countryside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every tick (1 year)</a:t>
            </a:r>
          </a:p>
          <a:p>
            <a:pPr lvl="1"/>
            <a:r>
              <a:rPr lang="en-US" dirty="0" smtClean="0"/>
              <a:t>Total number of households</a:t>
            </a:r>
          </a:p>
          <a:p>
            <a:pPr lvl="1"/>
            <a:r>
              <a:rPr lang="en-US" dirty="0" smtClean="0"/>
              <a:t>Number of households in and out of cities</a:t>
            </a:r>
          </a:p>
          <a:p>
            <a:pPr lvl="1"/>
            <a:r>
              <a:rPr lang="en-US" dirty="0" smtClean="0"/>
              <a:t>Number of households for the 10 different cities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766761"/>
            <a:ext cx="3989007" cy="4110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4208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" r="3674" b="3441"/>
          <a:stretch/>
        </p:blipFill>
        <p:spPr>
          <a:xfrm>
            <a:off x="457200" y="1416428"/>
            <a:ext cx="7948612" cy="429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0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&amp;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Verification </a:t>
            </a:r>
          </a:p>
          <a:p>
            <a:pPr lvl="1"/>
            <a:r>
              <a:rPr lang="en-US" dirty="0" smtClean="0"/>
              <a:t>6 Tests on a single-agent, minimal interaction and multi-agent level</a:t>
            </a:r>
          </a:p>
          <a:p>
            <a:pPr lvl="1"/>
            <a:r>
              <a:rPr lang="en-US" dirty="0" smtClean="0"/>
              <a:t>The model is implemented as intended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Literature validation</a:t>
            </a:r>
          </a:p>
          <a:p>
            <a:pPr lvl="1"/>
            <a:r>
              <a:rPr lang="en-US" dirty="0" smtClean="0"/>
              <a:t>Parameters and relations are based on literature</a:t>
            </a:r>
          </a:p>
          <a:p>
            <a:pPr lvl="1"/>
            <a:endParaRPr lang="en-US" dirty="0"/>
          </a:p>
          <a:p>
            <a:r>
              <a:rPr lang="en-US" dirty="0" smtClean="0"/>
              <a:t>Face validation through expert consultation</a:t>
            </a:r>
          </a:p>
          <a:p>
            <a:pPr lvl="1"/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Relations </a:t>
            </a:r>
          </a:p>
          <a:p>
            <a:pPr lvl="1"/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5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variables have the most influence on creating the desired model output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Multi-</a:t>
            </a:r>
            <a:r>
              <a:rPr lang="en-US" dirty="0" err="1" smtClean="0"/>
              <a:t>variate</a:t>
            </a:r>
            <a:r>
              <a:rPr lang="en-US" dirty="0" smtClean="0"/>
              <a:t> analysis</a:t>
            </a:r>
          </a:p>
          <a:p>
            <a:r>
              <a:rPr lang="en-US" dirty="0" smtClean="0"/>
              <a:t>Latin hypercube</a:t>
            </a:r>
          </a:p>
          <a:p>
            <a:r>
              <a:rPr lang="en-US" dirty="0" smtClean="0"/>
              <a:t>Because of long run time, limited number of runs (300)</a:t>
            </a:r>
          </a:p>
          <a:p>
            <a:endParaRPr lang="en-US" dirty="0" smtClean="0"/>
          </a:p>
          <a:p>
            <a:r>
              <a:rPr lang="en-US" dirty="0" smtClean="0"/>
              <a:t>Compare R-squared to a pure </a:t>
            </a:r>
            <a:r>
              <a:rPr lang="en-US" dirty="0" err="1" smtClean="0"/>
              <a:t>Zipfian</a:t>
            </a:r>
            <a:r>
              <a:rPr lang="en-US" dirty="0" smtClean="0"/>
              <a:t> distribution</a:t>
            </a:r>
          </a:p>
          <a:p>
            <a:r>
              <a:rPr lang="en-US" dirty="0" smtClean="0"/>
              <a:t>R-squared &gt; 0,80 found in literature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8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" t="21843" r="5327" b="21500"/>
          <a:stretch/>
        </p:blipFill>
        <p:spPr>
          <a:xfrm>
            <a:off x="338983" y="1880786"/>
            <a:ext cx="8195417" cy="3529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Experimentation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1/3 of the runs R-squared &gt; 0,8</a:t>
            </a:r>
          </a:p>
          <a:p>
            <a:endParaRPr lang="en-US" dirty="0"/>
          </a:p>
          <a:p>
            <a:r>
              <a:rPr lang="en-US" dirty="0" smtClean="0"/>
              <a:t>Verified by running the model again, with the outputs of the decision tree as an input space</a:t>
            </a:r>
          </a:p>
          <a:p>
            <a:endParaRPr lang="en-US" dirty="0"/>
          </a:p>
          <a:p>
            <a:r>
              <a:rPr lang="en-US" dirty="0" smtClean="0"/>
              <a:t>These runs showed quite a lot of runs concurrent with the </a:t>
            </a:r>
            <a:r>
              <a:rPr lang="en-US" dirty="0" err="1" smtClean="0"/>
              <a:t>Zipf’s</a:t>
            </a:r>
            <a:r>
              <a:rPr lang="en-US" dirty="0" smtClean="0"/>
              <a:t> law compared to the base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CPB and </a:t>
            </a:r>
            <a:r>
              <a:rPr lang="en-US" dirty="0" err="1" smtClean="0"/>
              <a:t>Zipf’s</a:t>
            </a:r>
            <a:r>
              <a:rPr lang="en-US" dirty="0" smtClean="0"/>
              <a:t> law</a:t>
            </a:r>
          </a:p>
          <a:p>
            <a:r>
              <a:rPr lang="en-US" dirty="0" smtClean="0"/>
              <a:t>Research question &amp; Approach</a:t>
            </a:r>
          </a:p>
          <a:p>
            <a:r>
              <a:rPr lang="en-US" dirty="0" smtClean="0"/>
              <a:t>Narrative</a:t>
            </a:r>
          </a:p>
          <a:p>
            <a:r>
              <a:rPr lang="en-US" dirty="0" smtClean="0"/>
              <a:t>Model logic </a:t>
            </a:r>
          </a:p>
          <a:p>
            <a:r>
              <a:rPr lang="en-US" dirty="0" smtClean="0"/>
              <a:t>Verification &amp; Validation</a:t>
            </a:r>
          </a:p>
          <a:p>
            <a:r>
              <a:rPr lang="en-US" dirty="0"/>
              <a:t>Experimental </a:t>
            </a:r>
            <a:r>
              <a:rPr lang="en-US" dirty="0" smtClean="0"/>
              <a:t>design</a:t>
            </a:r>
            <a:endParaRPr lang="en-US" dirty="0"/>
          </a:p>
          <a:p>
            <a:r>
              <a:rPr lang="en-US" dirty="0" smtClean="0"/>
              <a:t>Model experimentation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/>
              <a:t>Future research</a:t>
            </a:r>
          </a:p>
          <a:p>
            <a:r>
              <a:rPr lang="en-US" dirty="0" err="1" smtClean="0"/>
              <a:t>Netlogo</a:t>
            </a:r>
            <a:r>
              <a:rPr lang="en-US" dirty="0" smtClean="0"/>
              <a:t> in practice</a:t>
            </a:r>
          </a:p>
        </p:txBody>
      </p:sp>
    </p:spTree>
    <p:extLst>
      <p:ext uri="{BB962C8B-B14F-4D97-AF65-F5344CB8AC3E}">
        <p14:creationId xmlns:p14="http://schemas.microsoft.com/office/powerpoint/2010/main" val="256187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model is able to produce cities according to a </a:t>
            </a:r>
            <a:r>
              <a:rPr lang="en-US" dirty="0" err="1" smtClean="0"/>
              <a:t>Zipfian</a:t>
            </a:r>
            <a:r>
              <a:rPr lang="en-US" dirty="0" smtClean="0"/>
              <a:t> distribution</a:t>
            </a:r>
          </a:p>
          <a:p>
            <a:r>
              <a:rPr lang="en-US" dirty="0" smtClean="0"/>
              <a:t>However, very specific parameter values are needed to obtain a </a:t>
            </a:r>
            <a:r>
              <a:rPr lang="en-US" dirty="0" err="1" smtClean="0"/>
              <a:t>Zipfian</a:t>
            </a:r>
            <a:r>
              <a:rPr lang="en-US" dirty="0" smtClean="0"/>
              <a:t> distribution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Zipf’s</a:t>
            </a:r>
            <a:r>
              <a:rPr lang="en-US" dirty="0" smtClean="0"/>
              <a:t> law has been around for centuries</a:t>
            </a:r>
          </a:p>
          <a:p>
            <a:endParaRPr lang="en-US" dirty="0"/>
          </a:p>
          <a:p>
            <a:r>
              <a:rPr lang="en-US" dirty="0" smtClean="0"/>
              <a:t>Two variables seem to have the most effect:</a:t>
            </a:r>
            <a:endParaRPr lang="en-US" dirty="0"/>
          </a:p>
          <a:p>
            <a:pPr lvl="1"/>
            <a:r>
              <a:rPr lang="en-US" dirty="0" smtClean="0"/>
              <a:t>The city size effect</a:t>
            </a:r>
          </a:p>
          <a:p>
            <a:pPr lvl="1"/>
            <a:r>
              <a:rPr lang="en-US" dirty="0" smtClean="0"/>
              <a:t>Distance between cities</a:t>
            </a:r>
          </a:p>
          <a:p>
            <a:endParaRPr lang="en-US" dirty="0"/>
          </a:p>
          <a:p>
            <a:r>
              <a:rPr lang="en-US" dirty="0" smtClean="0"/>
              <a:t>Do we now understand why a </a:t>
            </a:r>
            <a:r>
              <a:rPr lang="en-US" dirty="0" err="1" smtClean="0"/>
              <a:t>Zipf’s</a:t>
            </a:r>
            <a:r>
              <a:rPr lang="en-US" dirty="0" smtClean="0"/>
              <a:t> law emerges?</a:t>
            </a: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14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doesn’t the </a:t>
            </a:r>
            <a:r>
              <a:rPr lang="en-US" dirty="0" err="1" smtClean="0"/>
              <a:t>Zipf’s</a:t>
            </a:r>
            <a:r>
              <a:rPr lang="en-US" dirty="0" smtClean="0"/>
              <a:t> law fit as well in the Netherlands as it does abroad and how does this affect decision making?</a:t>
            </a:r>
          </a:p>
          <a:p>
            <a:endParaRPr lang="en-US" dirty="0"/>
          </a:p>
          <a:p>
            <a:r>
              <a:rPr lang="en-US" dirty="0" smtClean="0"/>
              <a:t>What happens when European borders disappear entirely?</a:t>
            </a:r>
          </a:p>
          <a:p>
            <a:pPr lvl="1"/>
            <a:r>
              <a:rPr lang="en-US" dirty="0" smtClean="0"/>
              <a:t>Will Paris or London become the most important city?</a:t>
            </a:r>
          </a:p>
          <a:p>
            <a:pPr lvl="1"/>
            <a:r>
              <a:rPr lang="en-US" dirty="0" smtClean="0"/>
              <a:t>What will happen to our cities?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2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Netlogo</a:t>
            </a:r>
            <a:r>
              <a:rPr lang="en-US" dirty="0" smtClean="0"/>
              <a:t>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Netlogo</a:t>
            </a:r>
            <a:r>
              <a:rPr lang="en-US" dirty="0" smtClean="0"/>
              <a:t> is all about turtles, and it moves about as fast as one</a:t>
            </a:r>
          </a:p>
          <a:p>
            <a:endParaRPr lang="en-US" dirty="0"/>
          </a:p>
          <a:p>
            <a:r>
              <a:rPr lang="en-US" dirty="0" smtClean="0"/>
              <a:t>Too much time spent on making model run at reasonable speeds</a:t>
            </a:r>
          </a:p>
          <a:p>
            <a:pPr lvl="1"/>
            <a:r>
              <a:rPr lang="en-US" dirty="0" smtClean="0"/>
              <a:t>Table implementation 100x slower than regular list </a:t>
            </a:r>
          </a:p>
          <a:p>
            <a:pPr lvl="1"/>
            <a:r>
              <a:rPr lang="en-US" dirty="0" smtClean="0"/>
              <a:t>Subtracting sets undoable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support for unit testing or assertions</a:t>
            </a:r>
          </a:p>
          <a:p>
            <a:endParaRPr lang="en-US" dirty="0"/>
          </a:p>
          <a:p>
            <a:r>
              <a:rPr lang="en-US" dirty="0" smtClean="0"/>
              <a:t>Memory leaks in </a:t>
            </a:r>
            <a:r>
              <a:rPr lang="en-US" dirty="0" err="1" smtClean="0"/>
              <a:t>RNetlogo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Overall unsuitable due to speed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2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files &amp; </a:t>
            </a:r>
            <a:r>
              <a:rPr lang="en-US" dirty="0" err="1" smtClean="0"/>
              <a:t>Referenes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latin typeface="+mj-lt"/>
              </a:rPr>
              <a:t>If you’re interested in the model files and documentation, please visit:</a:t>
            </a:r>
          </a:p>
          <a:p>
            <a:pPr marL="0" indent="0" algn="ctr">
              <a:buNone/>
            </a:pPr>
            <a:endParaRPr lang="en-US" altLang="en-US" dirty="0">
              <a:latin typeface="+mj-lt"/>
              <a:hlinkClick r:id="rId2"/>
            </a:endParaRPr>
          </a:p>
          <a:p>
            <a:pPr marL="0" indent="0" algn="ctr">
              <a:buNone/>
            </a:pPr>
            <a:r>
              <a:rPr lang="en-US" altLang="en-US" dirty="0" smtClean="0">
                <a:latin typeface="+mj-lt"/>
                <a:hlinkClick r:id="rId2"/>
              </a:rPr>
              <a:t>https</a:t>
            </a:r>
            <a:r>
              <a:rPr lang="en-US" altLang="en-US" dirty="0">
                <a:latin typeface="+mj-lt"/>
                <a:hlinkClick r:id="rId2"/>
              </a:rPr>
              <a:t>://</a:t>
            </a:r>
            <a:r>
              <a:rPr lang="en-US" altLang="en-US" dirty="0" smtClean="0">
                <a:latin typeface="+mj-lt"/>
                <a:hlinkClick r:id="rId2"/>
              </a:rPr>
              <a:t>github.com/MBrouns/Zipfs-Law-and-city-development</a:t>
            </a:r>
            <a:r>
              <a:rPr lang="en-US" altLang="en-US" dirty="0" smtClean="0">
                <a:latin typeface="+mj-lt"/>
              </a:rPr>
              <a:t> </a:t>
            </a:r>
          </a:p>
          <a:p>
            <a:endParaRPr lang="en-US" altLang="en-US" dirty="0" smtClean="0">
              <a:latin typeface="Calibri" pitchFamily="34" charset="0"/>
            </a:endParaRPr>
          </a:p>
          <a:p>
            <a:r>
              <a:rPr lang="en-US" altLang="en-US" dirty="0" smtClean="0">
                <a:latin typeface="+mj-lt"/>
              </a:rPr>
              <a:t>References</a:t>
            </a:r>
          </a:p>
          <a:p>
            <a:r>
              <a:rPr lang="en-US" altLang="en-US" sz="1900" dirty="0" err="1" smtClean="0">
                <a:latin typeface="+mj-lt"/>
              </a:rPr>
              <a:t>Newitz</a:t>
            </a:r>
            <a:r>
              <a:rPr lang="en-US" altLang="en-US" sz="1900" dirty="0" smtClean="0">
                <a:latin typeface="+mj-lt"/>
              </a:rPr>
              <a:t>, A. 2013. </a:t>
            </a:r>
            <a:r>
              <a:rPr lang="en-US" altLang="en-US" sz="1900" i="1" dirty="0" smtClean="0">
                <a:latin typeface="+mj-lt"/>
              </a:rPr>
              <a:t>A mysterious law that predicts the size of the world’s biggest cities</a:t>
            </a:r>
            <a:r>
              <a:rPr lang="en-US" altLang="en-US" sz="1900" dirty="0" smtClean="0">
                <a:latin typeface="+mj-lt"/>
              </a:rPr>
              <a:t>. Retrieved from: </a:t>
            </a:r>
            <a:r>
              <a:rPr lang="en-US" altLang="en-US" sz="1900" dirty="0" smtClean="0">
                <a:latin typeface="+mj-lt"/>
                <a:hlinkClick r:id="rId3"/>
              </a:rPr>
              <a:t>http</a:t>
            </a:r>
            <a:r>
              <a:rPr lang="en-US" altLang="en-US" sz="1900" dirty="0">
                <a:latin typeface="+mj-lt"/>
                <a:hlinkClick r:id="rId3"/>
              </a:rPr>
              <a:t>://</a:t>
            </a:r>
            <a:r>
              <a:rPr lang="en-US" altLang="en-US" sz="1900" dirty="0" smtClean="0">
                <a:latin typeface="+mj-lt"/>
                <a:hlinkClick r:id="rId3"/>
              </a:rPr>
              <a:t>io9.com/the-mysterious-law-that-governs-the-size-of-your-city-1479244159</a:t>
            </a:r>
            <a:r>
              <a:rPr lang="en-US" altLang="en-US" sz="1900" dirty="0" smtClean="0">
                <a:latin typeface="+mj-lt"/>
              </a:rPr>
              <a:t> at the 6th of January, 2015.</a:t>
            </a:r>
          </a:p>
          <a:p>
            <a:r>
              <a:rPr lang="en-US" altLang="en-US" sz="1900" dirty="0" err="1" smtClean="0">
                <a:latin typeface="+mj-lt"/>
              </a:rPr>
              <a:t>Infrastructurist</a:t>
            </a:r>
            <a:r>
              <a:rPr lang="en-US" altLang="en-US" sz="1900" dirty="0" smtClean="0">
                <a:latin typeface="+mj-lt"/>
              </a:rPr>
              <a:t>. 2011. </a:t>
            </a:r>
            <a:r>
              <a:rPr lang="en-US" altLang="en-US" sz="1900" i="1" dirty="0" smtClean="0">
                <a:latin typeface="+mj-lt"/>
              </a:rPr>
              <a:t>A Capital On The Move. </a:t>
            </a:r>
            <a:r>
              <a:rPr lang="en-US" altLang="en-US" sz="1900" dirty="0" smtClean="0">
                <a:latin typeface="+mj-lt"/>
              </a:rPr>
              <a:t>Retrieved from </a:t>
            </a:r>
            <a:r>
              <a:rPr lang="en-US" altLang="en-US" sz="1900" dirty="0" smtClean="0">
                <a:latin typeface="+mj-lt"/>
                <a:hlinkClick r:id="rId4"/>
              </a:rPr>
              <a:t>http</a:t>
            </a:r>
            <a:r>
              <a:rPr lang="en-US" altLang="en-US" sz="1900" dirty="0">
                <a:latin typeface="+mj-lt"/>
                <a:hlinkClick r:id="rId4"/>
              </a:rPr>
              <a:t>://</a:t>
            </a:r>
            <a:r>
              <a:rPr lang="en-US" altLang="en-US" sz="1900" dirty="0" smtClean="0">
                <a:latin typeface="+mj-lt"/>
                <a:hlinkClick r:id="rId4"/>
              </a:rPr>
              <a:t>keith-travelsinindonesia.blogspot.nl/2011/06/capital-on-move.html</a:t>
            </a:r>
            <a:r>
              <a:rPr lang="en-US" altLang="en-US" sz="1900" dirty="0" smtClean="0">
                <a:latin typeface="+mj-lt"/>
              </a:rPr>
              <a:t> at the 20th of January, 2015.</a:t>
            </a:r>
          </a:p>
          <a:p>
            <a:endParaRPr lang="en-US" altLang="en-US" dirty="0">
              <a:latin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CPB and </a:t>
            </a:r>
            <a:r>
              <a:rPr lang="en-US" dirty="0" err="1" smtClean="0"/>
              <a:t>Zipf’s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largest cities in a country show a </a:t>
            </a:r>
            <a:r>
              <a:rPr lang="en-US" dirty="0" err="1" smtClean="0"/>
              <a:t>Zipfian</a:t>
            </a:r>
            <a:r>
              <a:rPr lang="en-US" dirty="0" smtClean="0"/>
              <a:t> distribution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90800"/>
            <a:ext cx="5144250" cy="349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CPB and </a:t>
            </a:r>
            <a:r>
              <a:rPr lang="en-US" dirty="0" err="1" smtClean="0"/>
              <a:t>Zipf’s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largest cities in a country show a </a:t>
            </a:r>
            <a:r>
              <a:rPr lang="en-US" dirty="0" err="1" smtClean="0"/>
              <a:t>Zipfian</a:t>
            </a:r>
            <a:r>
              <a:rPr lang="en-US" dirty="0" smtClean="0"/>
              <a:t> distribution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2438400"/>
            <a:ext cx="5262562" cy="428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8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CPB and </a:t>
            </a:r>
            <a:r>
              <a:rPr lang="en-US" dirty="0" err="1" smtClean="0"/>
              <a:t>Zipf’s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CPB:</a:t>
            </a:r>
          </a:p>
          <a:p>
            <a:pPr lvl="1"/>
            <a:r>
              <a:rPr lang="en-US" dirty="0" smtClean="0"/>
              <a:t>Can we influence this type of city growth?</a:t>
            </a:r>
          </a:p>
          <a:p>
            <a:pPr lvl="1"/>
            <a:r>
              <a:rPr lang="en-US" dirty="0" smtClean="0"/>
              <a:t>Can we design policies knowing this type of behaviour occurs?</a:t>
            </a:r>
          </a:p>
          <a:p>
            <a:pPr lvl="1"/>
            <a:r>
              <a:rPr lang="en-US" dirty="0" smtClean="0"/>
              <a:t>What causes the </a:t>
            </a:r>
            <a:r>
              <a:rPr lang="en-US" dirty="0" err="1" smtClean="0"/>
              <a:t>Zipf’s</a:t>
            </a:r>
            <a:r>
              <a:rPr lang="en-US" dirty="0" smtClean="0"/>
              <a:t> law to emerge?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0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&amp;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Focus: Decisions made on household level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Research question:</a:t>
            </a:r>
          </a:p>
          <a:p>
            <a:pPr marL="0" indent="0" algn="ctr">
              <a:buNone/>
            </a:pPr>
            <a:r>
              <a:rPr lang="en-US" sz="1800" i="1" dirty="0" smtClean="0"/>
              <a:t>How do decisions made at household level influence moving behaviour between cities to cause the emergence of the </a:t>
            </a:r>
            <a:r>
              <a:rPr lang="en-US" sz="1800" i="1" dirty="0" err="1" smtClean="0"/>
              <a:t>Zipf’s</a:t>
            </a:r>
            <a:r>
              <a:rPr lang="en-US" sz="1800" i="1" dirty="0" smtClean="0"/>
              <a:t> law?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Literature research: for what reasons do people move?</a:t>
            </a:r>
          </a:p>
          <a:p>
            <a:pPr lvl="2"/>
            <a:r>
              <a:rPr lang="en-US" dirty="0" smtClean="0"/>
              <a:t>Stage of Life </a:t>
            </a:r>
          </a:p>
          <a:p>
            <a:pPr lvl="2"/>
            <a:r>
              <a:rPr lang="en-US" dirty="0" smtClean="0"/>
              <a:t>Job 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0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76200"/>
            <a:ext cx="5186868" cy="677667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62400" y="41148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Cambria" panose="02040503050406030204" pitchFamily="18" charset="0"/>
              </a:rPr>
              <a:t>Life cycle</a:t>
            </a:r>
            <a:endParaRPr lang="en-US" b="1" i="1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53000" y="838200"/>
            <a:ext cx="244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65+ Move less and prefer the countryside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477000" y="2133600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Children (16-23) move out to more attractive    city, a new household is formed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44952" y="5874603"/>
            <a:ext cx="244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Couples form in 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he same city,</a:t>
            </a:r>
          </a:p>
          <a:p>
            <a:r>
              <a:rPr lang="en-US" sz="1600" dirty="0"/>
              <a:t>h</a:t>
            </a:r>
            <a:r>
              <a:rPr lang="en-US" sz="1600" dirty="0" smtClean="0"/>
              <a:t>ouseholds merge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95400" y="5714999"/>
            <a:ext cx="244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Couples (23-40) reproduce, their household grows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778352" y="3962400"/>
            <a:ext cx="244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Young adults move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very often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494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0" y="1600200"/>
            <a:ext cx="3882080" cy="507196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114800" y="2065962"/>
            <a:ext cx="4829680" cy="3077932"/>
            <a:chOff x="4422840" y="2065962"/>
            <a:chExt cx="4829680" cy="3077932"/>
          </a:xfrm>
        </p:grpSpPr>
        <p:sp>
          <p:nvSpPr>
            <p:cNvPr id="6" name="TextBox 5"/>
            <p:cNvSpPr txBox="1"/>
            <p:nvPr/>
          </p:nvSpPr>
          <p:spPr>
            <a:xfrm>
              <a:off x="4633122" y="3024578"/>
              <a:ext cx="730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Age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49063" y="2065962"/>
              <a:ext cx="187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Having children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18620" y="2070422"/>
              <a:ext cx="1757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Borrowed utility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2840" y="4089556"/>
              <a:ext cx="1234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Time since moving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83992" y="4774562"/>
              <a:ext cx="1955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Job attractiveness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80312" y="3872070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Distance from current location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96336" y="2826022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City size </a:t>
              </a:r>
            </a:p>
            <a:p>
              <a:r>
                <a:rPr lang="en-US" i="1" dirty="0" smtClean="0">
                  <a:latin typeface="Cambria" panose="02040503050406030204" pitchFamily="18" charset="0"/>
                </a:rPr>
                <a:t>(facilities)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696793" y="2459979"/>
              <a:ext cx="503786" cy="659681"/>
            </a:xfrm>
            <a:custGeom>
              <a:avLst/>
              <a:gdLst>
                <a:gd name="connsiteX0" fmla="*/ 0 w 503786"/>
                <a:gd name="connsiteY0" fmla="*/ 0 h 659681"/>
                <a:gd name="connsiteX1" fmla="*/ 267037 w 503786"/>
                <a:gd name="connsiteY1" fmla="*/ 283221 h 659681"/>
                <a:gd name="connsiteX2" fmla="*/ 477430 w 503786"/>
                <a:gd name="connsiteY2" fmla="*/ 614994 h 659681"/>
                <a:gd name="connsiteX3" fmla="*/ 493614 w 503786"/>
                <a:gd name="connsiteY3" fmla="*/ 647363 h 65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786" h="659681">
                  <a:moveTo>
                    <a:pt x="0" y="0"/>
                  </a:moveTo>
                  <a:cubicBezTo>
                    <a:pt x="93732" y="90361"/>
                    <a:pt x="187465" y="180722"/>
                    <a:pt x="267037" y="283221"/>
                  </a:cubicBezTo>
                  <a:cubicBezTo>
                    <a:pt x="346609" y="385720"/>
                    <a:pt x="439667" y="554304"/>
                    <a:pt x="477430" y="614994"/>
                  </a:cubicBezTo>
                  <a:cubicBezTo>
                    <a:pt x="515193" y="675684"/>
                    <a:pt x="504403" y="661523"/>
                    <a:pt x="493614" y="64736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619285" y="2508531"/>
              <a:ext cx="315589" cy="606903"/>
            </a:xfrm>
            <a:custGeom>
              <a:avLst/>
              <a:gdLst>
                <a:gd name="connsiteX0" fmla="*/ 315589 w 315589"/>
                <a:gd name="connsiteY0" fmla="*/ 0 h 606903"/>
                <a:gd name="connsiteX1" fmla="*/ 137565 w 315589"/>
                <a:gd name="connsiteY1" fmla="*/ 226577 h 606903"/>
                <a:gd name="connsiteX2" fmla="*/ 0 w 315589"/>
                <a:gd name="connsiteY2" fmla="*/ 606903 h 606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589" h="606903">
                  <a:moveTo>
                    <a:pt x="315589" y="0"/>
                  </a:moveTo>
                  <a:cubicBezTo>
                    <a:pt x="252876" y="62713"/>
                    <a:pt x="190163" y="125427"/>
                    <a:pt x="137565" y="226577"/>
                  </a:cubicBezTo>
                  <a:cubicBezTo>
                    <a:pt x="84967" y="327727"/>
                    <a:pt x="42483" y="467315"/>
                    <a:pt x="0" y="60690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7072439" y="3058789"/>
              <a:ext cx="493614" cy="242761"/>
            </a:xfrm>
            <a:custGeom>
              <a:avLst/>
              <a:gdLst>
                <a:gd name="connsiteX0" fmla="*/ 493614 w 493614"/>
                <a:gd name="connsiteY0" fmla="*/ 0 h 242761"/>
                <a:gd name="connsiteX1" fmla="*/ 153749 w 493614"/>
                <a:gd name="connsiteY1" fmla="*/ 137565 h 242761"/>
                <a:gd name="connsiteX2" fmla="*/ 0 w 493614"/>
                <a:gd name="connsiteY2" fmla="*/ 242761 h 24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14" h="242761">
                  <a:moveTo>
                    <a:pt x="493614" y="0"/>
                  </a:moveTo>
                  <a:cubicBezTo>
                    <a:pt x="364816" y="48552"/>
                    <a:pt x="236018" y="97105"/>
                    <a:pt x="153749" y="137565"/>
                  </a:cubicBezTo>
                  <a:cubicBezTo>
                    <a:pt x="71480" y="178025"/>
                    <a:pt x="35740" y="210393"/>
                    <a:pt x="0" y="24276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959150" y="3872070"/>
              <a:ext cx="421162" cy="217485"/>
            </a:xfrm>
            <a:custGeom>
              <a:avLst/>
              <a:gdLst>
                <a:gd name="connsiteX0" fmla="*/ 242761 w 242761"/>
                <a:gd name="connsiteY0" fmla="*/ 113289 h 113289"/>
                <a:gd name="connsiteX1" fmla="*/ 56644 w 242761"/>
                <a:gd name="connsiteY1" fmla="*/ 64737 h 113289"/>
                <a:gd name="connsiteX2" fmla="*/ 0 w 242761"/>
                <a:gd name="connsiteY2" fmla="*/ 0 h 11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761" h="113289">
                  <a:moveTo>
                    <a:pt x="242761" y="113289"/>
                  </a:moveTo>
                  <a:cubicBezTo>
                    <a:pt x="169932" y="98453"/>
                    <a:pt x="97104" y="83618"/>
                    <a:pt x="56644" y="64737"/>
                  </a:cubicBezTo>
                  <a:cubicBezTo>
                    <a:pt x="16184" y="45855"/>
                    <a:pt x="10789" y="12138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380696" y="4005558"/>
              <a:ext cx="45719" cy="730329"/>
            </a:xfrm>
            <a:custGeom>
              <a:avLst/>
              <a:gdLst>
                <a:gd name="connsiteX0" fmla="*/ 84840 w 84840"/>
                <a:gd name="connsiteY0" fmla="*/ 922492 h 922492"/>
                <a:gd name="connsiteX1" fmla="*/ 3920 w 84840"/>
                <a:gd name="connsiteY1" fmla="*/ 534074 h 922492"/>
                <a:gd name="connsiteX2" fmla="*/ 20104 w 84840"/>
                <a:gd name="connsiteY2" fmla="*/ 0 h 92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40" h="922492">
                  <a:moveTo>
                    <a:pt x="84840" y="922492"/>
                  </a:moveTo>
                  <a:cubicBezTo>
                    <a:pt x="49774" y="805157"/>
                    <a:pt x="14709" y="687823"/>
                    <a:pt x="3920" y="534074"/>
                  </a:cubicBezTo>
                  <a:cubicBezTo>
                    <a:pt x="-6869" y="380325"/>
                    <a:pt x="6617" y="190162"/>
                    <a:pt x="2010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097982" y="3826080"/>
              <a:ext cx="793020" cy="284673"/>
            </a:xfrm>
            <a:custGeom>
              <a:avLst/>
              <a:gdLst>
                <a:gd name="connsiteX0" fmla="*/ 0 w 647363"/>
                <a:gd name="connsiteY0" fmla="*/ 380326 h 380326"/>
                <a:gd name="connsiteX1" fmla="*/ 315590 w 647363"/>
                <a:gd name="connsiteY1" fmla="*/ 89013 h 380326"/>
                <a:gd name="connsiteX2" fmla="*/ 647363 w 647363"/>
                <a:gd name="connsiteY2" fmla="*/ 0 h 38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363" h="380326">
                  <a:moveTo>
                    <a:pt x="0" y="380326"/>
                  </a:moveTo>
                  <a:cubicBezTo>
                    <a:pt x="103848" y="266363"/>
                    <a:pt x="207696" y="152401"/>
                    <a:pt x="315590" y="89013"/>
                  </a:cubicBezTo>
                  <a:cubicBezTo>
                    <a:pt x="423484" y="25625"/>
                    <a:pt x="535423" y="12812"/>
                    <a:pt x="64736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186995" y="3180170"/>
              <a:ext cx="704007" cy="210393"/>
            </a:xfrm>
            <a:custGeom>
              <a:avLst/>
              <a:gdLst>
                <a:gd name="connsiteX0" fmla="*/ 0 w 704007"/>
                <a:gd name="connsiteY0" fmla="*/ 0 h 210393"/>
                <a:gd name="connsiteX1" fmla="*/ 477430 w 704007"/>
                <a:gd name="connsiteY1" fmla="*/ 72828 h 210393"/>
                <a:gd name="connsiteX2" fmla="*/ 704007 w 704007"/>
                <a:gd name="connsiteY2" fmla="*/ 210393 h 21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007" h="210393">
                  <a:moveTo>
                    <a:pt x="0" y="0"/>
                  </a:moveTo>
                  <a:cubicBezTo>
                    <a:pt x="180048" y="18881"/>
                    <a:pt x="360096" y="37763"/>
                    <a:pt x="477430" y="72828"/>
                  </a:cubicBezTo>
                  <a:cubicBezTo>
                    <a:pt x="594765" y="107894"/>
                    <a:pt x="649386" y="159143"/>
                    <a:pt x="704007" y="21039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68144" y="3131619"/>
              <a:ext cx="1276303" cy="873939"/>
            </a:xfrm>
            <a:prstGeom prst="ellipse">
              <a:avLst/>
            </a:prstGeom>
            <a:solidFill>
              <a:schemeClr val="bg1">
                <a:lumMod val="95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3361091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Cambria" panose="02040503050406030204" pitchFamily="18" charset="0"/>
                </a:rPr>
                <a:t>Moving?</a:t>
              </a:r>
              <a:endParaRPr lang="en-US" b="1" i="1" dirty="0">
                <a:latin typeface="Cambria" panose="02040503050406030204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24000" y="450740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Cambria" panose="02040503050406030204" pitchFamily="18" charset="0"/>
              </a:rPr>
              <a:t>Life cycle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8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Rule: A household moves to a random city for which its ‘Attractiveness’ &gt; ‘Resistance to move’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7467600" cy="297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4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356</TotalTime>
  <Words>778</Words>
  <Application>Microsoft Office PowerPoint</Application>
  <PresentationFormat>On-screen Show (4:3)</PresentationFormat>
  <Paragraphs>180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City growth and Zipf’s Law</vt:lpstr>
      <vt:lpstr>Contents</vt:lpstr>
      <vt:lpstr>CPB and Zipf’s Law</vt:lpstr>
      <vt:lpstr>CPB and Zipf’s Law</vt:lpstr>
      <vt:lpstr>CPB and Zipf’s Law</vt:lpstr>
      <vt:lpstr>Research question &amp; Approach</vt:lpstr>
      <vt:lpstr>Narrative</vt:lpstr>
      <vt:lpstr>Narrative</vt:lpstr>
      <vt:lpstr>Model Logic</vt:lpstr>
      <vt:lpstr>Model Logic: Resistance to Move</vt:lpstr>
      <vt:lpstr>Model Logic: Job Attractiveness</vt:lpstr>
      <vt:lpstr>Model Logic: Job Attractiveness</vt:lpstr>
      <vt:lpstr>Model Logic: Job Attractiveness</vt:lpstr>
      <vt:lpstr>Model Output</vt:lpstr>
      <vt:lpstr>Model Output</vt:lpstr>
      <vt:lpstr>Verification &amp; Validation</vt:lpstr>
      <vt:lpstr>Experimental Design</vt:lpstr>
      <vt:lpstr>Model Experimentation</vt:lpstr>
      <vt:lpstr>Model Experimentation</vt:lpstr>
      <vt:lpstr>Conclusions</vt:lpstr>
      <vt:lpstr>Future Research</vt:lpstr>
      <vt:lpstr>Netlogo in Practice</vt:lpstr>
      <vt:lpstr>Model files &amp; Referenes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growth and Zipf’s Law</dc:title>
  <dc:creator>Helene v. Heijningen</dc:creator>
  <cp:lastModifiedBy>Helene v. Heijningen</cp:lastModifiedBy>
  <cp:revision>29</cp:revision>
  <dcterms:created xsi:type="dcterms:W3CDTF">2015-01-26T15:51:11Z</dcterms:created>
  <dcterms:modified xsi:type="dcterms:W3CDTF">2015-01-28T14:25:28Z</dcterms:modified>
</cp:coreProperties>
</file>