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My inquiry didn’t target a specific subject area or topic as I chose to timetable in a discussion slot and then one of the actions I took based on my results was observe if the skills pupils had learnt were transferable to a collaborative art activity. </a:t>
            </a:r>
            <a:endParaRPr/>
          </a:p>
        </p:txBody>
      </p:sp>
      <p:sp>
        <p:nvSpPr>
          <p:cNvPr id="95" name="Google Shape;9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1200"/>
              <a:buFont typeface="Calibri"/>
              <a:buNone/>
            </a:pPr>
            <a:r>
              <a:rPr lang="en-GB">
                <a:solidFill>
                  <a:srgbClr val="FF0000"/>
                </a:solidFill>
              </a:rPr>
              <a:t>When you talk through the cycle, include info about:</a:t>
            </a:r>
            <a:endParaRPr/>
          </a:p>
          <a:p>
            <a:pPr indent="0" lvl="0" marL="0" rtl="0" algn="l">
              <a:spcBef>
                <a:spcPts val="0"/>
              </a:spcBef>
              <a:spcAft>
                <a:spcPts val="0"/>
              </a:spcAft>
              <a:buClr>
                <a:schemeClr val="dk1"/>
              </a:buClr>
              <a:buSzPts val="1200"/>
              <a:buFont typeface="Calibri"/>
              <a:buNone/>
            </a:pPr>
            <a:r>
              <a:t/>
            </a:r>
            <a:endParaRPr>
              <a:solidFill>
                <a:srgbClr val="FF0000"/>
              </a:solidFill>
            </a:endParaRPr>
          </a:p>
          <a:p>
            <a:pPr indent="0" lvl="0" marL="0" rtl="0" algn="l">
              <a:spcBef>
                <a:spcPts val="0"/>
              </a:spcBef>
              <a:spcAft>
                <a:spcPts val="0"/>
              </a:spcAft>
              <a:buNone/>
            </a:pPr>
            <a:r>
              <a:rPr lang="en-GB">
                <a:solidFill>
                  <a:srgbClr val="FF0000"/>
                </a:solidFill>
              </a:rPr>
              <a:t>The challenge in your setting that you wanted to address</a:t>
            </a:r>
            <a:endParaRPr/>
          </a:p>
          <a:p>
            <a:pPr indent="0" lvl="0" marL="0" rtl="0" algn="l">
              <a:spcBef>
                <a:spcPts val="0"/>
              </a:spcBef>
              <a:spcAft>
                <a:spcPts val="0"/>
              </a:spcAft>
              <a:buNone/>
            </a:pPr>
            <a:r>
              <a:rPr lang="en-GB">
                <a:solidFill>
                  <a:srgbClr val="FF0000"/>
                </a:solidFill>
              </a:rPr>
              <a:t>The project’s goal</a:t>
            </a:r>
            <a:endParaRPr/>
          </a:p>
          <a:p>
            <a:pPr indent="0" lvl="0" marL="0" rtl="0" algn="l">
              <a:spcBef>
                <a:spcPts val="0"/>
              </a:spcBef>
              <a:spcAft>
                <a:spcPts val="0"/>
              </a:spcAft>
              <a:buNone/>
            </a:pPr>
            <a:r>
              <a:rPr lang="en-GB">
                <a:solidFill>
                  <a:srgbClr val="FF0000"/>
                </a:solidFill>
              </a:rPr>
              <a:t>Activities, steps taken and resources used</a:t>
            </a:r>
            <a:endParaRPr/>
          </a:p>
          <a:p>
            <a:pPr indent="0" lvl="0" marL="0" rtl="0" algn="l">
              <a:spcBef>
                <a:spcPts val="0"/>
              </a:spcBef>
              <a:spcAft>
                <a:spcPts val="0"/>
              </a:spcAft>
              <a:buNone/>
            </a:pPr>
            <a:r>
              <a:rPr lang="en-GB">
                <a:solidFill>
                  <a:srgbClr val="FF0000"/>
                </a:solidFill>
              </a:rPr>
              <a:t>Timeline – 4 weeks (intended to be 6 weeks but due to COVID 19 was cut short)</a:t>
            </a:r>
            <a:endParaRPr>
              <a:solidFill>
                <a:srgbClr val="FF0000"/>
              </a:solidFill>
            </a:endParaRPr>
          </a:p>
          <a:p>
            <a:pPr indent="0" lvl="0" marL="0" rtl="0" algn="l">
              <a:spcBef>
                <a:spcPts val="0"/>
              </a:spcBef>
              <a:spcAft>
                <a:spcPts val="0"/>
              </a:spcAft>
              <a:buNone/>
            </a:pPr>
            <a:r>
              <a:rPr lang="en-GB">
                <a:solidFill>
                  <a:srgbClr val="FF0000"/>
                </a:solidFill>
              </a:rPr>
              <a:t>Ethical issues</a:t>
            </a:r>
            <a:endParaRPr/>
          </a:p>
          <a:p>
            <a:pPr indent="0" lvl="0" marL="0" rtl="0" algn="l">
              <a:spcBef>
                <a:spcPts val="0"/>
              </a:spcBef>
              <a:spcAft>
                <a:spcPts val="0"/>
              </a:spcAft>
              <a:buNone/>
            </a:pPr>
            <a:r>
              <a:rPr lang="en-GB">
                <a:solidFill>
                  <a:srgbClr val="FF0000"/>
                </a:solidFill>
              </a:rPr>
              <a:t>What you evaluated and How</a:t>
            </a:r>
            <a:r>
              <a:rPr lang="en-GB"/>
              <a:t> </a:t>
            </a:r>
            <a:r>
              <a:rPr lang="en-GB">
                <a:solidFill>
                  <a:srgbClr val="FF0000"/>
                </a:solidFill>
              </a:rPr>
              <a:t>-</a:t>
            </a:r>
            <a:r>
              <a:rPr lang="en-GB"/>
              <a:t> </a:t>
            </a:r>
            <a:r>
              <a:rPr lang="en-GB">
                <a:solidFill>
                  <a:srgbClr val="A5A5A5"/>
                </a:solidFill>
              </a:rPr>
              <a:t>including tools / measures / data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Move this earlier if appropriate</a:t>
            </a:r>
            <a:endParaRPr/>
          </a:p>
        </p:txBody>
      </p:sp>
      <p:sp>
        <p:nvSpPr>
          <p:cNvPr id="115" name="Google Shape;11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A5A5A5"/>
              </a:buClr>
              <a:buSzPts val="1200"/>
              <a:buFont typeface="Calibri"/>
              <a:buNone/>
            </a:pPr>
            <a:r>
              <a:rPr lang="en-GB">
                <a:solidFill>
                  <a:srgbClr val="A5A5A5"/>
                </a:solidFill>
              </a:rPr>
              <a:t>[including: To what extent were the goals met/unmet? How? What were the key mechanisms of change?</a:t>
            </a:r>
            <a:endParaRPr/>
          </a:p>
          <a:p>
            <a:pPr indent="0" lvl="0" marL="0" rtl="0" algn="l">
              <a:spcBef>
                <a:spcPts val="0"/>
              </a:spcBef>
              <a:spcAft>
                <a:spcPts val="0"/>
              </a:spcAft>
              <a:buNone/>
            </a:pPr>
            <a:r>
              <a:t/>
            </a:r>
            <a:endParaRPr/>
          </a:p>
        </p:txBody>
      </p:sp>
      <p:sp>
        <p:nvSpPr>
          <p:cNvPr id="123" name="Google Shape;12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edtoolkit.educ.cam.ac.uk/toolkit/step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txBox="1"/>
          <p:nvPr>
            <p:ph type="ctrTitle"/>
          </p:nvPr>
        </p:nvSpPr>
        <p:spPr>
          <a:xfrm>
            <a:off x="914400" y="2693987"/>
            <a:ext cx="103632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GB" sz="3959"/>
              <a:t>In what ways does dialogic listening impact the ability to sustain dialogue in a Year 1 classroom?</a:t>
            </a:r>
            <a:br>
              <a:rPr lang="en-GB" sz="3959"/>
            </a:br>
            <a:br>
              <a:rPr lang="en-GB" sz="3959"/>
            </a:br>
            <a:r>
              <a:rPr lang="en-GB" sz="3959"/>
              <a:t>Lucy Whittington</a:t>
            </a:r>
            <a:endParaRPr/>
          </a:p>
        </p:txBody>
      </p:sp>
      <p:sp>
        <p:nvSpPr>
          <p:cNvPr id="90" name="Google Shape;90;p13"/>
          <p:cNvSpPr txBox="1"/>
          <p:nvPr/>
        </p:nvSpPr>
        <p:spPr>
          <a:xfrm>
            <a:off x="5087888" y="5733256"/>
            <a:ext cx="7488832"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2000" u="none" cap="none" strike="noStrike">
                <a:solidFill>
                  <a:schemeClr val="dk1"/>
                </a:solidFill>
                <a:latin typeface="Calibri"/>
                <a:ea typeface="Calibri"/>
                <a:cs typeface="Calibri"/>
                <a:sym typeface="Calibri"/>
              </a:rPr>
              <a:t>Template adapted from </a:t>
            </a:r>
            <a:r>
              <a:rPr b="0" i="0" lang="en-GB" sz="2000" u="sng" cap="none" strike="noStrike">
                <a:solidFill>
                  <a:schemeClr val="hlink"/>
                </a:solidFill>
                <a:latin typeface="Calibri"/>
                <a:ea typeface="Calibri"/>
                <a:cs typeface="Calibri"/>
                <a:sym typeface="Calibri"/>
                <a:hlinkClick r:id="rId3"/>
              </a:rPr>
              <a:t>ED:Talk (Evidence and Dialogue) Toolkit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GB" sz="2000">
                <a:solidFill>
                  <a:schemeClr val="dk1"/>
                </a:solidFill>
                <a:latin typeface="Calibri"/>
                <a:ea typeface="Calibri"/>
                <a:cs typeface="Calibri"/>
                <a:sym typeface="Calibri"/>
              </a:rPr>
              <a:t>With thanks to Riikka Hofmann &amp; Sonia llie. ©2019</a:t>
            </a:r>
            <a:endParaRPr/>
          </a:p>
        </p:txBody>
      </p:sp>
      <p:sp>
        <p:nvSpPr>
          <p:cNvPr descr="uc-pantone_ucfe65mm" id="91" name="Google Shape;91;p13"/>
          <p:cNvSpPr/>
          <p:nvPr/>
        </p:nvSpPr>
        <p:spPr>
          <a:xfrm>
            <a:off x="646232" y="623558"/>
            <a:ext cx="2365135" cy="933525"/>
          </a:xfrm>
          <a:prstGeom prst="rect">
            <a:avLst/>
          </a:prstGeom>
          <a:no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GB"/>
              <a:t>Inquiry setting</a:t>
            </a:r>
            <a:endParaRPr/>
          </a:p>
        </p:txBody>
      </p:sp>
      <p:sp>
        <p:nvSpPr>
          <p:cNvPr id="98" name="Google Shape;98;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960"/>
              <a:buNone/>
            </a:pPr>
            <a:r>
              <a:rPr lang="en-GB" sz="2960"/>
              <a:t>This inquiry took place in a 3 form entry Lower School in Bedfordshire. </a:t>
            </a:r>
            <a:endParaRPr/>
          </a:p>
          <a:p>
            <a:pPr indent="0" lvl="0" marL="0" rtl="0" algn="l">
              <a:lnSpc>
                <a:spcPct val="80000"/>
              </a:lnSpc>
              <a:spcBef>
                <a:spcPts val="592"/>
              </a:spcBef>
              <a:spcAft>
                <a:spcPts val="0"/>
              </a:spcAft>
              <a:buClr>
                <a:schemeClr val="dk1"/>
              </a:buClr>
              <a:buSzPts val="2960"/>
              <a:buNone/>
            </a:pPr>
            <a:r>
              <a:rPr lang="en-GB" sz="2960"/>
              <a:t>The school’s current cohort (Nursery-Year4) is predominately White British (77%), has a low level of Pupil Premium pupils (2%), 10% of pupils do not have English as a first language and 5.8% pupils with Special Educational Needs. </a:t>
            </a:r>
            <a:endParaRPr/>
          </a:p>
          <a:p>
            <a:pPr indent="0" lvl="0" marL="0" rtl="0" algn="l">
              <a:lnSpc>
                <a:spcPct val="80000"/>
              </a:lnSpc>
              <a:spcBef>
                <a:spcPts val="592"/>
              </a:spcBef>
              <a:spcAft>
                <a:spcPts val="0"/>
              </a:spcAft>
              <a:buClr>
                <a:schemeClr val="dk1"/>
              </a:buClr>
              <a:buSzPts val="2960"/>
              <a:buNone/>
            </a:pPr>
            <a:r>
              <a:rPr lang="en-GB" sz="2960"/>
              <a:t>The pupils involved in my study were in a Year 1 class (5&amp;6yr olds) and the inquirer was the class teacher. The class is made up of 30 pupils with an even split between male and female, 2 pupils have a Special Educational Need, no pupils who do not have English as a first language and there is 1 pupil who is identified as Pupil Premium.</a:t>
            </a:r>
            <a:endParaRPr sz="2960"/>
          </a:p>
          <a:p>
            <a:pPr indent="0" lvl="0" marL="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35360" y="-99392"/>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GB"/>
              <a:t>Inquiry Cycle</a:t>
            </a:r>
            <a:endParaRPr/>
          </a:p>
        </p:txBody>
      </p:sp>
      <p:sp>
        <p:nvSpPr>
          <p:cNvPr id="105" name="Google Shape;105;p15"/>
          <p:cNvSpPr/>
          <p:nvPr/>
        </p:nvSpPr>
        <p:spPr>
          <a:xfrm>
            <a:off x="1415480" y="764704"/>
            <a:ext cx="9217024" cy="5343383"/>
          </a:xfrm>
          <a:prstGeom prst="rect">
            <a:avLst/>
          </a:prstGeom>
          <a:no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GB"/>
              <a:t>The experience of running the project</a:t>
            </a:r>
            <a:endParaRPr/>
          </a:p>
        </p:txBody>
      </p:sp>
      <p:sp>
        <p:nvSpPr>
          <p:cNvPr id="111" name="Google Shape;111;p16"/>
          <p:cNvSpPr txBox="1"/>
          <p:nvPr>
            <p:ph idx="1" type="body"/>
          </p:nvPr>
        </p:nvSpPr>
        <p:spPr>
          <a:xfrm>
            <a:off x="609600" y="1417639"/>
            <a:ext cx="10972800" cy="4708526"/>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None/>
            </a:pPr>
            <a:r>
              <a:rPr lang="en-GB" sz="1200"/>
              <a:t>How the project actually unfolded: </a:t>
            </a:r>
            <a:endParaRPr/>
          </a:p>
          <a:p>
            <a:pPr indent="0" lvl="0" marL="0" rtl="0" algn="l">
              <a:lnSpc>
                <a:spcPct val="80000"/>
              </a:lnSpc>
              <a:spcBef>
                <a:spcPts val="240"/>
              </a:spcBef>
              <a:spcAft>
                <a:spcPts val="0"/>
              </a:spcAft>
              <a:buClr>
                <a:schemeClr val="dk1"/>
              </a:buClr>
              <a:buSzPts val="1200"/>
              <a:buNone/>
            </a:pPr>
            <a:r>
              <a:rPr lang="en-GB" sz="1200"/>
              <a:t>Inquiry began a little later than preferred due to hold ups with ethics documents but once approved, parents were quick to respond to informed consent documents. </a:t>
            </a:r>
            <a:endParaRPr/>
          </a:p>
          <a:p>
            <a:pPr indent="0" lvl="0" marL="0" rtl="0" algn="l">
              <a:lnSpc>
                <a:spcPct val="80000"/>
              </a:lnSpc>
              <a:spcBef>
                <a:spcPts val="240"/>
              </a:spcBef>
              <a:spcAft>
                <a:spcPts val="0"/>
              </a:spcAft>
              <a:buClr>
                <a:schemeClr val="dk1"/>
              </a:buClr>
              <a:buSzPts val="1200"/>
              <a:buNone/>
            </a:pPr>
            <a:r>
              <a:rPr lang="en-GB" sz="1200"/>
              <a:t>I used the T-SEDA 2a template to transcribe and code each observation focusing on B, Ch and IB</a:t>
            </a:r>
            <a:endParaRPr/>
          </a:p>
          <a:p>
            <a:pPr indent="-342900" lvl="0" marL="342900" rtl="0" algn="l">
              <a:lnSpc>
                <a:spcPct val="80000"/>
              </a:lnSpc>
              <a:spcBef>
                <a:spcPts val="240"/>
              </a:spcBef>
              <a:spcAft>
                <a:spcPts val="0"/>
              </a:spcAft>
              <a:buClr>
                <a:schemeClr val="dk1"/>
              </a:buClr>
              <a:buSzPts val="1200"/>
              <a:buChar char="•"/>
            </a:pPr>
            <a:r>
              <a:rPr lang="en-GB" sz="1200"/>
              <a:t>Baseline observation and pupil self evaluation </a:t>
            </a:r>
            <a:endParaRPr/>
          </a:p>
          <a:p>
            <a:pPr indent="-342900" lvl="0" marL="342900" rtl="0" algn="l">
              <a:lnSpc>
                <a:spcPct val="80000"/>
              </a:lnSpc>
              <a:spcBef>
                <a:spcPts val="240"/>
              </a:spcBef>
              <a:spcAft>
                <a:spcPts val="0"/>
              </a:spcAft>
              <a:buClr>
                <a:schemeClr val="dk1"/>
              </a:buClr>
              <a:buSzPts val="1200"/>
              <a:buChar char="•"/>
            </a:pPr>
            <a:r>
              <a:rPr lang="en-GB" sz="1200"/>
              <a:t>Introduced/created talk rules and modelled physical cues for listening/introduced poster using Lyn Dawes Traffic lights resource. </a:t>
            </a:r>
            <a:endParaRPr/>
          </a:p>
          <a:p>
            <a:pPr indent="-342900" lvl="0" marL="342900" rtl="0" algn="l">
              <a:lnSpc>
                <a:spcPct val="80000"/>
              </a:lnSpc>
              <a:spcBef>
                <a:spcPts val="240"/>
              </a:spcBef>
              <a:spcAft>
                <a:spcPts val="0"/>
              </a:spcAft>
              <a:buClr>
                <a:schemeClr val="dk1"/>
              </a:buClr>
              <a:buSzPts val="1200"/>
              <a:buChar char="•"/>
            </a:pPr>
            <a:r>
              <a:rPr lang="en-GB" sz="1200"/>
              <a:t>Observation 2 – Discussion question  –introduced meanings of agree and disagree</a:t>
            </a:r>
            <a:endParaRPr/>
          </a:p>
          <a:p>
            <a:pPr indent="-342900" lvl="0" marL="342900" rtl="0" algn="l">
              <a:lnSpc>
                <a:spcPct val="80000"/>
              </a:lnSpc>
              <a:spcBef>
                <a:spcPts val="240"/>
              </a:spcBef>
              <a:spcAft>
                <a:spcPts val="0"/>
              </a:spcAft>
              <a:buClr>
                <a:schemeClr val="dk1"/>
              </a:buClr>
              <a:buSzPts val="1200"/>
              <a:buChar char="•"/>
            </a:pPr>
            <a:r>
              <a:rPr lang="en-GB" sz="1200"/>
              <a:t>Observation 3 – Discussion question  – recapped vocabulary agree, disagree, tolerance, opinion </a:t>
            </a:r>
            <a:endParaRPr/>
          </a:p>
          <a:p>
            <a:pPr indent="-342900" lvl="0" marL="342900" rtl="0" algn="l">
              <a:lnSpc>
                <a:spcPct val="80000"/>
              </a:lnSpc>
              <a:spcBef>
                <a:spcPts val="240"/>
              </a:spcBef>
              <a:spcAft>
                <a:spcPts val="0"/>
              </a:spcAft>
              <a:buClr>
                <a:schemeClr val="dk1"/>
              </a:buClr>
              <a:buSzPts val="1200"/>
              <a:buChar char="•"/>
            </a:pPr>
            <a:r>
              <a:rPr lang="en-GB" sz="1200"/>
              <a:t>Played barrier games in the afternoon of observation 3 to develop listening skills and give pupils opportunity to consider the importance of physical listening cues. </a:t>
            </a:r>
            <a:endParaRPr/>
          </a:p>
          <a:p>
            <a:pPr indent="-342900" lvl="0" marL="342900" rtl="0" algn="l">
              <a:lnSpc>
                <a:spcPct val="80000"/>
              </a:lnSpc>
              <a:spcBef>
                <a:spcPts val="240"/>
              </a:spcBef>
              <a:spcAft>
                <a:spcPts val="0"/>
              </a:spcAft>
              <a:buClr>
                <a:schemeClr val="dk1"/>
              </a:buClr>
              <a:buSzPts val="1200"/>
              <a:buChar char="•"/>
            </a:pPr>
            <a:r>
              <a:rPr lang="en-GB" sz="1200"/>
              <a:t>Observation 4 –Discussion question-  quite an abstract question, pupil found this harder to discuss –keen to see if pupils could apply  new listening  skills to collaborative art project. </a:t>
            </a:r>
            <a:endParaRPr/>
          </a:p>
          <a:p>
            <a:pPr indent="-342900" lvl="0" marL="342900" rtl="0" algn="l">
              <a:lnSpc>
                <a:spcPct val="80000"/>
              </a:lnSpc>
              <a:spcBef>
                <a:spcPts val="240"/>
              </a:spcBef>
              <a:spcAft>
                <a:spcPts val="0"/>
              </a:spcAft>
              <a:buClr>
                <a:schemeClr val="dk1"/>
              </a:buClr>
              <a:buSzPts val="1200"/>
              <a:buChar char="•"/>
            </a:pPr>
            <a:r>
              <a:rPr lang="en-GB" sz="1200"/>
              <a:t>Observation 5 – collaborative art project </a:t>
            </a:r>
            <a:endParaRPr/>
          </a:p>
          <a:p>
            <a:pPr indent="-342900" lvl="0" marL="342900" rtl="0" algn="l">
              <a:lnSpc>
                <a:spcPct val="80000"/>
              </a:lnSpc>
              <a:spcBef>
                <a:spcPts val="240"/>
              </a:spcBef>
              <a:spcAft>
                <a:spcPts val="0"/>
              </a:spcAft>
              <a:buClr>
                <a:schemeClr val="dk1"/>
              </a:buClr>
              <a:buSzPts val="1200"/>
              <a:buChar char="•"/>
            </a:pPr>
            <a:r>
              <a:rPr lang="en-GB" sz="1200"/>
              <a:t>Intended to do Observation 6 and another Pupil self evaluation  but unfortunately couldn’t due to COVID 19. </a:t>
            </a:r>
            <a:endParaRPr/>
          </a:p>
          <a:p>
            <a:pPr indent="0" lvl="0" marL="0" rtl="0" algn="l">
              <a:lnSpc>
                <a:spcPct val="80000"/>
              </a:lnSpc>
              <a:spcBef>
                <a:spcPts val="240"/>
              </a:spcBef>
              <a:spcAft>
                <a:spcPts val="0"/>
              </a:spcAft>
              <a:buClr>
                <a:schemeClr val="dk1"/>
              </a:buClr>
              <a:buSzPts val="1200"/>
              <a:buNone/>
            </a:pPr>
            <a:r>
              <a:t/>
            </a:r>
            <a:endParaRPr sz="1200"/>
          </a:p>
          <a:p>
            <a:pPr indent="0" lvl="0" marL="0" rtl="0" algn="l">
              <a:lnSpc>
                <a:spcPct val="80000"/>
              </a:lnSpc>
              <a:spcBef>
                <a:spcPts val="240"/>
              </a:spcBef>
              <a:spcAft>
                <a:spcPts val="0"/>
              </a:spcAft>
              <a:buClr>
                <a:schemeClr val="dk1"/>
              </a:buClr>
              <a:buSzPts val="1200"/>
              <a:buNone/>
            </a:pPr>
            <a:r>
              <a:rPr lang="en-GB" sz="1200"/>
              <a:t>What worked well: </a:t>
            </a:r>
            <a:endParaRPr/>
          </a:p>
          <a:p>
            <a:pPr indent="-342900" lvl="0" marL="342900" rtl="0" algn="l">
              <a:lnSpc>
                <a:spcPct val="80000"/>
              </a:lnSpc>
              <a:spcBef>
                <a:spcPts val="240"/>
              </a:spcBef>
              <a:spcAft>
                <a:spcPts val="0"/>
              </a:spcAft>
              <a:buClr>
                <a:schemeClr val="dk1"/>
              </a:buClr>
              <a:buSzPts val="1200"/>
              <a:buChar char="•"/>
            </a:pPr>
            <a:r>
              <a:rPr lang="en-GB" sz="1200"/>
              <a:t>Timetabled discussion slot meant it wasn’t squeezed into day and pupils looked forward to the next discussion. </a:t>
            </a:r>
            <a:endParaRPr/>
          </a:p>
          <a:p>
            <a:pPr indent="-342900" lvl="0" marL="342900" rtl="0" algn="l">
              <a:lnSpc>
                <a:spcPct val="80000"/>
              </a:lnSpc>
              <a:spcBef>
                <a:spcPts val="240"/>
              </a:spcBef>
              <a:spcAft>
                <a:spcPts val="0"/>
              </a:spcAft>
              <a:buClr>
                <a:schemeClr val="dk1"/>
              </a:buClr>
              <a:buSzPts val="1200"/>
              <a:buChar char="•"/>
            </a:pPr>
            <a:r>
              <a:rPr lang="en-GB" sz="1200"/>
              <a:t>Talk rules were visible in the classroom and referred to by both myself but also my job share teacher for consistency during our teaching. Pupils also referred to these in other lessons throughout the week.  </a:t>
            </a:r>
            <a:endParaRPr/>
          </a:p>
          <a:p>
            <a:pPr indent="-342900" lvl="0" marL="342900" rtl="0" algn="l">
              <a:lnSpc>
                <a:spcPct val="80000"/>
              </a:lnSpc>
              <a:spcBef>
                <a:spcPts val="240"/>
              </a:spcBef>
              <a:spcAft>
                <a:spcPts val="0"/>
              </a:spcAft>
              <a:buClr>
                <a:schemeClr val="dk1"/>
              </a:buClr>
              <a:buSzPts val="1200"/>
              <a:buChar char="•"/>
            </a:pPr>
            <a:r>
              <a:rPr lang="en-GB" sz="1200"/>
              <a:t>Physical listening cues poster made a huge difference to how pupils listened to one another. They now remind each other of them when learning. </a:t>
            </a:r>
            <a:endParaRPr/>
          </a:p>
          <a:p>
            <a:pPr indent="-342900" lvl="0" marL="342900" rtl="0" algn="l">
              <a:lnSpc>
                <a:spcPct val="80000"/>
              </a:lnSpc>
              <a:spcBef>
                <a:spcPts val="240"/>
              </a:spcBef>
              <a:spcAft>
                <a:spcPts val="0"/>
              </a:spcAft>
              <a:buClr>
                <a:schemeClr val="dk1"/>
              </a:buClr>
              <a:buSzPts val="1200"/>
              <a:buChar char="•"/>
            </a:pPr>
            <a:r>
              <a:rPr lang="en-GB" sz="1200"/>
              <a:t>Audio recordings went well, fairly easy to transcribe and I also felt the more I coded the quicker I became. </a:t>
            </a:r>
            <a:endParaRPr/>
          </a:p>
          <a:p>
            <a:pPr indent="-342900" lvl="0" marL="342900" rtl="0" algn="l">
              <a:lnSpc>
                <a:spcPct val="80000"/>
              </a:lnSpc>
              <a:spcBef>
                <a:spcPts val="240"/>
              </a:spcBef>
              <a:spcAft>
                <a:spcPts val="0"/>
              </a:spcAft>
              <a:buClr>
                <a:schemeClr val="dk1"/>
              </a:buClr>
              <a:buSzPts val="1200"/>
              <a:buChar char="•"/>
            </a:pPr>
            <a:r>
              <a:rPr lang="en-GB" sz="1200"/>
              <a:t>I wrote a reflection after each transcription which I felt helped to clarify my thoughts and next steps. </a:t>
            </a:r>
            <a:endParaRPr/>
          </a:p>
          <a:p>
            <a:pPr indent="0" lvl="0" marL="0" rtl="0" algn="l">
              <a:lnSpc>
                <a:spcPct val="80000"/>
              </a:lnSpc>
              <a:spcBef>
                <a:spcPts val="240"/>
              </a:spcBef>
              <a:spcAft>
                <a:spcPts val="0"/>
              </a:spcAft>
              <a:buClr>
                <a:schemeClr val="dk1"/>
              </a:buClr>
              <a:buSzPts val="1200"/>
              <a:buNone/>
            </a:pPr>
            <a:r>
              <a:t/>
            </a:r>
            <a:endParaRPr sz="1200"/>
          </a:p>
          <a:p>
            <a:pPr indent="0" lvl="0" marL="0" rtl="0" algn="l">
              <a:lnSpc>
                <a:spcPct val="80000"/>
              </a:lnSpc>
              <a:spcBef>
                <a:spcPts val="240"/>
              </a:spcBef>
              <a:spcAft>
                <a:spcPts val="0"/>
              </a:spcAft>
              <a:buClr>
                <a:schemeClr val="dk1"/>
              </a:buClr>
              <a:buSzPts val="1200"/>
              <a:buNone/>
            </a:pPr>
            <a:r>
              <a:rPr lang="en-GB" sz="1200"/>
              <a:t>Challenges:</a:t>
            </a:r>
            <a:endParaRPr/>
          </a:p>
          <a:p>
            <a:pPr indent="-342900" lvl="0" marL="342900" rtl="0" algn="l">
              <a:lnSpc>
                <a:spcPct val="80000"/>
              </a:lnSpc>
              <a:spcBef>
                <a:spcPts val="240"/>
              </a:spcBef>
              <a:spcAft>
                <a:spcPts val="0"/>
              </a:spcAft>
              <a:buClr>
                <a:schemeClr val="dk1"/>
              </a:buClr>
              <a:buSzPts val="1200"/>
              <a:buChar char="•"/>
            </a:pPr>
            <a:r>
              <a:rPr lang="en-GB" sz="1200"/>
              <a:t>Due to choosing to use audio recordings for ethical reasons, I felt I missed out on seeing the non-verbal dialogue that would have been seen in a video recording. This meant I had to note down timings and any responses through nodding/shrugging during the session which was difficult to manage. </a:t>
            </a:r>
            <a:endParaRPr/>
          </a:p>
          <a:p>
            <a:pPr indent="-342900" lvl="0" marL="342900" rtl="0" algn="l">
              <a:lnSpc>
                <a:spcPct val="80000"/>
              </a:lnSpc>
              <a:spcBef>
                <a:spcPts val="240"/>
              </a:spcBef>
              <a:spcAft>
                <a:spcPts val="0"/>
              </a:spcAft>
              <a:buClr>
                <a:schemeClr val="dk1"/>
              </a:buClr>
              <a:buSzPts val="1200"/>
              <a:buChar char="•"/>
            </a:pPr>
            <a:r>
              <a:rPr lang="en-GB" sz="1200"/>
              <a:t>COVID 19 illness disrupted my inquiry which I found very disappointing as I was keen to compare the pupil self evaluations with their baselines. </a:t>
            </a:r>
            <a:endParaRPr/>
          </a:p>
          <a:p>
            <a:pPr indent="-342900" lvl="0" marL="342900" rtl="0" algn="l">
              <a:lnSpc>
                <a:spcPct val="80000"/>
              </a:lnSpc>
              <a:spcBef>
                <a:spcPts val="240"/>
              </a:spcBef>
              <a:spcAft>
                <a:spcPts val="0"/>
              </a:spcAft>
              <a:buClr>
                <a:schemeClr val="dk1"/>
              </a:buClr>
              <a:buSzPts val="1200"/>
              <a:buChar char="•"/>
            </a:pPr>
            <a:r>
              <a:rPr lang="en-GB" sz="1200"/>
              <a:t>Overall, I felt my inquiry would have benefited from having more time so I could continue into a new inquiry cycle. </a:t>
            </a:r>
            <a:endParaRPr/>
          </a:p>
          <a:p>
            <a:pPr indent="0" lvl="0" marL="0" rtl="0" algn="l">
              <a:lnSpc>
                <a:spcPct val="80000"/>
              </a:lnSpc>
              <a:spcBef>
                <a:spcPts val="160"/>
              </a:spcBef>
              <a:spcAft>
                <a:spcPts val="0"/>
              </a:spcAft>
              <a:buClr>
                <a:schemeClr val="dk1"/>
              </a:buClr>
              <a:buSzPts val="800"/>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GB"/>
              <a:t>Resource for Dialogic Teaching and Learning</a:t>
            </a:r>
            <a:endParaRPr/>
          </a:p>
        </p:txBody>
      </p:sp>
      <p:sp>
        <p:nvSpPr>
          <p:cNvPr id="118" name="Google Shape;118;p17"/>
          <p:cNvSpPr txBox="1"/>
          <p:nvPr>
            <p:ph idx="1" type="body"/>
          </p:nvPr>
        </p:nvSpPr>
        <p:spPr>
          <a:xfrm>
            <a:off x="609600" y="1600201"/>
            <a:ext cx="687455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GB" sz="2000"/>
              <a:t>Oracy Skills Framework (Mercer, Warwick &amp; Ahmed, 2017) </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n-GB" sz="2000"/>
              <a:t>The physical markers of listening are often the easiest to teach and usually the best place to start, especially with younger students (Gaunt &amp; Stott, 2019. p87)</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n-GB" sz="2000"/>
              <a:t>Decided due to age and experience of pupils to focus on physical strand, particularly body language. </a:t>
            </a:r>
            <a:endParaRPr/>
          </a:p>
          <a:p>
            <a:pPr indent="0" lvl="0" marL="0" rtl="0" algn="l">
              <a:spcBef>
                <a:spcPts val="640"/>
              </a:spcBef>
              <a:spcAft>
                <a:spcPts val="0"/>
              </a:spcAft>
              <a:buClr>
                <a:schemeClr val="dk1"/>
              </a:buClr>
              <a:buSzPts val="3200"/>
              <a:buNone/>
            </a:pPr>
            <a:r>
              <a:t/>
            </a:r>
            <a:endParaRPr/>
          </a:p>
        </p:txBody>
      </p:sp>
      <p:sp>
        <p:nvSpPr>
          <p:cNvPr id="119" name="Google Shape;119;p17"/>
          <p:cNvSpPr/>
          <p:nvPr/>
        </p:nvSpPr>
        <p:spPr>
          <a:xfrm>
            <a:off x="7517051" y="1417638"/>
            <a:ext cx="4032448" cy="5251560"/>
          </a:xfrm>
          <a:prstGeom prst="rect">
            <a:avLst/>
          </a:prstGeom>
          <a:no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GB"/>
              <a:t>Results / Findings</a:t>
            </a:r>
            <a:endParaRPr/>
          </a:p>
        </p:txBody>
      </p:sp>
      <p:sp>
        <p:nvSpPr>
          <p:cNvPr id="126" name="Google Shape;126;p18"/>
          <p:cNvSpPr txBox="1"/>
          <p:nvPr>
            <p:ph idx="1" type="body"/>
          </p:nvPr>
        </p:nvSpPr>
        <p:spPr>
          <a:xfrm>
            <a:off x="119336" y="1268760"/>
            <a:ext cx="8078688" cy="55892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65"/>
              <a:buNone/>
            </a:pPr>
            <a:r>
              <a:rPr lang="en-GB" sz="1665"/>
              <a:t>When coding I focused on B, CH and IB because these were specific strands of dialogue the pupils in my class needed to develop. </a:t>
            </a:r>
            <a:endParaRPr/>
          </a:p>
          <a:p>
            <a:pPr indent="0" lvl="0" marL="0" rtl="0" algn="l">
              <a:lnSpc>
                <a:spcPct val="90000"/>
              </a:lnSpc>
              <a:spcBef>
                <a:spcPts val="333"/>
              </a:spcBef>
              <a:spcAft>
                <a:spcPts val="0"/>
              </a:spcAft>
              <a:buClr>
                <a:schemeClr val="dk1"/>
              </a:buClr>
              <a:buSzPts val="1665"/>
              <a:buNone/>
            </a:pPr>
            <a:r>
              <a:rPr b="1" lang="en-GB" sz="1665"/>
              <a:t>Building on ideas </a:t>
            </a:r>
            <a:r>
              <a:rPr lang="en-GB" sz="1665"/>
              <a:t>– earlier observations showed that pupils predominately built upon their own ideas and not those of others. In the final 2 observations, pupils built more on each other’s ideas. The physical listening cues poster supported this development. </a:t>
            </a:r>
            <a:endParaRPr/>
          </a:p>
          <a:p>
            <a:pPr indent="0" lvl="0" marL="0" rtl="0" algn="l">
              <a:lnSpc>
                <a:spcPct val="90000"/>
              </a:lnSpc>
              <a:spcBef>
                <a:spcPts val="333"/>
              </a:spcBef>
              <a:spcAft>
                <a:spcPts val="0"/>
              </a:spcAft>
              <a:buClr>
                <a:schemeClr val="dk1"/>
              </a:buClr>
              <a:buSzPts val="1665"/>
              <a:buNone/>
            </a:pPr>
            <a:r>
              <a:rPr b="1" lang="en-GB" sz="1665"/>
              <a:t>Challenging each other </a:t>
            </a:r>
            <a:r>
              <a:rPr lang="en-GB" sz="1665"/>
              <a:t>– Through the implementation of the talk rules and teacher modelling, pupils began to understand that it was acceptable to disagree with each other’s ideas. The baseline self evaluation showed that 46% of pupils were not happy to disagree with a classmate’s idea, it would have been interesting to have compared this at the end of the inquiry but was unfortunately not possible. </a:t>
            </a:r>
            <a:endParaRPr/>
          </a:p>
          <a:p>
            <a:pPr indent="0" lvl="0" marL="0" rtl="0" algn="l">
              <a:lnSpc>
                <a:spcPct val="90000"/>
              </a:lnSpc>
              <a:spcBef>
                <a:spcPts val="333"/>
              </a:spcBef>
              <a:spcAft>
                <a:spcPts val="0"/>
              </a:spcAft>
              <a:buClr>
                <a:schemeClr val="dk1"/>
              </a:buClr>
              <a:buSzPts val="1665"/>
              <a:buNone/>
            </a:pPr>
            <a:r>
              <a:rPr b="1" lang="en-GB" sz="1665"/>
              <a:t>Invitation to build on ideas </a:t>
            </a:r>
            <a:r>
              <a:rPr lang="en-GB" sz="1665"/>
              <a:t>– This was an area which was very teacher led and pupils didn’t invite each other to build on ideas. As pupils listened more to one another they began to ask questions to enquire further. This was particularly evident in the collaborative art activity. </a:t>
            </a:r>
            <a:endParaRPr/>
          </a:p>
          <a:p>
            <a:pPr indent="0" lvl="0" marL="0" rtl="0" algn="l">
              <a:lnSpc>
                <a:spcPct val="90000"/>
              </a:lnSpc>
              <a:spcBef>
                <a:spcPts val="333"/>
              </a:spcBef>
              <a:spcAft>
                <a:spcPts val="0"/>
              </a:spcAft>
              <a:buClr>
                <a:schemeClr val="dk1"/>
              </a:buClr>
              <a:buSzPts val="1665"/>
              <a:buNone/>
            </a:pPr>
            <a:r>
              <a:rPr lang="en-GB" sz="1665"/>
              <a:t>Results indicate that through the implementation of the talk rules, physical listening cues, teacher modelling (cross curricular approach) that pupils were listening to each other more and sustaining conversations with little teacher support. </a:t>
            </a:r>
            <a:endParaRPr/>
          </a:p>
          <a:p>
            <a:pPr indent="0" lvl="0" marL="0" rtl="0" algn="l">
              <a:lnSpc>
                <a:spcPct val="90000"/>
              </a:lnSpc>
              <a:spcBef>
                <a:spcPts val="333"/>
              </a:spcBef>
              <a:spcAft>
                <a:spcPts val="0"/>
              </a:spcAft>
              <a:buClr>
                <a:schemeClr val="dk1"/>
              </a:buClr>
              <a:buSzPts val="1665"/>
              <a:buNone/>
            </a:pPr>
            <a:r>
              <a:rPr lang="en-GB" sz="1665"/>
              <a:t>Overall, as a class teacher I have seen marked improvement in the way pupils listen and speak to each other and by encouraging dialogic listening within my classroom has resulted in pupils sustaining conversations with each other. The talk rules, physical listening cues and the timetabled discussion slot have been the key mechanisms for change. </a:t>
            </a:r>
            <a:endParaRPr sz="1850"/>
          </a:p>
          <a:p>
            <a:pPr indent="0" lvl="0" marL="0" rtl="0" algn="l">
              <a:lnSpc>
                <a:spcPct val="90000"/>
              </a:lnSpc>
              <a:spcBef>
                <a:spcPts val="592"/>
              </a:spcBef>
              <a:spcAft>
                <a:spcPts val="0"/>
              </a:spcAft>
              <a:buClr>
                <a:schemeClr val="dk1"/>
              </a:buClr>
              <a:buSzPts val="2960"/>
              <a:buNone/>
            </a:pPr>
            <a:r>
              <a:t/>
            </a:r>
            <a:endParaRPr sz="2960"/>
          </a:p>
        </p:txBody>
      </p:sp>
      <p:sp>
        <p:nvSpPr>
          <p:cNvPr id="127" name="Google Shape;127;p18"/>
          <p:cNvSpPr/>
          <p:nvPr/>
        </p:nvSpPr>
        <p:spPr>
          <a:xfrm>
            <a:off x="8233429" y="695979"/>
            <a:ext cx="3384376" cy="1726489"/>
          </a:xfrm>
          <a:prstGeom prst="rect">
            <a:avLst/>
          </a:prstGeom>
          <a:noFill/>
          <a:ln>
            <a:noFill/>
          </a:ln>
        </p:spPr>
      </p:sp>
      <p:sp>
        <p:nvSpPr>
          <p:cNvPr id="128" name="Google Shape;128;p18"/>
          <p:cNvSpPr/>
          <p:nvPr/>
        </p:nvSpPr>
        <p:spPr>
          <a:xfrm>
            <a:off x="8304247" y="2499580"/>
            <a:ext cx="2817079" cy="1837664"/>
          </a:xfrm>
          <a:prstGeom prst="rect">
            <a:avLst/>
          </a:prstGeom>
          <a:noFill/>
          <a:ln>
            <a:noFill/>
          </a:ln>
        </p:spPr>
      </p:sp>
      <p:sp>
        <p:nvSpPr>
          <p:cNvPr id="129" name="Google Shape;129;p18"/>
          <p:cNvSpPr/>
          <p:nvPr/>
        </p:nvSpPr>
        <p:spPr>
          <a:xfrm>
            <a:off x="8616280" y="4421125"/>
            <a:ext cx="2132554" cy="1511735"/>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GB"/>
              <a:t>Reflections</a:t>
            </a:r>
            <a:endParaRPr/>
          </a:p>
        </p:txBody>
      </p:sp>
      <p:sp>
        <p:nvSpPr>
          <p:cNvPr id="135" name="Google Shape;135;p1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1" marL="400050" rtl="0" algn="l">
              <a:lnSpc>
                <a:spcPct val="90000"/>
              </a:lnSpc>
              <a:spcBef>
                <a:spcPts val="0"/>
              </a:spcBef>
              <a:spcAft>
                <a:spcPts val="0"/>
              </a:spcAft>
              <a:buClr>
                <a:schemeClr val="dk1"/>
              </a:buClr>
              <a:buSzPts val="2800"/>
              <a:buNone/>
            </a:pPr>
            <a:r>
              <a:rPr lang="en-GB"/>
              <a:t>The project’s biggest impact: </a:t>
            </a:r>
            <a:endParaRPr/>
          </a:p>
          <a:p>
            <a:pPr indent="0" lvl="1" marL="400050" rtl="0" algn="l">
              <a:lnSpc>
                <a:spcPct val="90000"/>
              </a:lnSpc>
              <a:spcBef>
                <a:spcPts val="560"/>
              </a:spcBef>
              <a:spcAft>
                <a:spcPts val="0"/>
              </a:spcAft>
              <a:buClr>
                <a:schemeClr val="dk1"/>
              </a:buClr>
              <a:buSzPts val="2800"/>
              <a:buNone/>
            </a:pPr>
            <a:r>
              <a:rPr lang="en-GB"/>
              <a:t>I do think the implementation of the physical listening cues and the talk rules had the biggest impact in my project. I saw positive qualitative and quantitative results from pupils using these in the classroom. Pupils in my classroom are now enthusiastic about talk and engaged in the topics discussed. </a:t>
            </a:r>
            <a:endParaRPr/>
          </a:p>
          <a:p>
            <a:pPr indent="0" lvl="1" marL="400050" rtl="0" algn="l">
              <a:lnSpc>
                <a:spcPct val="90000"/>
              </a:lnSpc>
              <a:spcBef>
                <a:spcPts val="560"/>
              </a:spcBef>
              <a:spcAft>
                <a:spcPts val="0"/>
              </a:spcAft>
              <a:buClr>
                <a:schemeClr val="dk1"/>
              </a:buClr>
              <a:buSzPts val="2800"/>
              <a:buNone/>
            </a:pPr>
            <a:r>
              <a:rPr lang="en-GB"/>
              <a:t>What I would do differently next time: </a:t>
            </a:r>
            <a:endParaRPr/>
          </a:p>
          <a:p>
            <a:pPr indent="0" lvl="1" marL="400050" rtl="0" algn="l">
              <a:lnSpc>
                <a:spcPct val="90000"/>
              </a:lnSpc>
              <a:spcBef>
                <a:spcPts val="560"/>
              </a:spcBef>
              <a:spcAft>
                <a:spcPts val="0"/>
              </a:spcAft>
              <a:buClr>
                <a:schemeClr val="dk1"/>
              </a:buClr>
              <a:buSzPts val="2800"/>
              <a:buNone/>
            </a:pPr>
            <a:r>
              <a:rPr lang="en-GB"/>
              <a:t>I would possibly refine my inquiry a little, on reflection I was possibly a little over enthusiastic and I could have refined it and then done another inquiry cycle to develop further. </a:t>
            </a:r>
            <a:endParaRPr/>
          </a:p>
          <a:p>
            <a:pPr indent="0" lvl="1" marL="400050" rtl="0" algn="l">
              <a:lnSpc>
                <a:spcPct val="90000"/>
              </a:lnSpc>
              <a:spcBef>
                <a:spcPts val="56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GB"/>
              <a:t>Next Steps</a:t>
            </a:r>
            <a:endParaRPr/>
          </a:p>
        </p:txBody>
      </p:sp>
      <p:sp>
        <p:nvSpPr>
          <p:cNvPr id="141" name="Google Shape;141;p20"/>
          <p:cNvSpPr txBox="1"/>
          <p:nvPr>
            <p:ph idx="1" type="body"/>
          </p:nvPr>
        </p:nvSpPr>
        <p:spPr>
          <a:xfrm>
            <a:off x="609600" y="1268760"/>
            <a:ext cx="10972800" cy="525658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720"/>
              <a:buNone/>
            </a:pPr>
            <a:r>
              <a:rPr b="1" lang="en-GB" sz="2720"/>
              <a:t>What I’m going to do next:</a:t>
            </a:r>
            <a:endParaRPr/>
          </a:p>
          <a:p>
            <a:pPr indent="-342900" lvl="0" marL="342900" rtl="0" algn="l">
              <a:lnSpc>
                <a:spcPct val="90000"/>
              </a:lnSpc>
              <a:spcBef>
                <a:spcPts val="544"/>
              </a:spcBef>
              <a:spcAft>
                <a:spcPts val="0"/>
              </a:spcAft>
              <a:buClr>
                <a:schemeClr val="dk1"/>
              </a:buClr>
              <a:buSzPts val="2720"/>
              <a:buChar char="•"/>
            </a:pPr>
            <a:r>
              <a:rPr lang="en-GB" sz="2720"/>
              <a:t>How to engage the reticent pupils? </a:t>
            </a:r>
            <a:endParaRPr/>
          </a:p>
          <a:p>
            <a:pPr indent="-342900" lvl="0" marL="342900" rtl="0" algn="l">
              <a:lnSpc>
                <a:spcPct val="90000"/>
              </a:lnSpc>
              <a:spcBef>
                <a:spcPts val="544"/>
              </a:spcBef>
              <a:spcAft>
                <a:spcPts val="0"/>
              </a:spcAft>
              <a:buClr>
                <a:schemeClr val="dk1"/>
              </a:buClr>
              <a:buSzPts val="2720"/>
              <a:buChar char="•"/>
            </a:pPr>
            <a:r>
              <a:rPr lang="en-GB" sz="2720"/>
              <a:t>Intended to implement the use of QR codes with debate questions for pupils to access independently in child initiated time but COVID prevented that from happening. Would like to try on return to school.</a:t>
            </a:r>
            <a:r>
              <a:rPr b="1" lang="en-GB" sz="2720"/>
              <a:t> </a:t>
            </a:r>
            <a:r>
              <a:rPr lang="en-GB" sz="2720"/>
              <a:t> </a:t>
            </a:r>
            <a:endParaRPr/>
          </a:p>
          <a:p>
            <a:pPr indent="-342900" lvl="0" marL="342900" rtl="0" algn="l">
              <a:lnSpc>
                <a:spcPct val="90000"/>
              </a:lnSpc>
              <a:spcBef>
                <a:spcPts val="544"/>
              </a:spcBef>
              <a:spcAft>
                <a:spcPts val="0"/>
              </a:spcAft>
              <a:buClr>
                <a:schemeClr val="dk1"/>
              </a:buClr>
              <a:buSzPts val="2720"/>
              <a:buChar char="•"/>
            </a:pPr>
            <a:r>
              <a:rPr lang="en-GB" sz="2720"/>
              <a:t>Share my findings with staff at school</a:t>
            </a:r>
            <a:endParaRPr/>
          </a:p>
          <a:p>
            <a:pPr indent="-342900" lvl="0" marL="342900" rtl="0" algn="l">
              <a:lnSpc>
                <a:spcPct val="90000"/>
              </a:lnSpc>
              <a:spcBef>
                <a:spcPts val="544"/>
              </a:spcBef>
              <a:spcAft>
                <a:spcPts val="0"/>
              </a:spcAft>
              <a:buClr>
                <a:schemeClr val="dk1"/>
              </a:buClr>
              <a:buSzPts val="2720"/>
              <a:buChar char="•"/>
            </a:pPr>
            <a:r>
              <a:rPr lang="en-GB" sz="2720"/>
              <a:t>Look at how we can continue our dialogue journey in a remote learning world. </a:t>
            </a:r>
            <a:endParaRPr/>
          </a:p>
          <a:p>
            <a:pPr indent="0" lvl="0" marL="0" rtl="0" algn="l">
              <a:lnSpc>
                <a:spcPct val="90000"/>
              </a:lnSpc>
              <a:spcBef>
                <a:spcPts val="544"/>
              </a:spcBef>
              <a:spcAft>
                <a:spcPts val="0"/>
              </a:spcAft>
              <a:buClr>
                <a:schemeClr val="dk1"/>
              </a:buClr>
              <a:buSzPts val="2720"/>
              <a:buNone/>
            </a:pPr>
            <a:r>
              <a:rPr b="1" lang="en-GB" sz="2720"/>
              <a:t>How I’m going to carry on: </a:t>
            </a:r>
            <a:endParaRPr/>
          </a:p>
          <a:p>
            <a:pPr indent="0" lvl="0" marL="0" rtl="0" algn="l">
              <a:lnSpc>
                <a:spcPct val="90000"/>
              </a:lnSpc>
              <a:spcBef>
                <a:spcPts val="544"/>
              </a:spcBef>
              <a:spcAft>
                <a:spcPts val="0"/>
              </a:spcAft>
              <a:buClr>
                <a:schemeClr val="dk1"/>
              </a:buClr>
              <a:buSzPts val="2720"/>
              <a:buNone/>
            </a:pPr>
            <a:r>
              <a:rPr lang="en-GB" sz="2720"/>
              <a:t>Continue using talk rules and poster – perhaps add to the talk rules as the initial ones become second nature. </a:t>
            </a:r>
            <a:endParaRPr/>
          </a:p>
          <a:p>
            <a:pPr indent="0" lvl="0" marL="0" rtl="0" algn="l">
              <a:lnSpc>
                <a:spcPct val="90000"/>
              </a:lnSpc>
              <a:spcBef>
                <a:spcPts val="544"/>
              </a:spcBef>
              <a:spcAft>
                <a:spcPts val="0"/>
              </a:spcAft>
              <a:buClr>
                <a:schemeClr val="dk1"/>
              </a:buClr>
              <a:buSzPts val="2720"/>
              <a:buNone/>
            </a:pPr>
            <a:r>
              <a:rPr lang="en-GB" sz="2720"/>
              <a:t>Continue to timetable in a discussion slot.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GB"/>
              <a:t>References </a:t>
            </a:r>
            <a:endParaRPr/>
          </a:p>
        </p:txBody>
      </p:sp>
      <p:sp>
        <p:nvSpPr>
          <p:cNvPr id="147" name="Google Shape;147;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GB"/>
              <a:t>Oracy Skills Framework (Mercer, Warwick &amp; Ahmed, 2017)</a:t>
            </a:r>
            <a:endParaRPr/>
          </a:p>
          <a:p>
            <a:pPr indent="-342900" lvl="0" marL="342900" rtl="0" algn="l">
              <a:spcBef>
                <a:spcPts val="640"/>
              </a:spcBef>
              <a:spcAft>
                <a:spcPts val="0"/>
              </a:spcAft>
              <a:buClr>
                <a:schemeClr val="dk1"/>
              </a:buClr>
              <a:buSzPts val="3200"/>
              <a:buChar char="•"/>
            </a:pPr>
            <a:r>
              <a:rPr lang="en-GB"/>
              <a:t>Gaunt, A &amp; Stott, A. (2019). </a:t>
            </a:r>
            <a:r>
              <a:rPr i="1" lang="en-GB"/>
              <a:t>Transform teaching and learning through talk: the oracy imperative</a:t>
            </a:r>
            <a:r>
              <a:rPr lang="en-GB"/>
              <a:t>. London: Rowman &amp; Littlefield</a:t>
            </a:r>
            <a:endParaRPr b="1"/>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