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7" r:id="rId2"/>
    <p:sldId id="256" r:id="rId3"/>
    <p:sldId id="27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2" r:id="rId16"/>
    <p:sldId id="269" r:id="rId17"/>
    <p:sldId id="270" r:id="rId18"/>
    <p:sldId id="271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94803" autoAdjust="0"/>
  </p:normalViewPr>
  <p:slideViewPr>
    <p:cSldViewPr>
      <p:cViewPr varScale="1">
        <p:scale>
          <a:sx n="90" d="100"/>
          <a:sy n="90" d="100"/>
        </p:scale>
        <p:origin x="66" y="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A5697-ABCF-455C-8519-931EFDD64AAA}" type="datetimeFigureOut">
              <a:rPr lang="de-DE" smtClean="0"/>
              <a:pPr/>
              <a:t>16.06.2015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2E40F-E87F-4C0D-9DAF-92DD7B84B6D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296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3D6C-51AD-4508-B508-FD358C94A360}" type="datetime1">
              <a:rPr lang="de-DE" smtClean="0"/>
              <a:pPr/>
              <a:t>16.06.2015</a:t>
            </a:fld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1741-E8C7-4D32-930D-2CBEC658BBE9}" type="datetime1">
              <a:rPr lang="de-DE" smtClean="0"/>
              <a:pPr/>
              <a:t>16.06.2015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089B-28E9-4E3D-8F82-6328AE8CACA6}" type="datetime1">
              <a:rPr lang="de-DE" smtClean="0"/>
              <a:pPr/>
              <a:t>16.06.2015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16.06.2015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55D6-EEBE-45BF-8BB5-776601FA5085}" type="datetime1">
              <a:rPr lang="de-DE" smtClean="0"/>
              <a:pPr/>
              <a:t>16.06.2015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0378-A65B-4494-A5A7-886B50CB4937}" type="datetime1">
              <a:rPr lang="de-DE" smtClean="0"/>
              <a:pPr/>
              <a:t>16.06.2015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2ACF-C63C-45AF-B5D6-56753CCBEEC7}" type="datetime1">
              <a:rPr lang="de-DE" smtClean="0"/>
              <a:pPr/>
              <a:t>16.06.2015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60A8-75F3-45EE-8F68-824804B9A36B}" type="datetime1">
              <a:rPr lang="de-DE" smtClean="0"/>
              <a:pPr/>
              <a:t>16.06.2015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AE4E-B847-44C0-9E80-FADAC514238D}" type="datetime1">
              <a:rPr lang="de-DE" smtClean="0"/>
              <a:pPr/>
              <a:t>16.06.2015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1BC4-DA1F-4C44-8E36-1B9FD72AD58E}" type="datetime1">
              <a:rPr lang="de-DE" smtClean="0"/>
              <a:pPr/>
              <a:t>16.06.2015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D280-69E3-4A3C-8762-77BE68C0FDBF}" type="datetime1">
              <a:rPr lang="de-DE" smtClean="0"/>
              <a:pPr/>
              <a:t>16.06.2015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588224" y="487600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30189-BAB1-4688-8766-4D2AC2DF7C33}" type="datetime1">
              <a:rPr lang="de-DE" smtClean="0"/>
              <a:pPr/>
              <a:t>16.06.2015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31840" y="4876006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4869656"/>
            <a:ext cx="46754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r>
              <a:rPr lang="de-DE" dirty="0" smtClean="0"/>
              <a:t>   </a:t>
            </a:r>
            <a:endParaRPr lang="de-DE" dirty="0"/>
          </a:p>
        </p:txBody>
      </p:sp>
      <p:pic>
        <p:nvPicPr>
          <p:cNvPr id="10" name="Picture 2" descr="D:\Julius\Downloads\kurven.png"/>
          <p:cNvPicPr>
            <a:picLocks noChangeAspect="1" noChangeArrowheads="1"/>
          </p:cNvPicPr>
          <p:nvPr userDrawn="1"/>
        </p:nvPicPr>
        <p:blipFill>
          <a:blip r:embed="rId13" cstate="print"/>
          <a:srcRect r="9219"/>
          <a:stretch>
            <a:fillRect/>
          </a:stretch>
        </p:blipFill>
        <p:spPr bwMode="auto">
          <a:xfrm>
            <a:off x="0" y="4160995"/>
            <a:ext cx="12529392" cy="91807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20.png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3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2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5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9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3.pn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5167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de-DE" sz="4900" dirty="0" smtClean="0">
                <a:latin typeface="Lato" pitchFamily="34" charset="0"/>
              </a:rPr>
              <a:t>FM-Synthese</a:t>
            </a:r>
            <a:r>
              <a:rPr lang="de-DE" dirty="0" smtClean="0">
                <a:latin typeface="Lato" pitchFamily="34" charset="0"/>
              </a:rPr>
              <a:t/>
            </a:r>
            <a:br>
              <a:rPr lang="de-DE" dirty="0" smtClean="0">
                <a:latin typeface="Lato" pitchFamily="34" charset="0"/>
              </a:rPr>
            </a:br>
            <a:r>
              <a:rPr lang="de-DE" dirty="0" smtClean="0">
                <a:latin typeface="Lato" pitchFamily="34" charset="0"/>
              </a:rPr>
              <a:t>(Frequenzmodulationssynthese)</a:t>
            </a:r>
            <a:endParaRPr lang="de-DE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16.06.2015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749028"/>
            <a:ext cx="8229600" cy="1614810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Erste Entdeckung im Jahre 1967</a:t>
            </a:r>
          </a:p>
          <a:p>
            <a:r>
              <a:rPr lang="de-DE" sz="2000" dirty="0" err="1" smtClean="0">
                <a:latin typeface="Lato" pitchFamily="34" charset="0"/>
              </a:rPr>
              <a:t>Chowning</a:t>
            </a:r>
            <a:r>
              <a:rPr lang="de-DE" sz="2000" dirty="0" smtClean="0">
                <a:latin typeface="Lato" pitchFamily="34" charset="0"/>
              </a:rPr>
              <a:t> experimentierte mit </a:t>
            </a:r>
            <a:r>
              <a:rPr lang="de-DE" sz="2000" dirty="0" err="1" smtClean="0">
                <a:latin typeface="Lato" pitchFamily="34" charset="0"/>
              </a:rPr>
              <a:t>Vibratos</a:t>
            </a:r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Vibrato: Periodische Änderung eines Tons</a:t>
            </a:r>
          </a:p>
          <a:p>
            <a:r>
              <a:rPr lang="de-DE" sz="2000" dirty="0" smtClean="0">
                <a:latin typeface="Lato" pitchFamily="34" charset="0"/>
              </a:rPr>
              <a:t>Neue Obertöne bei höheren Modulationsfrequenzen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16.06.2015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507288" cy="3394472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John </a:t>
            </a:r>
            <a:r>
              <a:rPr lang="de-DE" sz="2000" dirty="0" err="1" smtClean="0">
                <a:latin typeface="Lato" pitchFamily="34" charset="0"/>
              </a:rPr>
              <a:t>Chowning</a:t>
            </a:r>
            <a:r>
              <a:rPr lang="de-DE" sz="2000" dirty="0" smtClean="0">
                <a:latin typeface="Lato" pitchFamily="34" charset="0"/>
              </a:rPr>
              <a:t> 2005 in einem Interview:</a:t>
            </a:r>
          </a:p>
          <a:p>
            <a:pPr>
              <a:buNone/>
            </a:pPr>
            <a:r>
              <a:rPr lang="en-US" sz="2000" dirty="0" smtClean="0">
                <a:latin typeface="Lato" pitchFamily="34" charset="0"/>
              </a:rPr>
              <a:t>	</a:t>
            </a:r>
          </a:p>
          <a:p>
            <a:pPr>
              <a:buNone/>
            </a:pPr>
            <a:r>
              <a:rPr lang="en-US" sz="2000" dirty="0" smtClean="0">
                <a:latin typeface="Lato" pitchFamily="34" charset="0"/>
              </a:rPr>
              <a:t>	“</a:t>
            </a:r>
            <a:r>
              <a:rPr lang="en-US" sz="2000" i="1" dirty="0" smtClean="0">
                <a:latin typeface="Lato" pitchFamily="34" charset="0"/>
              </a:rPr>
              <a:t>I was experimenting with just a </a:t>
            </a:r>
            <a:r>
              <a:rPr lang="en-US" sz="2000" b="1" i="1" dirty="0" smtClean="0">
                <a:latin typeface="Lato" pitchFamily="34" charset="0"/>
              </a:rPr>
              <a:t>sinusoid</a:t>
            </a:r>
            <a:r>
              <a:rPr lang="en-US" sz="2000" i="1" dirty="0" smtClean="0">
                <a:latin typeface="Lato" pitchFamily="34" charset="0"/>
              </a:rPr>
              <a:t> and </a:t>
            </a:r>
            <a:r>
              <a:rPr lang="en-US" sz="2000" b="1" i="1" dirty="0" smtClean="0">
                <a:latin typeface="Lato" pitchFamily="34" charset="0"/>
              </a:rPr>
              <a:t>kept increasing the vibrato rate</a:t>
            </a:r>
            <a:r>
              <a:rPr lang="en-US" sz="2000" i="1" dirty="0" smtClean="0">
                <a:latin typeface="Lato" pitchFamily="34" charset="0"/>
              </a:rPr>
              <a:t>, so all of a sudden it didn’t sound like listening to a change in pitch in time, but rather </a:t>
            </a:r>
            <a:r>
              <a:rPr lang="en-US" sz="2000" i="1" dirty="0" err="1" smtClean="0">
                <a:latin typeface="Lato" pitchFamily="34" charset="0"/>
              </a:rPr>
              <a:t>i</a:t>
            </a:r>
            <a:r>
              <a:rPr lang="en-US" sz="2000" i="1" dirty="0" smtClean="0">
                <a:latin typeface="Lato" pitchFamily="34" charset="0"/>
              </a:rPr>
              <a:t> began to hear </a:t>
            </a:r>
            <a:r>
              <a:rPr lang="en-US" sz="2000" b="1" i="1" dirty="0" err="1" smtClean="0">
                <a:latin typeface="Lato" pitchFamily="34" charset="0"/>
              </a:rPr>
              <a:t>timbral</a:t>
            </a:r>
            <a:r>
              <a:rPr lang="en-US" sz="2000" b="1" i="1" dirty="0" smtClean="0">
                <a:latin typeface="Lato" pitchFamily="34" charset="0"/>
              </a:rPr>
              <a:t> </a:t>
            </a:r>
            <a:r>
              <a:rPr lang="en-US" sz="2000" b="1" i="1" dirty="0" err="1" smtClean="0">
                <a:latin typeface="Lato" pitchFamily="34" charset="0"/>
              </a:rPr>
              <a:t>diﬀerences</a:t>
            </a:r>
            <a:r>
              <a:rPr lang="en-US" sz="2000" i="1" dirty="0" smtClean="0">
                <a:latin typeface="Lato" pitchFamily="34" charset="0"/>
              </a:rPr>
              <a:t>. So the </a:t>
            </a:r>
            <a:r>
              <a:rPr lang="en-US" sz="2000" i="1" dirty="0" err="1" smtClean="0">
                <a:latin typeface="Lato" pitchFamily="34" charset="0"/>
              </a:rPr>
              <a:t>vibratio</a:t>
            </a:r>
            <a:r>
              <a:rPr lang="en-US" sz="2000" i="1" dirty="0" smtClean="0">
                <a:latin typeface="Lato" pitchFamily="34" charset="0"/>
              </a:rPr>
              <a:t> became very, very fast, hundreds of times per second, and very, very deep, as if the violinist had a </a:t>
            </a:r>
            <a:r>
              <a:rPr lang="en-US" sz="2000" i="1" dirty="0" err="1" smtClean="0">
                <a:latin typeface="Lato" pitchFamily="34" charset="0"/>
              </a:rPr>
              <a:t>diﬀerent</a:t>
            </a:r>
            <a:r>
              <a:rPr lang="en-US" sz="2000" i="1" dirty="0" smtClean="0">
                <a:latin typeface="Lato" pitchFamily="34" charset="0"/>
              </a:rPr>
              <a:t> </a:t>
            </a:r>
            <a:r>
              <a:rPr lang="en-US" sz="2000" i="1" dirty="0" err="1" smtClean="0">
                <a:latin typeface="Lato" pitchFamily="34" charset="0"/>
              </a:rPr>
              <a:t>ﬁngerboard</a:t>
            </a:r>
            <a:r>
              <a:rPr lang="en-US" sz="2000" i="1" dirty="0" smtClean="0">
                <a:latin typeface="Lato" pitchFamily="34" charset="0"/>
              </a:rPr>
              <a:t>, and the </a:t>
            </a:r>
            <a:r>
              <a:rPr lang="en-US" sz="2000" b="1" i="1" dirty="0" err="1" smtClean="0">
                <a:latin typeface="Lato" pitchFamily="34" charset="0"/>
              </a:rPr>
              <a:t>ﬁnger</a:t>
            </a:r>
            <a:r>
              <a:rPr lang="en-US" sz="2000" b="1" i="1" dirty="0" smtClean="0">
                <a:latin typeface="Lato" pitchFamily="34" charset="0"/>
              </a:rPr>
              <a:t> was whipping up and down at very high rates </a:t>
            </a:r>
            <a:r>
              <a:rPr lang="en-US" sz="2000" i="1" dirty="0" smtClean="0">
                <a:latin typeface="Lato" pitchFamily="34" charset="0"/>
              </a:rPr>
              <a:t>and very great distances. That would be sort of a physical metaphor for this.”</a:t>
            </a:r>
            <a:endParaRPr lang="de-DE" sz="2000" i="1" dirty="0" smtClean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16.06.2015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16.06.2015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749028"/>
            <a:ext cx="8229600" cy="1974850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Nach 3 Jahren:  Durchblick der mathematischen Hintergründe</a:t>
            </a:r>
          </a:p>
          <a:p>
            <a:r>
              <a:rPr lang="de-DE" sz="2000" dirty="0" smtClean="0">
                <a:latin typeface="Lato" pitchFamily="34" charset="0"/>
              </a:rPr>
              <a:t>Nachbildung von verschiedenen Instrumenten</a:t>
            </a:r>
          </a:p>
          <a:p>
            <a:r>
              <a:rPr lang="de-DE" sz="2000" dirty="0" smtClean="0">
                <a:latin typeface="Lato" pitchFamily="34" charset="0"/>
              </a:rPr>
              <a:t>Veröffentlichung von „</a:t>
            </a:r>
            <a:r>
              <a:rPr lang="de-DE" sz="2000" dirty="0" err="1" smtClean="0">
                <a:latin typeface="Lato" pitchFamily="34" charset="0"/>
              </a:rPr>
              <a:t>Sabelithe</a:t>
            </a:r>
            <a:r>
              <a:rPr lang="de-DE" sz="2000" dirty="0" smtClean="0">
                <a:latin typeface="Lato" pitchFamily="34" charset="0"/>
              </a:rPr>
              <a:t>“ 1971</a:t>
            </a:r>
          </a:p>
          <a:p>
            <a:r>
              <a:rPr lang="de-DE" sz="2000" dirty="0" smtClean="0">
                <a:latin typeface="Lato" pitchFamily="34" charset="0"/>
              </a:rPr>
              <a:t>Veröffentlichung von „</a:t>
            </a:r>
            <a:r>
              <a:rPr lang="de-DE" sz="2000" dirty="0" err="1" smtClean="0">
                <a:latin typeface="Lato" pitchFamily="34" charset="0"/>
              </a:rPr>
              <a:t>Turenas</a:t>
            </a:r>
            <a:r>
              <a:rPr lang="de-DE" sz="2000" dirty="0" smtClean="0">
                <a:latin typeface="Lato" pitchFamily="34" charset="0"/>
              </a:rPr>
              <a:t>“ 1972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16.06.2015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347614"/>
            <a:ext cx="8229600" cy="2838946"/>
          </a:xfrm>
        </p:spPr>
        <p:txBody>
          <a:bodyPr>
            <a:normAutofit/>
          </a:bodyPr>
          <a:lstStyle/>
          <a:p>
            <a:r>
              <a:rPr lang="de-DE" sz="2000" dirty="0" err="1" smtClean="0">
                <a:latin typeface="Lato" pitchFamily="34" charset="0"/>
              </a:rPr>
              <a:t>Chowning</a:t>
            </a:r>
            <a:r>
              <a:rPr lang="de-DE" sz="2000" dirty="0" smtClean="0">
                <a:latin typeface="Lato" pitchFamily="34" charset="0"/>
              </a:rPr>
              <a:t> Intention: Komposition neuer Stücke</a:t>
            </a:r>
          </a:p>
          <a:p>
            <a:r>
              <a:rPr lang="de-DE" sz="2000" dirty="0" smtClean="0">
                <a:latin typeface="Lato" pitchFamily="34" charset="0"/>
              </a:rPr>
              <a:t>Jedoch: Hoffnung auf kommerzielle Anwendung</a:t>
            </a:r>
          </a:p>
          <a:p>
            <a:r>
              <a:rPr lang="de-DE" sz="2000" dirty="0" smtClean="0">
                <a:latin typeface="Lato" pitchFamily="34" charset="0"/>
              </a:rPr>
              <a:t>Lizensierung durch das OTL (Office </a:t>
            </a:r>
            <a:r>
              <a:rPr lang="de-DE" sz="2000" dirty="0" err="1" smtClean="0">
                <a:latin typeface="Lato" pitchFamily="34" charset="0"/>
              </a:rPr>
              <a:t>of</a:t>
            </a:r>
            <a:r>
              <a:rPr lang="de-DE" sz="2000" dirty="0" smtClean="0">
                <a:latin typeface="Lato" pitchFamily="34" charset="0"/>
              </a:rPr>
              <a:t> Technology Licensing)</a:t>
            </a:r>
          </a:p>
          <a:p>
            <a:r>
              <a:rPr lang="de-DE" sz="2000" dirty="0" smtClean="0">
                <a:latin typeface="Lato" pitchFamily="34" charset="0"/>
              </a:rPr>
              <a:t>Wenig Interesse zu Begin</a:t>
            </a:r>
          </a:p>
          <a:p>
            <a:r>
              <a:rPr lang="de-DE" sz="2000" dirty="0" smtClean="0">
                <a:latin typeface="Lato" pitchFamily="34" charset="0"/>
              </a:rPr>
              <a:t>Zitat Andy Moorer:</a:t>
            </a:r>
          </a:p>
          <a:p>
            <a:pPr>
              <a:buNone/>
            </a:pPr>
            <a:r>
              <a:rPr lang="en-US" sz="2000" dirty="0" smtClean="0">
                <a:latin typeface="Lato" pitchFamily="34" charset="0"/>
              </a:rPr>
              <a:t>	“[...] </a:t>
            </a:r>
            <a:r>
              <a:rPr lang="en-US" sz="2000" i="1" dirty="0" smtClean="0">
                <a:latin typeface="Lato" pitchFamily="34" charset="0"/>
              </a:rPr>
              <a:t>It was really discouraging. John was so proud of having put this damn thing together and people didn’t really get the idea of </a:t>
            </a:r>
            <a:r>
              <a:rPr lang="en-US" sz="2000" i="1" dirty="0" err="1" smtClean="0">
                <a:latin typeface="Lato" pitchFamily="34" charset="0"/>
              </a:rPr>
              <a:t>spatializing</a:t>
            </a:r>
            <a:r>
              <a:rPr lang="en-US" sz="2000" i="1" dirty="0" smtClean="0">
                <a:latin typeface="Lato" pitchFamily="34" charset="0"/>
              </a:rPr>
              <a:t> the sound.”</a:t>
            </a:r>
            <a:endParaRPr lang="de-DE" sz="2000" i="1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16.06.2015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347614"/>
            <a:ext cx="8229600" cy="2838946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1973: Veröffentlichung der Erfindung</a:t>
            </a:r>
          </a:p>
          <a:p>
            <a:r>
              <a:rPr lang="de-DE" sz="2000" dirty="0" smtClean="0">
                <a:latin typeface="Lato" pitchFamily="34" charset="0"/>
              </a:rPr>
              <a:t>1974: Vorstellung der FM-Synthese bei Yamaha</a:t>
            </a:r>
          </a:p>
          <a:p>
            <a:r>
              <a:rPr lang="de-DE" sz="2000" dirty="0" err="1" smtClean="0">
                <a:latin typeface="Lato" pitchFamily="34" charset="0"/>
              </a:rPr>
              <a:t>Kazukiyo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Ishimura</a:t>
            </a:r>
            <a:r>
              <a:rPr lang="de-DE" sz="2000" dirty="0" smtClean="0">
                <a:latin typeface="Lato" pitchFamily="34" charset="0"/>
              </a:rPr>
              <a:t> erkannte das Potenzial</a:t>
            </a:r>
          </a:p>
          <a:p>
            <a:r>
              <a:rPr lang="de-DE" sz="2000" dirty="0" smtClean="0">
                <a:latin typeface="Lato" pitchFamily="34" charset="0"/>
              </a:rPr>
              <a:t>Yamaha lizensiert die FM-Synthese im gleichen Jahr</a:t>
            </a:r>
          </a:p>
          <a:p>
            <a:r>
              <a:rPr lang="de-DE" sz="2000" dirty="0" smtClean="0">
                <a:latin typeface="Lato" pitchFamily="34" charset="0"/>
              </a:rPr>
              <a:t>1975: </a:t>
            </a:r>
            <a:r>
              <a:rPr lang="de-DE" sz="2000" dirty="0" err="1" smtClean="0">
                <a:latin typeface="Lato" pitchFamily="34" charset="0"/>
              </a:rPr>
              <a:t>Chowning</a:t>
            </a:r>
            <a:r>
              <a:rPr lang="de-DE" sz="2000" dirty="0" smtClean="0">
                <a:latin typeface="Lato" pitchFamily="34" charset="0"/>
              </a:rPr>
              <a:t> kehrt nach Stanford zurück</a:t>
            </a:r>
          </a:p>
          <a:p>
            <a:r>
              <a:rPr lang="de-DE" sz="2000" dirty="0" smtClean="0">
                <a:latin typeface="Lato" pitchFamily="34" charset="0"/>
              </a:rPr>
              <a:t>Gründung des CCRMA („Karma“) </a:t>
            </a:r>
          </a:p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	– Center </a:t>
            </a:r>
            <a:r>
              <a:rPr lang="de-DE" sz="2000" dirty="0" err="1" smtClean="0">
                <a:latin typeface="Lato" pitchFamily="34" charset="0"/>
              </a:rPr>
              <a:t>for</a:t>
            </a:r>
            <a:r>
              <a:rPr lang="de-DE" sz="2000" dirty="0" smtClean="0">
                <a:latin typeface="Lato" pitchFamily="34" charset="0"/>
              </a:rPr>
              <a:t> Computer Research in Music </a:t>
            </a:r>
            <a:r>
              <a:rPr lang="de-DE" sz="2000" dirty="0" err="1" smtClean="0">
                <a:latin typeface="Lato" pitchFamily="34" charset="0"/>
              </a:rPr>
              <a:t>and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Acoustics</a:t>
            </a:r>
            <a:endParaRPr lang="de-DE" sz="2000" dirty="0" smtClean="0">
              <a:latin typeface="Lato" pitchFamily="34" charset="0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16.06.2015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 dirty="0"/>
          </a:p>
        </p:txBody>
      </p:sp>
      <p:pic>
        <p:nvPicPr>
          <p:cNvPr id="29698" name="Picture 2" descr="D:\Julius\Documents\GitHub\VSeminar\Dok\Kapitel\img\Founders_CCRM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131590"/>
            <a:ext cx="4947107" cy="3384376"/>
          </a:xfrm>
          <a:prstGeom prst="rect">
            <a:avLst/>
          </a:prstGeom>
          <a:noFill/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Gründer des CCRMA</a:t>
            </a:r>
            <a:endParaRPr lang="de-DE" sz="2800" dirty="0">
              <a:latin typeface="Lat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16.06.2015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347614"/>
            <a:ext cx="8229600" cy="2838946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Großer Erfolg für Yamaha</a:t>
            </a:r>
          </a:p>
          <a:p>
            <a:r>
              <a:rPr lang="de-DE" sz="2000" dirty="0" smtClean="0">
                <a:latin typeface="Lato" pitchFamily="34" charset="0"/>
              </a:rPr>
              <a:t>Erste FM-Synthesizer: GS1 (1980) und GS2 (1982)</a:t>
            </a:r>
          </a:p>
          <a:p>
            <a:r>
              <a:rPr lang="de-DE" sz="2000" dirty="0" smtClean="0">
                <a:latin typeface="Lato" pitchFamily="34" charset="0"/>
              </a:rPr>
              <a:t>Kosten: 30.000 DM und 16000 DM</a:t>
            </a:r>
          </a:p>
          <a:p>
            <a:r>
              <a:rPr lang="de-DE" sz="2000" dirty="0" smtClean="0">
                <a:latin typeface="Lato" pitchFamily="34" charset="0"/>
              </a:rPr>
              <a:t>Durchbruch 1983 mit dem DX7</a:t>
            </a:r>
          </a:p>
          <a:p>
            <a:r>
              <a:rPr lang="de-DE" sz="2000" dirty="0" smtClean="0">
                <a:latin typeface="Lato" pitchFamily="34" charset="0"/>
              </a:rPr>
              <a:t>Parallele Verarbeitung von 16 Stimmen</a:t>
            </a:r>
          </a:p>
          <a:p>
            <a:pPr>
              <a:buNone/>
            </a:pPr>
            <a:endParaRPr lang="de-DE" sz="2000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16.06.2015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 dirty="0"/>
          </a:p>
        </p:txBody>
      </p:sp>
      <p:pic>
        <p:nvPicPr>
          <p:cNvPr id="20484" name="Picture 4" descr="http://www.electricdruid.net/images/interface/larger/YamahaDX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419622"/>
            <a:ext cx="7704856" cy="2614645"/>
          </a:xfrm>
          <a:prstGeom prst="rect">
            <a:avLst/>
          </a:prstGeom>
          <a:noFill/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Yamaha DX7</a:t>
            </a:r>
            <a:endParaRPr lang="de-DE" sz="2800" dirty="0">
              <a:latin typeface="Lat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16.06.2015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347614"/>
            <a:ext cx="8229600" cy="2838946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1983 – 1989 : Über 20 weitere digitale Synthesizer von Yamaha</a:t>
            </a:r>
          </a:p>
          <a:p>
            <a:r>
              <a:rPr lang="de-DE" sz="2000" dirty="0" smtClean="0">
                <a:latin typeface="Lato" pitchFamily="34" charset="0"/>
              </a:rPr>
              <a:t>1990: SY77 – Kombination aus FM-Synthese und Sampling</a:t>
            </a:r>
          </a:p>
          <a:p>
            <a:r>
              <a:rPr lang="de-DE" sz="2000" dirty="0" smtClean="0">
                <a:latin typeface="Lato" pitchFamily="34" charset="0"/>
              </a:rPr>
              <a:t>Ab Mitte der 90er: Leistungsfähige personal Computer</a:t>
            </a:r>
          </a:p>
          <a:p>
            <a:r>
              <a:rPr lang="de-DE" sz="2000" dirty="0" smtClean="0">
                <a:latin typeface="Lato" pitchFamily="34" charset="0"/>
              </a:rPr>
              <a:t>Softwaresynthesizer mit Midi-Keyboards</a:t>
            </a:r>
          </a:p>
          <a:p>
            <a:r>
              <a:rPr lang="de-DE" sz="2000" dirty="0" smtClean="0">
                <a:latin typeface="Lato" pitchFamily="34" charset="0"/>
              </a:rPr>
              <a:t>Native Instruments FM8: Nachbildung des DX7</a:t>
            </a:r>
          </a:p>
          <a:p>
            <a:pPr>
              <a:buNone/>
            </a:pPr>
            <a:endParaRPr lang="de-DE" sz="2000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16.06.2015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3600" dirty="0" smtClean="0">
                <a:latin typeface="Lato" pitchFamily="34" charset="0"/>
              </a:rPr>
              <a:t>Einfache FM-Synthese</a:t>
            </a:r>
            <a:endParaRPr lang="de-DE" sz="3600" dirty="0">
              <a:latin typeface="Lato" pitchFamily="34" charset="0"/>
            </a:endParaRP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pPr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Trigonometrische Funktionen (Winkelfunktionen)</a:t>
            </a:r>
          </a:p>
          <a:p>
            <a:r>
              <a:rPr lang="de-DE" sz="2000" dirty="0" smtClean="0">
                <a:latin typeface="Lato" pitchFamily="34" charset="0"/>
              </a:rPr>
              <a:t>Periodische Funktion: </a:t>
            </a:r>
          </a:p>
          <a:p>
            <a:r>
              <a:rPr lang="de-DE" sz="2000" dirty="0" smtClean="0">
                <a:latin typeface="Lato" pitchFamily="34" charset="0"/>
              </a:rPr>
              <a:t>Einfache Verdeutlichung am Einheitskreis</a:t>
            </a:r>
          </a:p>
          <a:p>
            <a:endParaRPr lang="de-DE" sz="2000" dirty="0" smtClean="0">
              <a:latin typeface="Lato" pitchFamily="34" charset="0"/>
            </a:endParaRPr>
          </a:p>
        </p:txBody>
      </p:sp>
      <p:graphicFrame>
        <p:nvGraphicFramePr>
          <p:cNvPr id="10" name="Objekt 9"/>
          <p:cNvGraphicFramePr>
            <a:graphicFrameLocks noChangeAspect="1"/>
          </p:cNvGraphicFramePr>
          <p:nvPr/>
        </p:nvGraphicFramePr>
        <p:xfrm>
          <a:off x="3484563" y="2552700"/>
          <a:ext cx="1016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name="Formel" r:id="rId3" imgW="1015920" imgH="203040" progId="Equation.3">
                  <p:embed/>
                </p:oleObj>
              </mc:Choice>
              <mc:Fallback>
                <p:oleObj name="Formel" r:id="rId3" imgW="101592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4563" y="2552700"/>
                        <a:ext cx="10160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smtClean="0">
                <a:latin typeface="Lato" pitchFamily="34" charset="0"/>
              </a:rPr>
              <a:t>Gliederung</a:t>
            </a:r>
            <a:endParaRPr lang="de-DE" sz="3600" dirty="0">
              <a:latin typeface="Lato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971600" y="1203598"/>
            <a:ext cx="3250704" cy="30963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1. Julius Hackel	</a:t>
            </a:r>
          </a:p>
          <a:p>
            <a:pPr>
              <a:buNone/>
            </a:pPr>
            <a:endParaRPr lang="de-DE" sz="2000" dirty="0" smtClean="0">
              <a:latin typeface="Lato" pitchFamily="34" charset="0"/>
            </a:endParaRPr>
          </a:p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2. Markus Bullmann</a:t>
            </a:r>
          </a:p>
          <a:p>
            <a:pPr>
              <a:buNone/>
            </a:pPr>
            <a:endParaRPr lang="de-DE" sz="2000" dirty="0" smtClean="0">
              <a:latin typeface="Lato" pitchFamily="34" charset="0"/>
            </a:endParaRPr>
          </a:p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3. Matthias Kemmer</a:t>
            </a:r>
          </a:p>
          <a:p>
            <a:pPr>
              <a:buNone/>
            </a:pPr>
            <a:endParaRPr lang="de-DE" sz="2000" dirty="0" smtClean="0">
              <a:latin typeface="Lato" pitchFamily="34" charset="0"/>
            </a:endParaRPr>
          </a:p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4. Stefan Gerasch</a:t>
            </a:r>
          </a:p>
          <a:p>
            <a:pPr>
              <a:buNone/>
            </a:pPr>
            <a:endParaRPr lang="de-DE" sz="2800" dirty="0" smtClean="0">
              <a:latin typeface="Lato" pitchFamily="34" charset="0"/>
            </a:endParaRP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FD4D-52EB-42CB-85F2-3F104058EAED}" type="datetime1">
              <a:rPr lang="de-DE" smtClean="0"/>
              <a:pPr/>
              <a:t>16.06.2015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5364088" y="1059582"/>
            <a:ext cx="36004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de-DE" sz="1400" dirty="0" smtClean="0">
                <a:latin typeface="Lato" pitchFamily="34" charset="0"/>
              </a:rPr>
              <a:t>1. 	Einführung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Prinzip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Beispiele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Geschichte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Einfache FM-Synthese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Grundlegende Erläuterungen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2.	- Besonderheiten der FM-Synthese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3.	Komplexe FM-Synthese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Parallelschaltung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Kaskadenschaltung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Native Instruments FM8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4.	Praktische Anwendungen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Nachbildung eines Instruments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Modulationsframework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Demo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5.	Do </a:t>
            </a:r>
            <a:r>
              <a:rPr lang="de-DE" sz="1400" dirty="0" err="1" smtClean="0">
                <a:latin typeface="Lato" pitchFamily="34" charset="0"/>
              </a:rPr>
              <a:t>It</a:t>
            </a:r>
            <a:r>
              <a:rPr lang="de-DE" sz="1400" dirty="0" smtClean="0">
                <a:latin typeface="Lato" pitchFamily="34" charset="0"/>
              </a:rPr>
              <a:t> </a:t>
            </a:r>
            <a:r>
              <a:rPr lang="de-DE" sz="1400" dirty="0" err="1" smtClean="0">
                <a:latin typeface="Lato" pitchFamily="34" charset="0"/>
              </a:rPr>
              <a:t>Yourself</a:t>
            </a:r>
            <a:endParaRPr lang="de-DE" sz="1400" dirty="0" smtClean="0">
              <a:latin typeface="Lato" pitchFamily="34" charset="0"/>
            </a:endParaRPr>
          </a:p>
          <a:p>
            <a:pPr marL="342900" indent="-342900"/>
            <a:endParaRPr lang="de-DE" sz="1400" dirty="0">
              <a:latin typeface="Lat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16.06.2015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 dirty="0"/>
          </a:p>
        </p:txBody>
      </p:sp>
      <p:pic>
        <p:nvPicPr>
          <p:cNvPr id="31746" name="Picture 2" descr="D:\Julius\Documents\GitHub\VSeminar\Dok\Kapitel\img\Unit_Circ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39502"/>
            <a:ext cx="4256587" cy="4176464"/>
          </a:xfrm>
          <a:prstGeom prst="rect">
            <a:avLst/>
          </a:prstGeom>
          <a:noFill/>
        </p:spPr>
      </p:pic>
      <p:sp>
        <p:nvSpPr>
          <p:cNvPr id="8" name="Rechteck 7"/>
          <p:cNvSpPr/>
          <p:nvPr/>
        </p:nvSpPr>
        <p:spPr>
          <a:xfrm>
            <a:off x="611560" y="195486"/>
            <a:ext cx="50160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r>
              <a:rPr lang="de-DE" sz="2000" dirty="0" smtClean="0">
                <a:latin typeface="Lato" pitchFamily="34" charset="0"/>
              </a:rPr>
              <a:t>Sinus:</a:t>
            </a:r>
          </a:p>
          <a:p>
            <a:endParaRPr lang="de-DE" sz="2000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Kosinus: </a:t>
            </a:r>
          </a:p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	</a:t>
            </a:r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/>
        </p:nvGraphicFramePr>
        <p:xfrm>
          <a:off x="2652713" y="134143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Formel" r:id="rId4" imgW="114120" imgH="215640" progId="Equation.3">
                  <p:embed/>
                </p:oleObj>
              </mc:Choice>
              <mc:Fallback>
                <p:oleObj name="Formel" r:id="rId4" imgW="11412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1341438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/>
        </p:nvGraphicFramePr>
        <p:xfrm>
          <a:off x="971600" y="1707654"/>
          <a:ext cx="2781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Formel" r:id="rId6" imgW="2781000" imgH="419040" progId="Equation.3">
                  <p:embed/>
                </p:oleObj>
              </mc:Choice>
              <mc:Fallback>
                <p:oleObj name="Formel" r:id="rId6" imgW="2781000" imgH="419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707654"/>
                        <a:ext cx="27813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977156" y="2932113"/>
          <a:ext cx="2298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Formel" r:id="rId8" imgW="2298600" imgH="419040" progId="Equation.3">
                  <p:embed/>
                </p:oleObj>
              </mc:Choice>
              <mc:Fallback>
                <p:oleObj name="Formel" r:id="rId8" imgW="2298600" imgH="419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156" y="2932113"/>
                        <a:ext cx="2298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16.06.2015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 dirty="0"/>
          </a:p>
        </p:txBody>
      </p:sp>
      <p:pic>
        <p:nvPicPr>
          <p:cNvPr id="31746" name="Picture 2" descr="D:\Julius\Documents\GitHub\VSeminar\Dok\Kapitel\img\Unit_Circ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39502"/>
            <a:ext cx="4256587" cy="4176464"/>
          </a:xfrm>
          <a:prstGeom prst="rect">
            <a:avLst/>
          </a:prstGeom>
          <a:noFill/>
        </p:spPr>
      </p:pic>
      <p:sp>
        <p:nvSpPr>
          <p:cNvPr id="8" name="Rechteck 7"/>
          <p:cNvSpPr/>
          <p:nvPr/>
        </p:nvSpPr>
        <p:spPr>
          <a:xfrm>
            <a:off x="611560" y="195486"/>
            <a:ext cx="50160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	</a:t>
            </a:r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/>
        </p:nvGraphicFramePr>
        <p:xfrm>
          <a:off x="2652713" y="134143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Formel" r:id="rId4" imgW="114120" imgH="215640" progId="Equation.3">
                  <p:embed/>
                </p:oleObj>
              </mc:Choice>
              <mc:Fallback>
                <p:oleObj name="Formel" r:id="rId4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1341438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Inhaltsplatzhalter 2"/>
          <p:cNvSpPr txBox="1">
            <a:spLocks/>
          </p:cNvSpPr>
          <p:nvPr/>
        </p:nvSpPr>
        <p:spPr>
          <a:xfrm>
            <a:off x="609600" y="1352550"/>
            <a:ext cx="8229600" cy="3595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2000" noProof="0" dirty="0" smtClean="0">
                <a:latin typeface="Lato" pitchFamily="34" charset="0"/>
              </a:rPr>
              <a:t>Winkelangabe im Bogenmaß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2000" noProof="0" dirty="0" smtClean="0">
                <a:latin typeface="Lato" pitchFamily="34" charset="0"/>
              </a:rPr>
              <a:t>Angabe des abgelaufenen Bogens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de-DE" sz="2000" noProof="0" dirty="0" smtClean="0">
              <a:latin typeface="Lato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Bogenmaß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 </a:t>
            </a:r>
            <a:r>
              <a:rPr lang="el-GR" sz="2000" b="1" dirty="0" smtClean="0">
                <a:latin typeface="Lato" pitchFamily="34" charset="0"/>
              </a:rPr>
              <a:t>π</a:t>
            </a:r>
            <a:r>
              <a:rPr lang="de-DE" sz="2000" b="1" dirty="0" smtClean="0">
                <a:latin typeface="Lato" pitchFamily="34" charset="0"/>
              </a:rPr>
              <a:t>: </a:t>
            </a:r>
          </a:p>
          <a:p>
            <a:pPr marL="342900" lvl="0" indent="-342900">
              <a:spcBef>
                <a:spcPct val="20000"/>
              </a:spcBef>
            </a:pPr>
            <a:r>
              <a:rPr lang="de-DE" sz="2000" b="1" dirty="0" smtClean="0">
                <a:latin typeface="Lato" pitchFamily="34" charset="0"/>
              </a:rPr>
              <a:t>	</a:t>
            </a:r>
            <a:r>
              <a:rPr lang="de-DE" sz="2000" dirty="0" smtClean="0">
                <a:latin typeface="Lato" pitchFamily="34" charset="0"/>
              </a:rPr>
              <a:t>Halbe Umdrehung</a:t>
            </a:r>
          </a:p>
          <a:p>
            <a:pPr marL="342900" lvl="0" indent="-342900">
              <a:spcBef>
                <a:spcPct val="20000"/>
              </a:spcBef>
            </a:pPr>
            <a:endParaRPr lang="de-DE" sz="2000" dirty="0" smtClean="0">
              <a:latin typeface="Lato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Bogenmaß 2</a:t>
            </a:r>
            <a:r>
              <a:rPr lang="el-GR" sz="2000" b="1" dirty="0" smtClean="0">
                <a:latin typeface="Lato" pitchFamily="34" charset="0"/>
              </a:rPr>
              <a:t>π</a:t>
            </a:r>
            <a:r>
              <a:rPr lang="de-DE" sz="2000" b="1" dirty="0" smtClean="0">
                <a:latin typeface="Lato" pitchFamily="34" charset="0"/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de-DE" sz="2000" b="1" dirty="0" smtClean="0">
                <a:latin typeface="Lato" pitchFamily="34" charset="0"/>
              </a:rPr>
              <a:t>	</a:t>
            </a:r>
            <a:r>
              <a:rPr lang="de-DE" sz="2000" dirty="0" smtClean="0">
                <a:latin typeface="Lato" pitchFamily="34" charset="0"/>
              </a:rPr>
              <a:t>Ganze Umdrehung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de-DE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  <p:graphicFrame>
        <p:nvGraphicFramePr>
          <p:cNvPr id="16" name="Objekt 15"/>
          <p:cNvGraphicFramePr>
            <a:graphicFrameLocks noChangeAspect="1"/>
          </p:cNvGraphicFramePr>
          <p:nvPr/>
        </p:nvGraphicFramePr>
        <p:xfrm>
          <a:off x="4514850" y="24638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name="Formel" r:id="rId6" imgW="114120" imgH="215640" progId="Equation.3">
                  <p:embed/>
                </p:oleObj>
              </mc:Choice>
              <mc:Fallback>
                <p:oleObj name="Formel" r:id="rId6" imgW="114120" imgH="215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46380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16.06.2015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609600" y="1352550"/>
            <a:ext cx="8229600" cy="3595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2000" dirty="0" smtClean="0">
                <a:latin typeface="Lato" pitchFamily="34" charset="0"/>
              </a:rPr>
              <a:t>Festlegung der Ablaufgeschwindigkeit durch Faktor f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2000" dirty="0" smtClean="0">
                <a:latin typeface="Lato" pitchFamily="34" charset="0"/>
              </a:rPr>
              <a:t>f = Frequenz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Kreisfrequenz: 2</a:t>
            </a:r>
            <a:r>
              <a:rPr lang="el-GR" sz="2000" b="1" dirty="0" smtClean="0">
                <a:latin typeface="Lato" pitchFamily="34" charset="0"/>
              </a:rPr>
              <a:t>π</a:t>
            </a:r>
            <a:r>
              <a:rPr lang="de-DE" sz="2000" b="1" dirty="0" smtClean="0">
                <a:latin typeface="Lato" pitchFamily="34" charset="0"/>
              </a:rPr>
              <a:t> </a:t>
            </a:r>
            <a:r>
              <a:rPr lang="de-DE" sz="2000" dirty="0" smtClean="0">
                <a:latin typeface="Lato" pitchFamily="34" charset="0"/>
              </a:rPr>
              <a:t>* f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de-DE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11560" y="195486"/>
            <a:ext cx="50160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</p:txBody>
      </p:sp>
      <p:pic>
        <p:nvPicPr>
          <p:cNvPr id="33794" name="Picture 2" descr="D:\Julius\Desktop\Sinus_Einheitskrei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571750"/>
            <a:ext cx="7128792" cy="17105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16.06.2015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609600" y="1352550"/>
            <a:ext cx="8229600" cy="3595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de-DE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Zusammenhang</a:t>
            </a:r>
            <a:r>
              <a:rPr kumimoji="0" lang="de-DE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 Sinus/Kosinus: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Um </a:t>
            </a:r>
            <a:r>
              <a:rPr lang="el-GR" sz="2000" b="1" dirty="0" smtClean="0">
                <a:latin typeface="Lato" pitchFamily="34" charset="0"/>
              </a:rPr>
              <a:t>π</a:t>
            </a:r>
            <a:r>
              <a:rPr lang="de-DE" sz="2000" b="1" dirty="0" smtClean="0">
                <a:latin typeface="Lato" pitchFamily="34" charset="0"/>
              </a:rPr>
              <a:t>/2 </a:t>
            </a:r>
            <a:r>
              <a:rPr lang="de-DE" sz="2000" dirty="0" smtClean="0">
                <a:latin typeface="Lato" pitchFamily="34" charset="0"/>
              </a:rPr>
              <a:t>verschoben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Daraus folgt:                            bzw.                           (Komplementärformeln)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de-DE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noProof="0" dirty="0" smtClean="0">
                <a:latin typeface="Lato" pitchFamily="34" charset="0"/>
              </a:rPr>
              <a:t>Ton: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de-DE" sz="200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A: Amplitude, Lautstärke des</a:t>
            </a:r>
            <a:r>
              <a:rPr kumimoji="0" lang="de-DE" sz="200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 Tons</a:t>
            </a:r>
            <a:endParaRPr kumimoji="0" lang="de-DE" sz="200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noProof="0" dirty="0" smtClean="0">
                <a:latin typeface="Lato" pitchFamily="34" charset="0"/>
              </a:rPr>
              <a:t>F: Frequenz, Tonhöhe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de-DE" sz="200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Physikalisch: Schwingende Luftmoleküle</a:t>
            </a:r>
            <a:endParaRPr kumimoji="0" lang="de-DE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11560" y="195486"/>
            <a:ext cx="50160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</p:txBody>
      </p:sp>
      <p:graphicFrame>
        <p:nvGraphicFramePr>
          <p:cNvPr id="9" name="Objekt 8"/>
          <p:cNvGraphicFramePr>
            <a:graphicFrameLocks noChangeAspect="1"/>
          </p:cNvGraphicFramePr>
          <p:nvPr/>
        </p:nvGraphicFramePr>
        <p:xfrm>
          <a:off x="2555776" y="2099968"/>
          <a:ext cx="1206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name="Formel" r:id="rId3" imgW="1206360" imgH="393480" progId="Equation.3">
                  <p:embed/>
                </p:oleObj>
              </mc:Choice>
              <mc:Fallback>
                <p:oleObj name="Formel" r:id="rId3" imgW="120636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2099968"/>
                        <a:ext cx="1206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4427984" y="2096670"/>
          <a:ext cx="1206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name="Formel" r:id="rId5" imgW="1206360" imgH="393480" progId="Equation.3">
                  <p:embed/>
                </p:oleObj>
              </mc:Choice>
              <mc:Fallback>
                <p:oleObj name="Formel" r:id="rId5" imgW="120636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2096670"/>
                        <a:ext cx="1206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/>
        </p:nvGraphicFramePr>
        <p:xfrm>
          <a:off x="1619672" y="2931790"/>
          <a:ext cx="12446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name="Formel" r:id="rId7" imgW="1244520" imgH="203040" progId="Equation.3">
                  <p:embed/>
                </p:oleObj>
              </mc:Choice>
              <mc:Fallback>
                <p:oleObj name="Formel" r:id="rId7" imgW="124452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931790"/>
                        <a:ext cx="12446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16.06.2015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11560" y="195486"/>
            <a:ext cx="63452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de-DE" sz="2800" dirty="0" smtClean="0">
                <a:latin typeface="Lato" pitchFamily="34" charset="0"/>
              </a:rPr>
              <a:t>Grundlagen: Parameter nach </a:t>
            </a:r>
            <a:r>
              <a:rPr lang="de-DE" sz="2800" dirty="0" err="1" smtClean="0">
                <a:latin typeface="Lato" pitchFamily="34" charset="0"/>
              </a:rPr>
              <a:t>Chowning</a:t>
            </a:r>
            <a:endParaRPr lang="de-DE" sz="2800" dirty="0" smtClean="0">
              <a:latin typeface="Lato" pitchFamily="34" charset="0"/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609600" y="1352550"/>
            <a:ext cx="8229600" cy="3595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611560" y="1504951"/>
            <a:ext cx="8229600" cy="2002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Grundlage: </a:t>
            </a:r>
          </a:p>
          <a:p>
            <a:pPr marL="342900" lvl="0" indent="-342900">
              <a:spcBef>
                <a:spcPct val="20000"/>
              </a:spcBef>
            </a:pPr>
            <a:r>
              <a:rPr lang="de-DE" sz="2000" dirty="0" smtClean="0">
                <a:latin typeface="Lato" pitchFamily="34" charset="0"/>
              </a:rPr>
              <a:t>	„The Synthesis </a:t>
            </a:r>
            <a:r>
              <a:rPr lang="de-DE" sz="2000" dirty="0" err="1" smtClean="0">
                <a:latin typeface="Lato" pitchFamily="34" charset="0"/>
              </a:rPr>
              <a:t>of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Complex</a:t>
            </a:r>
            <a:r>
              <a:rPr lang="de-DE" sz="2000" dirty="0" smtClean="0">
                <a:latin typeface="Lato" pitchFamily="34" charset="0"/>
              </a:rPr>
              <a:t> Audio </a:t>
            </a:r>
            <a:r>
              <a:rPr lang="de-DE" sz="2000" dirty="0" err="1" smtClean="0">
                <a:latin typeface="Lato" pitchFamily="34" charset="0"/>
              </a:rPr>
              <a:t>Spectra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by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Means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of</a:t>
            </a:r>
            <a:r>
              <a:rPr lang="de-DE" sz="2000" dirty="0" smtClean="0">
                <a:latin typeface="Lato" pitchFamily="34" charset="0"/>
              </a:rPr>
              <a:t> 	</a:t>
            </a:r>
            <a:r>
              <a:rPr lang="de-DE" sz="2000" dirty="0" err="1" smtClean="0">
                <a:latin typeface="Lato" pitchFamily="34" charset="0"/>
              </a:rPr>
              <a:t>Frequency</a:t>
            </a:r>
            <a:r>
              <a:rPr lang="de-DE" sz="2000" dirty="0" smtClean="0">
                <a:latin typeface="Lato" pitchFamily="34" charset="0"/>
              </a:rPr>
              <a:t> Modulation“ von 1973</a:t>
            </a:r>
          </a:p>
          <a:p>
            <a:pPr marL="342900" lvl="0" indent="-342900">
              <a:spcBef>
                <a:spcPct val="20000"/>
              </a:spcBef>
            </a:pPr>
            <a:endParaRPr lang="de-DE" sz="2000" dirty="0" smtClean="0">
              <a:latin typeface="Lato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de-DE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Aus</a:t>
            </a:r>
            <a:r>
              <a:rPr kumimoji="0" lang="de-DE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 „Journal </a:t>
            </a:r>
            <a:r>
              <a:rPr kumimoji="0" lang="de-DE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of</a:t>
            </a:r>
            <a:r>
              <a:rPr kumimoji="0" lang="de-DE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 </a:t>
            </a:r>
            <a:r>
              <a:rPr kumimoji="0" lang="de-DE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the</a:t>
            </a:r>
            <a:r>
              <a:rPr kumimoji="0" lang="de-DE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 Audio Engineering Society“</a:t>
            </a:r>
            <a:endParaRPr kumimoji="0" lang="de-DE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16.06.2015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11560" y="195486"/>
            <a:ext cx="63452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de-DE" sz="2800" dirty="0" smtClean="0">
                <a:latin typeface="Lato" pitchFamily="34" charset="0"/>
              </a:rPr>
              <a:t>Grundlagen: Parameter nach </a:t>
            </a:r>
            <a:r>
              <a:rPr lang="de-DE" sz="2800" dirty="0" err="1" smtClean="0">
                <a:latin typeface="Lato" pitchFamily="34" charset="0"/>
              </a:rPr>
              <a:t>Chowning</a:t>
            </a:r>
            <a:endParaRPr lang="de-DE" sz="2800" dirty="0" smtClean="0">
              <a:latin typeface="Lato" pitchFamily="34" charset="0"/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609600" y="1352550"/>
            <a:ext cx="8229600" cy="3595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762000" y="1504951"/>
            <a:ext cx="8229600" cy="2002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de-DE" sz="2000" dirty="0" smtClean="0">
                <a:latin typeface="Lato" pitchFamily="34" charset="0"/>
              </a:rPr>
              <a:t> </a:t>
            </a:r>
          </a:p>
          <a:p>
            <a:pPr marL="342900" lvl="0" indent="-342900">
              <a:spcBef>
                <a:spcPct val="20000"/>
              </a:spcBef>
            </a:pPr>
            <a:r>
              <a:rPr lang="de-DE" sz="2000" dirty="0" smtClean="0">
                <a:latin typeface="Lato" pitchFamily="34" charset="0"/>
              </a:rPr>
              <a:t>	</a:t>
            </a: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755576" y="1274713"/>
          <a:ext cx="22320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1" name="Formel" r:id="rId3" imgW="1574640" imgH="203040" progId="Equation.3">
                  <p:embed/>
                </p:oleObj>
              </mc:Choice>
              <mc:Fallback>
                <p:oleObj name="Formel" r:id="rId3" imgW="157464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274713"/>
                        <a:ext cx="2232025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Inhaltsplatzhalter 2"/>
          <p:cNvSpPr txBox="1">
            <a:spLocks/>
          </p:cNvSpPr>
          <p:nvPr/>
        </p:nvSpPr>
        <p:spPr>
          <a:xfrm>
            <a:off x="611560" y="1792982"/>
            <a:ext cx="8229600" cy="2002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16.06.2015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11560" y="195486"/>
            <a:ext cx="31229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de-DE" sz="2800" dirty="0" smtClean="0">
                <a:latin typeface="Lato" pitchFamily="34" charset="0"/>
              </a:rPr>
              <a:t>Zusammenfassung</a:t>
            </a:r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609600" y="1352550"/>
            <a:ext cx="8229600" cy="3595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762000" y="1504951"/>
            <a:ext cx="8229600" cy="2002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de-DE" sz="2000" dirty="0" smtClean="0">
                <a:latin typeface="Lato" pitchFamily="34" charset="0"/>
              </a:rPr>
              <a:t> </a:t>
            </a:r>
          </a:p>
          <a:p>
            <a:pPr marL="342900" lvl="0" indent="-342900">
              <a:spcBef>
                <a:spcPct val="20000"/>
              </a:spcBef>
            </a:pPr>
            <a:r>
              <a:rPr lang="de-DE" sz="2000" dirty="0" smtClean="0">
                <a:latin typeface="Lato" pitchFamily="34" charset="0"/>
              </a:rPr>
              <a:t>	</a:t>
            </a: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611560" y="1131590"/>
            <a:ext cx="8229600" cy="2002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dirty="0" err="1" smtClean="0">
                <a:latin typeface="Lato" pitchFamily="34" charset="0"/>
              </a:rPr>
              <a:t>Lorem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Ipsum</a:t>
            </a:r>
            <a:r>
              <a:rPr lang="de-DE" sz="2000" dirty="0" smtClean="0">
                <a:latin typeface="Lato" pitchFamily="34" charset="0"/>
              </a:rPr>
              <a:t>!</a:t>
            </a: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smtClean="0">
                <a:latin typeface="Lato" pitchFamily="34" charset="0"/>
              </a:rPr>
              <a:t>1. Einleitung</a:t>
            </a:r>
            <a:endParaRPr lang="de-DE" sz="3600" dirty="0">
              <a:latin typeface="Lato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sz="2800" dirty="0" smtClean="0">
                <a:latin typeface="Lato" pitchFamily="34" charset="0"/>
              </a:rPr>
              <a:t>Prinzip der FM-Synthese</a:t>
            </a: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Bekannt aus Nachrichtentechnik</a:t>
            </a:r>
          </a:p>
          <a:p>
            <a:r>
              <a:rPr lang="de-DE" sz="2000" dirty="0" smtClean="0">
                <a:latin typeface="Lato" pitchFamily="34" charset="0"/>
              </a:rPr>
              <a:t>Allgemein: Innerer Sinus moduliert Frequenz eines Trägersinus</a:t>
            </a:r>
          </a:p>
          <a:p>
            <a:r>
              <a:rPr lang="de-DE" sz="2000" dirty="0" smtClean="0">
                <a:latin typeface="Lato" pitchFamily="34" charset="0"/>
              </a:rPr>
              <a:t>Formel: </a:t>
            </a:r>
          </a:p>
          <a:p>
            <a:r>
              <a:rPr lang="de-DE" sz="2000" dirty="0" smtClean="0">
                <a:latin typeface="Lato" pitchFamily="34" charset="0"/>
              </a:rPr>
              <a:t>Funktioniert analog mit Cosinus</a:t>
            </a:r>
            <a:endParaRPr lang="de-DE" sz="20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16.06.2015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/>
        </p:nvGraphicFramePr>
        <p:xfrm>
          <a:off x="1835150" y="2859088"/>
          <a:ext cx="22320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7" name="Formel" r:id="rId3" imgW="1574640" imgH="203040" progId="Equation.3">
                  <p:embed/>
                </p:oleObj>
              </mc:Choice>
              <mc:Fallback>
                <p:oleObj name="Formel" r:id="rId3" imgW="157464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859088"/>
                        <a:ext cx="2232025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16.06.2015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1027" name="Picture 3" descr="D:\Julius\Documents\GitHub\VSeminar\Dok\Kapitel\img\schaltu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63638"/>
            <a:ext cx="4608512" cy="1854926"/>
          </a:xfrm>
          <a:prstGeom prst="rect">
            <a:avLst/>
          </a:prstGeom>
          <a:noFill/>
        </p:spPr>
      </p:pic>
      <p:sp>
        <p:nvSpPr>
          <p:cNvPr id="12" name="Textfeld 11"/>
          <p:cNvSpPr txBox="1"/>
          <p:nvPr/>
        </p:nvSpPr>
        <p:spPr>
          <a:xfrm>
            <a:off x="467544" y="411510"/>
            <a:ext cx="489654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Lato" pitchFamily="34" charset="0"/>
              </a:rPr>
              <a:t>Darstellung als Schaltung</a:t>
            </a:r>
          </a:p>
          <a:p>
            <a:endParaRPr lang="de-DE" sz="2800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436096" y="1491630"/>
            <a:ext cx="3707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latin typeface="Lato" pitchFamily="34" charset="0"/>
              </a:rPr>
              <a:t>fm</a:t>
            </a:r>
            <a:r>
              <a:rPr lang="de-DE" sz="2000" dirty="0" smtClean="0">
                <a:latin typeface="Lato" pitchFamily="34" charset="0"/>
              </a:rPr>
              <a:t>, </a:t>
            </a:r>
            <a:r>
              <a:rPr lang="de-DE" sz="2000" dirty="0" err="1" smtClean="0">
                <a:latin typeface="Lato" pitchFamily="34" charset="0"/>
              </a:rPr>
              <a:t>fc</a:t>
            </a:r>
            <a:r>
              <a:rPr lang="de-DE" sz="2000" dirty="0" smtClean="0">
                <a:latin typeface="Lato" pitchFamily="34" charset="0"/>
              </a:rPr>
              <a:t>: 	Frequenzen der </a:t>
            </a:r>
          </a:p>
          <a:p>
            <a:r>
              <a:rPr lang="de-DE" sz="2000" dirty="0" smtClean="0">
                <a:latin typeface="Lato" pitchFamily="34" charset="0"/>
              </a:rPr>
              <a:t>	Oszillatoren</a:t>
            </a:r>
          </a:p>
          <a:p>
            <a:r>
              <a:rPr lang="de-DE" sz="2000" dirty="0" smtClean="0">
                <a:latin typeface="Lato" pitchFamily="34" charset="0"/>
              </a:rPr>
              <a:t>Beta: 	Modulationsindex</a:t>
            </a:r>
          </a:p>
          <a:p>
            <a:r>
              <a:rPr lang="de-DE" sz="2000" dirty="0" smtClean="0">
                <a:latin typeface="Lato" pitchFamily="34" charset="0"/>
              </a:rPr>
              <a:t>VCA: 	Spannungsgesteuerter </a:t>
            </a:r>
          </a:p>
          <a:p>
            <a:r>
              <a:rPr lang="de-DE" sz="2000" dirty="0" smtClean="0">
                <a:latin typeface="Lato" pitchFamily="34" charset="0"/>
              </a:rPr>
              <a:t>	Verstärker</a:t>
            </a:r>
          </a:p>
          <a:p>
            <a:r>
              <a:rPr lang="de-DE" sz="2000" dirty="0" smtClean="0">
                <a:latin typeface="Lato" pitchFamily="34" charset="0"/>
              </a:rPr>
              <a:t>EG: 	Hüllkurvengenerator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16.06.2015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67544" y="411510"/>
            <a:ext cx="48965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Lato" pitchFamily="34" charset="0"/>
              </a:rPr>
              <a:t>Darstellung mit MATLAB</a:t>
            </a:r>
          </a:p>
          <a:p>
            <a:endParaRPr lang="de-DE" sz="2800" dirty="0" smtClean="0">
              <a:latin typeface="Lato" pitchFamily="34" charset="0"/>
            </a:endParaRPr>
          </a:p>
          <a:p>
            <a:r>
              <a:rPr lang="de-DE" sz="2800" dirty="0" smtClean="0">
                <a:latin typeface="Lato" pitchFamily="34" charset="0"/>
              </a:rPr>
              <a:t>Besonderheit:</a:t>
            </a:r>
          </a:p>
          <a:p>
            <a:endParaRPr lang="de-DE" sz="2000" dirty="0" smtClean="0">
              <a:latin typeface="Lato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 Einfach zu erzeugen</a:t>
            </a:r>
          </a:p>
          <a:p>
            <a:pPr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 Schwer zu verstehen </a:t>
            </a:r>
          </a:p>
        </p:txBody>
      </p:sp>
      <p:pic>
        <p:nvPicPr>
          <p:cNvPr id="2050" name="Picture 2" descr="D:\Julius\Documents\GitHub\VSeminar\Dok\Kapitel\img\Prinzip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852010" y="1275606"/>
            <a:ext cx="4546742" cy="324458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graphicFrame>
        <p:nvGraphicFramePr>
          <p:cNvPr id="9" name="Objekt 8"/>
          <p:cNvGraphicFramePr>
            <a:graphicFrameLocks noChangeAspect="1"/>
          </p:cNvGraphicFramePr>
          <p:nvPr/>
        </p:nvGraphicFramePr>
        <p:xfrm>
          <a:off x="4514850" y="24638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Formel" r:id="rId4" imgW="114120" imgH="215640" progId="Equation.3">
                  <p:embed/>
                </p:oleObj>
              </mc:Choice>
              <mc:Fallback>
                <p:oleObj name="Formel" r:id="rId4" imgW="11412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46380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Beispiele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16.06.2015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11" name="Picture 2" descr="D:\Julius\Documents\GitHub\VSeminar\Dok\Kapitel\img\Prinzip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852010" y="1276378"/>
            <a:ext cx="4546742" cy="32430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12" name="Textfeld 11"/>
          <p:cNvSpPr txBox="1"/>
          <p:nvPr/>
        </p:nvSpPr>
        <p:spPr>
          <a:xfrm>
            <a:off x="539552" y="1203598"/>
            <a:ext cx="316835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Lato" pitchFamily="34" charset="0"/>
              </a:rPr>
              <a:t>Beispiel 1. </a:t>
            </a:r>
          </a:p>
          <a:p>
            <a:endParaRPr lang="de-DE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Träger</a:t>
            </a:r>
          </a:p>
          <a:p>
            <a:endParaRPr lang="de-DE" dirty="0" smtClean="0">
              <a:latin typeface="Lato" pitchFamily="34" charset="0"/>
            </a:endParaRPr>
          </a:p>
          <a:p>
            <a:endParaRPr lang="de-DE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Modulator</a:t>
            </a:r>
          </a:p>
          <a:p>
            <a:endParaRPr lang="de-DE" dirty="0" smtClean="0">
              <a:latin typeface="Lato" pitchFamily="34" charset="0"/>
            </a:endParaRPr>
          </a:p>
          <a:p>
            <a:endParaRPr lang="de-DE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Resultierendes Signal</a:t>
            </a:r>
          </a:p>
          <a:p>
            <a:endParaRPr lang="de-DE" dirty="0" smtClean="0">
              <a:latin typeface="Lato" pitchFamily="34" charset="0"/>
            </a:endParaRPr>
          </a:p>
          <a:p>
            <a:endParaRPr lang="de-DE" dirty="0">
              <a:latin typeface="Lato" pitchFamily="34" charset="0"/>
            </a:endParaRPr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683568" y="2283718"/>
          <a:ext cx="12446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Formel" r:id="rId4" imgW="1244520" imgH="203040" progId="Equation.3">
                  <p:embed/>
                </p:oleObj>
              </mc:Choice>
              <mc:Fallback>
                <p:oleObj name="Formel" r:id="rId4" imgW="124452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283718"/>
                        <a:ext cx="12446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kt 14"/>
          <p:cNvGraphicFramePr>
            <a:graphicFrameLocks noChangeAspect="1"/>
          </p:cNvGraphicFramePr>
          <p:nvPr/>
        </p:nvGraphicFramePr>
        <p:xfrm>
          <a:off x="683568" y="3147814"/>
          <a:ext cx="12573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Formel" r:id="rId6" imgW="1257120" imgH="203040" progId="Equation.3">
                  <p:embed/>
                </p:oleObj>
              </mc:Choice>
              <mc:Fallback>
                <p:oleObj name="Formel" r:id="rId6" imgW="1257120" imgH="203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147814"/>
                        <a:ext cx="12573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kt 15"/>
          <p:cNvGraphicFramePr>
            <a:graphicFrameLocks noChangeAspect="1"/>
          </p:cNvGraphicFramePr>
          <p:nvPr/>
        </p:nvGraphicFramePr>
        <p:xfrm>
          <a:off x="683568" y="4011910"/>
          <a:ext cx="21463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Formel" r:id="rId8" imgW="2145960" imgH="203040" progId="Equation.3">
                  <p:embed/>
                </p:oleObj>
              </mc:Choice>
              <mc:Fallback>
                <p:oleObj name="Formel" r:id="rId8" imgW="2145960" imgH="203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011910"/>
                        <a:ext cx="21463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Beispiele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16.06.2015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11" name="Picture 2" descr="D:\Julius\Documents\GitHub\VSeminar\Dok\Kapitel\img\Prinzip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853092" y="1276378"/>
            <a:ext cx="4544578" cy="32430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12" name="Textfeld 11"/>
          <p:cNvSpPr txBox="1"/>
          <p:nvPr/>
        </p:nvSpPr>
        <p:spPr>
          <a:xfrm>
            <a:off x="539552" y="1203598"/>
            <a:ext cx="316835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Lato" pitchFamily="34" charset="0"/>
              </a:rPr>
              <a:t>Beispiel 2. </a:t>
            </a:r>
          </a:p>
          <a:p>
            <a:endParaRPr lang="de-DE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Träger</a:t>
            </a:r>
          </a:p>
          <a:p>
            <a:endParaRPr lang="de-DE" dirty="0" smtClean="0">
              <a:latin typeface="Lato" pitchFamily="34" charset="0"/>
            </a:endParaRPr>
          </a:p>
          <a:p>
            <a:endParaRPr lang="de-DE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Modulator</a:t>
            </a:r>
          </a:p>
          <a:p>
            <a:endParaRPr lang="de-DE" dirty="0" smtClean="0">
              <a:latin typeface="Lato" pitchFamily="34" charset="0"/>
            </a:endParaRPr>
          </a:p>
          <a:p>
            <a:endParaRPr lang="de-DE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Resultierendes Signal</a:t>
            </a:r>
          </a:p>
          <a:p>
            <a:endParaRPr lang="de-DE" dirty="0" smtClean="0">
              <a:latin typeface="Lato" pitchFamily="34" charset="0"/>
            </a:endParaRPr>
          </a:p>
          <a:p>
            <a:endParaRPr lang="de-DE" dirty="0">
              <a:latin typeface="Lato" pitchFamily="34" charset="0"/>
            </a:endParaRPr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683568" y="2283718"/>
          <a:ext cx="12446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Formel" r:id="rId4" imgW="1244520" imgH="203040" progId="Equation.3">
                  <p:embed/>
                </p:oleObj>
              </mc:Choice>
              <mc:Fallback>
                <p:oleObj name="Formel" r:id="rId4" imgW="124452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283718"/>
                        <a:ext cx="12446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kt 14"/>
          <p:cNvGraphicFramePr>
            <a:graphicFrameLocks noChangeAspect="1"/>
          </p:cNvGraphicFramePr>
          <p:nvPr/>
        </p:nvGraphicFramePr>
        <p:xfrm>
          <a:off x="687888" y="3148013"/>
          <a:ext cx="13208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Formel" r:id="rId6" imgW="1320480" imgH="203040" progId="Equation.3">
                  <p:embed/>
                </p:oleObj>
              </mc:Choice>
              <mc:Fallback>
                <p:oleObj name="Formel" r:id="rId6" imgW="132048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888" y="3148013"/>
                        <a:ext cx="13208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kt 15"/>
          <p:cNvGraphicFramePr>
            <a:graphicFrameLocks noChangeAspect="1"/>
          </p:cNvGraphicFramePr>
          <p:nvPr/>
        </p:nvGraphicFramePr>
        <p:xfrm>
          <a:off x="684500" y="4011613"/>
          <a:ext cx="22098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Formel" r:id="rId8" imgW="2209680" imgH="203040" progId="Equation.3">
                  <p:embed/>
                </p:oleObj>
              </mc:Choice>
              <mc:Fallback>
                <p:oleObj name="Formel" r:id="rId8" imgW="220968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500" y="4011613"/>
                        <a:ext cx="22098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Songbeispiele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smtClean="0">
                <a:latin typeface="Lato" pitchFamily="34" charset="0"/>
              </a:rPr>
              <a:t>Erste, mit FM-Synthese erstellte Stücke</a:t>
            </a:r>
          </a:p>
          <a:p>
            <a:r>
              <a:rPr lang="de-DE" sz="2000" dirty="0" smtClean="0">
                <a:latin typeface="Lato" pitchFamily="34" charset="0"/>
              </a:rPr>
              <a:t>Von John </a:t>
            </a:r>
            <a:r>
              <a:rPr lang="de-DE" sz="2000" dirty="0" err="1" smtClean="0">
                <a:latin typeface="Lato" pitchFamily="34" charset="0"/>
              </a:rPr>
              <a:t>Chowning</a:t>
            </a:r>
            <a:r>
              <a:rPr lang="de-DE" sz="2000" dirty="0" smtClean="0">
                <a:latin typeface="Lato" pitchFamily="34" charset="0"/>
              </a:rPr>
              <a:t> selbst</a:t>
            </a: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„</a:t>
            </a:r>
            <a:r>
              <a:rPr lang="de-DE" sz="2000" dirty="0" err="1" smtClean="0">
                <a:latin typeface="Lato" pitchFamily="34" charset="0"/>
              </a:rPr>
              <a:t>Sabelithe</a:t>
            </a:r>
            <a:r>
              <a:rPr lang="de-DE" sz="2000" dirty="0" smtClean="0">
                <a:latin typeface="Lato" pitchFamily="34" charset="0"/>
              </a:rPr>
              <a:t>“ (1971)</a:t>
            </a: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„</a:t>
            </a:r>
            <a:r>
              <a:rPr lang="de-DE" sz="2000" dirty="0" err="1" smtClean="0">
                <a:latin typeface="Lato" pitchFamily="34" charset="0"/>
              </a:rPr>
              <a:t>Turenas</a:t>
            </a:r>
            <a:r>
              <a:rPr lang="de-DE" sz="2000" dirty="0" smtClean="0">
                <a:latin typeface="Lato" pitchFamily="34" charset="0"/>
              </a:rPr>
              <a:t>“ (1972)</a:t>
            </a:r>
          </a:p>
          <a:p>
            <a:endParaRPr lang="de-DE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16.06.2015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749028"/>
            <a:ext cx="8229600" cy="1686818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Grundlage: Frequenzmodulation</a:t>
            </a:r>
          </a:p>
          <a:p>
            <a:r>
              <a:rPr lang="de-DE" sz="2000" dirty="0" smtClean="0">
                <a:latin typeface="Lato" pitchFamily="34" charset="0"/>
              </a:rPr>
              <a:t>Bekannt aus Nachrichtentechnik</a:t>
            </a:r>
          </a:p>
          <a:p>
            <a:r>
              <a:rPr lang="de-DE" sz="2000" dirty="0" smtClean="0">
                <a:latin typeface="Lato" pitchFamily="34" charset="0"/>
              </a:rPr>
              <a:t>Erfinder FM-Synthese: </a:t>
            </a:r>
          </a:p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	Prof. Dr. John </a:t>
            </a:r>
            <a:r>
              <a:rPr lang="de-DE" sz="2000" dirty="0" err="1" smtClean="0">
                <a:latin typeface="Lato" pitchFamily="34" charset="0"/>
              </a:rPr>
              <a:t>Chowning</a:t>
            </a:r>
            <a:endParaRPr lang="de-DE" sz="2000" dirty="0" smtClean="0">
              <a:latin typeface="Lato" pitchFamily="34" charset="0"/>
            </a:endParaRPr>
          </a:p>
          <a:p>
            <a:endParaRPr lang="de-DE" sz="20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16.06.2015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20482" name="Picture 2" descr="D:\Julius\Documents\GitHub\VSeminar\Dok\Kapitel\img\chowning_CCRM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669858"/>
            <a:ext cx="3096344" cy="24860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514</Words>
  <Application>Microsoft Office PowerPoint</Application>
  <PresentationFormat>Bildschirmpräsentation (16:9)</PresentationFormat>
  <Paragraphs>245</Paragraphs>
  <Slides>26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1" baseType="lpstr">
      <vt:lpstr>Arial</vt:lpstr>
      <vt:lpstr>Calibri</vt:lpstr>
      <vt:lpstr>Lato</vt:lpstr>
      <vt:lpstr>Larissa-Design</vt:lpstr>
      <vt:lpstr>Formel</vt:lpstr>
      <vt:lpstr>FM-Synthese (Frequenzmodulationssynthese)</vt:lpstr>
      <vt:lpstr>Gliederung</vt:lpstr>
      <vt:lpstr>1. Einleitung</vt:lpstr>
      <vt:lpstr>PowerPoint-Präsentation</vt:lpstr>
      <vt:lpstr>PowerPoint-Präsentation</vt:lpstr>
      <vt:lpstr>Beispiele</vt:lpstr>
      <vt:lpstr>Beispiele</vt:lpstr>
      <vt:lpstr>Songbeispiele</vt:lpstr>
      <vt:lpstr>Geschichte der FM-Synthese</vt:lpstr>
      <vt:lpstr>Geschichte der FM-Synthese</vt:lpstr>
      <vt:lpstr>Geschichte der FM-Synthese</vt:lpstr>
      <vt:lpstr>Geschichte der FM-Synthese</vt:lpstr>
      <vt:lpstr>Geschichte der FM-Synthese</vt:lpstr>
      <vt:lpstr>Geschichte der FM-Synthese</vt:lpstr>
      <vt:lpstr>Gründer des CCRMA</vt:lpstr>
      <vt:lpstr>Geschichte der FM-Synthese</vt:lpstr>
      <vt:lpstr>Yamaha DX7</vt:lpstr>
      <vt:lpstr>Geschichte der FM-Synthese</vt:lpstr>
      <vt:lpstr>Einfache FM-Synthese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Julius</dc:creator>
  <cp:lastModifiedBy>k28157</cp:lastModifiedBy>
  <cp:revision>95</cp:revision>
  <dcterms:created xsi:type="dcterms:W3CDTF">2015-06-10T10:18:23Z</dcterms:created>
  <dcterms:modified xsi:type="dcterms:W3CDTF">2015-06-16T16:07:06Z</dcterms:modified>
</cp:coreProperties>
</file>