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4"/>
  </p:notesMasterIdLst>
  <p:sldIdLst>
    <p:sldId id="259" r:id="rId2"/>
    <p:sldId id="258" r:id="rId3"/>
    <p:sldId id="265" r:id="rId4"/>
    <p:sldId id="260" r:id="rId5"/>
    <p:sldId id="261" r:id="rId6"/>
    <p:sldId id="272" r:id="rId7"/>
    <p:sldId id="262" r:id="rId8"/>
    <p:sldId id="263" r:id="rId9"/>
    <p:sldId id="271" r:id="rId10"/>
    <p:sldId id="264" r:id="rId11"/>
    <p:sldId id="266" r:id="rId12"/>
    <p:sldId id="267" r:id="rId13"/>
    <p:sldId id="268" r:id="rId14"/>
    <p:sldId id="269" r:id="rId15"/>
    <p:sldId id="270" r:id="rId16"/>
    <p:sldId id="274" r:id="rId17"/>
    <p:sldId id="273" r:id="rId18"/>
    <p:sldId id="275" r:id="rId19"/>
    <p:sldId id="276" r:id="rId20"/>
    <p:sldId id="279" r:id="rId21"/>
    <p:sldId id="277" r:id="rId22"/>
    <p:sldId id="278" r:id="rId23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FD0F851-EC5A-4D38-B0AD-8093EC10F338}" styleName="Helle Formatvorlage 1 - Akz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Helle Formatvorlage 3 - Akz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783" autoAdjust="0"/>
  </p:normalViewPr>
  <p:slideViewPr>
    <p:cSldViewPr>
      <p:cViewPr varScale="1">
        <p:scale>
          <a:sx n="135" d="100"/>
          <a:sy n="135" d="100"/>
        </p:scale>
        <p:origin x="924" y="9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-2892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4A5697-ABCF-455C-8519-931EFDD64AAA}" type="datetimeFigureOut">
              <a:rPr lang="de-DE" smtClean="0"/>
              <a:pPr/>
              <a:t>18.06.2015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62E40F-E87F-4C0D-9DAF-92DD7B84B6D5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5555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2E40F-E87F-4C0D-9DAF-92DD7B84B6D5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64593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2E40F-E87F-4C0D-9DAF-92DD7B84B6D5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79679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768"/>
          <a:stretch/>
        </p:blipFill>
        <p:spPr>
          <a:xfrm>
            <a:off x="0" y="4155926"/>
            <a:ext cx="9180512" cy="918071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  <p:sp>
        <p:nvSpPr>
          <p:cNvPr id="11" name="Titel 10"/>
          <p:cNvSpPr>
            <a:spLocks noGrp="1"/>
          </p:cNvSpPr>
          <p:nvPr>
            <p:ph type="title"/>
          </p:nvPr>
        </p:nvSpPr>
        <p:spPr>
          <a:xfrm>
            <a:off x="457200" y="1779662"/>
            <a:ext cx="8229600" cy="857250"/>
          </a:xfrm>
        </p:spPr>
        <p:txBody>
          <a:bodyPr/>
          <a:lstStyle/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00BE-0612-4D88-A1AC-FF1287139C2E}" type="datetime1">
              <a:rPr lang="de-DE" smtClean="0"/>
              <a:t>18.06.2015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r>
              <a:rPr lang="de-DE" smtClean="0"/>
              <a:t>   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C39E7-DE90-41C1-AA3B-F993836B02BE}" type="datetime1">
              <a:rPr lang="de-DE" smtClean="0"/>
              <a:t>18.06.2015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3457-8CBC-4CBC-AFA6-88355C5DAFDC}" type="datetime1">
              <a:rPr lang="de-DE" smtClean="0"/>
              <a:t>18.06.2015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>
                <a:latin typeface="Lato" panose="020F0502020204030203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00BE-0612-4D88-A1AC-FF1287139C2E}" type="datetime1">
              <a:rPr lang="de-DE" smtClean="0"/>
              <a:t>18.06.2015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B20-F870-467D-84CE-AB32061190A1}" type="slidenum">
              <a:rPr lang="en-US" smtClean="0"/>
              <a:t>‹Nr.›</a:t>
            </a:fld>
            <a:r>
              <a:rPr lang="de-DE" smtClean="0"/>
              <a:t>   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D71F6-99A2-4718-B360-65885A8D0927}" type="datetime1">
              <a:rPr lang="de-DE" smtClean="0"/>
              <a:t>18.06.2015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A34F2-331A-4BAF-BC0B-E5952E369A92}" type="datetime1">
              <a:rPr lang="de-DE" smtClean="0"/>
              <a:t>18.06.2015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0866E-AA72-4753-8ABE-452D5C085871}" type="datetime1">
              <a:rPr lang="de-DE" smtClean="0"/>
              <a:t>18.06.2015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2DF66-3609-46AF-9A5C-DF0EDD34A7DB}" type="datetime1">
              <a:rPr lang="de-DE" smtClean="0"/>
              <a:t>18.06.2015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33BE7-191D-4D84-96A8-D32FBF7D1E60}" type="datetime1">
              <a:rPr lang="de-DE" smtClean="0"/>
              <a:t>18.06.2015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5E46A-CAE0-47F8-9D57-934823E6F137}" type="datetime1">
              <a:rPr lang="de-DE" smtClean="0"/>
              <a:t>18.06.2015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F82AC-1FA4-4A3F-9E15-2C049775FF58}" type="datetime1">
              <a:rPr lang="de-DE" smtClean="0"/>
              <a:t>18.06.2015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588224" y="4876006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6000BE-0612-4D88-A1AC-FF1287139C2E}" type="datetime1">
              <a:rPr lang="de-DE" smtClean="0"/>
              <a:t>18.06.2015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31840" y="4876006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 smtClean="0"/>
              <a:t>FM-Synthese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0" y="4869656"/>
            <a:ext cx="46754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r>
              <a:rPr lang="de-DE" dirty="0" smtClean="0"/>
              <a:t>   </a:t>
            </a:r>
            <a:endParaRPr lang="de-DE" dirty="0"/>
          </a:p>
        </p:txBody>
      </p:sp>
      <p:pic>
        <p:nvPicPr>
          <p:cNvPr id="10" name="Picture 2" descr="D:\Julius\Downloads\kurven.png"/>
          <p:cNvPicPr>
            <a:picLocks noChangeAspect="1" noChangeArrowheads="1"/>
          </p:cNvPicPr>
          <p:nvPr userDrawn="1"/>
        </p:nvPicPr>
        <p:blipFill rotWithShape="1">
          <a:blip r:embed="rId13" cstate="print"/>
          <a:srcRect l="-1" r="32962"/>
          <a:stretch/>
        </p:blipFill>
        <p:spPr bwMode="auto">
          <a:xfrm>
            <a:off x="0" y="4160995"/>
            <a:ext cx="9252520" cy="918071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Lato" panose="020F0502020204030203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Lato" panose="020F0502020204030203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Lato" panose="020F050202020403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Lato" panose="020F050202020403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Lato" panose="020F050202020403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400" kern="1200">
          <a:solidFill>
            <a:schemeClr val="tx1"/>
          </a:solidFill>
          <a:latin typeface="Lato" panose="020F050202020403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3.xml"/><Relationship Id="rId7" Type="http://schemas.openxmlformats.org/officeDocument/2006/relationships/image" Target="../media/image4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3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.xml"/><Relationship Id="rId9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tags" Target="../tags/tag7.xml"/><Relationship Id="rId7" Type="http://schemas.openxmlformats.org/officeDocument/2006/relationships/image" Target="../media/image7.png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3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8.xml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tertitel 1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Stefan Gerasch</a:t>
            </a:r>
            <a:endParaRPr lang="en-US" dirty="0"/>
          </a:p>
        </p:txBody>
      </p:sp>
      <p:sp>
        <p:nvSpPr>
          <p:cNvPr id="15" name="Titel 14"/>
          <p:cNvSpPr>
            <a:spLocks noGrp="1"/>
          </p:cNvSpPr>
          <p:nvPr>
            <p:ph type="title"/>
          </p:nvPr>
        </p:nvSpPr>
        <p:spPr>
          <a:xfrm>
            <a:off x="457200" y="1779662"/>
            <a:ext cx="8229600" cy="857250"/>
          </a:xfrm>
        </p:spPr>
        <p:txBody>
          <a:bodyPr/>
          <a:lstStyle/>
          <a:p>
            <a:r>
              <a:rPr lang="de-DE" dirty="0" smtClean="0"/>
              <a:t>Praktische Anwendung der FM-Synthese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295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Filter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Hochpass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00BE-0612-4D88-A1AC-FF1287139C2E}" type="datetime1">
              <a:rPr lang="de-DE" smtClean="0"/>
              <a:t>18.06.2015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B20-F870-467D-84CE-AB32061190A1}" type="slidenum">
              <a:rPr lang="en-US" smtClean="0"/>
              <a:t>10</a:t>
            </a:fld>
            <a:r>
              <a:rPr lang="de-DE" smtClean="0"/>
              <a:t>   </a:t>
            </a:r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362" y="1923678"/>
            <a:ext cx="7843275" cy="2376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687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Filter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Tiefpass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00BE-0612-4D88-A1AC-FF1287139C2E}" type="datetime1">
              <a:rPr lang="de-DE" smtClean="0"/>
              <a:t>18.06.2015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B20-F870-467D-84CE-AB32061190A1}" type="slidenum">
              <a:rPr lang="en-US" smtClean="0"/>
              <a:t>11</a:t>
            </a:fld>
            <a:r>
              <a:rPr lang="de-DE" smtClean="0"/>
              <a:t>   </a:t>
            </a:r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362" y="1923678"/>
            <a:ext cx="7843275" cy="2376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602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Filter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Bandpass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00BE-0612-4D88-A1AC-FF1287139C2E}" type="datetime1">
              <a:rPr lang="de-DE" smtClean="0"/>
              <a:t>18.06.2015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B20-F870-467D-84CE-AB32061190A1}" type="slidenum">
              <a:rPr lang="en-US" smtClean="0"/>
              <a:t>12</a:t>
            </a:fld>
            <a:r>
              <a:rPr lang="de-DE" smtClean="0"/>
              <a:t>   </a:t>
            </a:r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363" y="1923678"/>
            <a:ext cx="7843272" cy="2376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110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Filter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Bandsperre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00BE-0612-4D88-A1AC-FF1287139C2E}" type="datetime1">
              <a:rPr lang="de-DE" smtClean="0"/>
              <a:t>18.06.2015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B20-F870-467D-84CE-AB32061190A1}" type="slidenum">
              <a:rPr lang="en-US" smtClean="0"/>
              <a:t>13</a:t>
            </a:fld>
            <a:r>
              <a:rPr lang="de-DE" smtClean="0"/>
              <a:t>   </a:t>
            </a:r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363" y="1923678"/>
            <a:ext cx="7843272" cy="2376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697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Filter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Multibandpass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00BE-0612-4D88-A1AC-FF1287139C2E}" type="datetime1">
              <a:rPr lang="de-DE" smtClean="0"/>
              <a:t>18.06.2015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B20-F870-467D-84CE-AB32061190A1}" type="slidenum">
              <a:rPr lang="en-US" smtClean="0"/>
              <a:t>14</a:t>
            </a:fld>
            <a:r>
              <a:rPr lang="de-DE" smtClean="0"/>
              <a:t>   </a:t>
            </a:r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365" y="1923678"/>
            <a:ext cx="7843268" cy="2376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698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Filter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Multibandsperre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00BE-0612-4D88-A1AC-FF1287139C2E}" type="datetime1">
              <a:rPr lang="de-DE" smtClean="0"/>
              <a:t>18.06.2015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B20-F870-467D-84CE-AB32061190A1}" type="slidenum">
              <a:rPr lang="en-US" smtClean="0"/>
              <a:t>15</a:t>
            </a:fld>
            <a:r>
              <a:rPr lang="de-DE" smtClean="0"/>
              <a:t>   </a:t>
            </a:r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365" y="1923678"/>
            <a:ext cx="7843268" cy="2376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418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Raumhall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Schall wird diffus reflektiert</a:t>
            </a:r>
          </a:p>
          <a:p>
            <a:r>
              <a:rPr lang="de-DE" dirty="0" smtClean="0"/>
              <a:t>unendlich viele </a:t>
            </a:r>
            <a:r>
              <a:rPr lang="de-DE" dirty="0" smtClean="0"/>
              <a:t>Echos entstehen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00BE-0612-4D88-A1AC-FF1287139C2E}" type="datetime1">
              <a:rPr lang="de-DE" smtClean="0"/>
              <a:t>18.06.2015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B20-F870-467D-84CE-AB32061190A1}" type="slidenum">
              <a:rPr lang="en-US" smtClean="0"/>
              <a:t>16</a:t>
            </a:fld>
            <a:r>
              <a:rPr lang="de-DE" smtClean="0"/>
              <a:t>   </a:t>
            </a:r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9792" y="2283718"/>
            <a:ext cx="4779696" cy="2007168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2189792" y="4290886"/>
            <a:ext cx="59766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Quelle: </a:t>
            </a:r>
            <a:r>
              <a:rPr lang="de-DE" sz="1200" dirty="0" smtClean="0"/>
              <a:t>Computergestützte </a:t>
            </a:r>
            <a:r>
              <a:rPr lang="de-DE" sz="1200" dirty="0" smtClean="0"/>
              <a:t>Audio und Videotechnik [Sto11]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53928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Untertitel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Nachbildung eines Tones in Matlab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00BE-0612-4D88-A1AC-FF1287139C2E}" type="datetime1">
              <a:rPr lang="de-DE" smtClean="0"/>
              <a:t>18.06.2015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B20-F870-467D-84CE-AB32061190A1}" type="slidenum">
              <a:rPr lang="en-US" smtClean="0"/>
              <a:t>17</a:t>
            </a:fld>
            <a:r>
              <a:rPr lang="de-DE" smtClean="0"/>
              <a:t>  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17715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Untertitel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FM-Synthesizer in C</a:t>
            </a:r>
            <a:r>
              <a:rPr lang="de-DE" dirty="0" smtClean="0"/>
              <a:t>++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00BE-0612-4D88-A1AC-FF1287139C2E}" type="datetime1">
              <a:rPr lang="de-DE" smtClean="0"/>
              <a:t>18.06.2015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B20-F870-467D-84CE-AB32061190A1}" type="slidenum">
              <a:rPr lang="en-US" smtClean="0"/>
              <a:t>18</a:t>
            </a:fld>
            <a:r>
              <a:rPr lang="de-DE" smtClean="0"/>
              <a:t>  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66838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Framework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00BE-0612-4D88-A1AC-FF1287139C2E}" type="datetime1">
              <a:rPr lang="de-DE" smtClean="0"/>
              <a:t>18.06.2015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B20-F870-467D-84CE-AB32061190A1}" type="slidenum">
              <a:rPr lang="en-US" smtClean="0"/>
              <a:t>19</a:t>
            </a:fld>
            <a:r>
              <a:rPr lang="de-DE" smtClean="0"/>
              <a:t>   </a:t>
            </a:r>
            <a:endParaRPr lang="de-DE" dirty="0"/>
          </a:p>
        </p:txBody>
      </p:sp>
      <p:pic>
        <p:nvPicPr>
          <p:cNvPr id="15" name="Grafik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930" y="1419622"/>
            <a:ext cx="6648140" cy="2742358"/>
          </a:xfrm>
          <a:prstGeom prst="rect">
            <a:avLst/>
          </a:prstGeom>
        </p:spPr>
      </p:pic>
      <p:sp>
        <p:nvSpPr>
          <p:cNvPr id="17" name="Textfeld 16"/>
          <p:cNvSpPr txBox="1"/>
          <p:nvPr/>
        </p:nvSpPr>
        <p:spPr>
          <a:xfrm>
            <a:off x="6804248" y="4161980"/>
            <a:ext cx="2304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Quelle: http://www.juce.com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671220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r>
              <a:rPr lang="de-DE" dirty="0" smtClean="0"/>
              <a:t>Gliederung</a:t>
            </a:r>
            <a:endParaRPr lang="de-DE" dirty="0"/>
          </a:p>
        </p:txBody>
      </p:sp>
      <p:sp>
        <p:nvSpPr>
          <p:cNvPr id="10" name="Inhaltsplatzhalter 2"/>
          <p:cNvSpPr txBox="1">
            <a:spLocks/>
          </p:cNvSpPr>
          <p:nvPr/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Lato" panose="020F0502020204030203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Lato" panose="020F0502020204030203" pitchFamily="34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Lato" panose="020F0502020204030203" pitchFamily="34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Lato" panose="020F0502020204030203" pitchFamily="34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Lato" panose="020F0502020204030203" pitchFamily="34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de-DE" dirty="0" smtClean="0">
                <a:solidFill>
                  <a:schemeClr val="tx1"/>
                </a:solidFill>
              </a:rPr>
              <a:t>Techniken zur Generierung eines Instrumententones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de-DE" dirty="0" smtClean="0">
                <a:solidFill>
                  <a:schemeClr val="tx1"/>
                </a:solidFill>
              </a:rPr>
              <a:t>Nachbildung eines Tones in Matlab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de-DE" dirty="0" smtClean="0">
                <a:solidFill>
                  <a:schemeClr val="tx1"/>
                </a:solidFill>
              </a:rPr>
              <a:t>FM-Synthesizer in C++</a:t>
            </a:r>
            <a:endParaRPr lang="de-DE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Fazit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Instrumententon generieren ist schwierig</a:t>
            </a:r>
          </a:p>
          <a:p>
            <a:r>
              <a:rPr lang="de-DE" dirty="0" smtClean="0"/>
              <a:t>Generierter Instrumententon hat große Ähnlichkeit zum Original</a:t>
            </a:r>
          </a:p>
          <a:p>
            <a:r>
              <a:rPr lang="de-DE" dirty="0" smtClean="0"/>
              <a:t>FM-Synthesizer Programm bietet eine einfache Möglichkeit sich mit der FM-Synthese vertraut zu machen.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00BE-0612-4D88-A1AC-FF1287139C2E}" type="datetime1">
              <a:rPr lang="de-DE" smtClean="0"/>
              <a:t>18.06.2015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B20-F870-467D-84CE-AB32061190A1}" type="slidenum">
              <a:rPr lang="en-US" smtClean="0"/>
              <a:t>20</a:t>
            </a:fld>
            <a:r>
              <a:rPr lang="de-DE" smtClean="0"/>
              <a:t>  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3964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Untertitel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Vielen Dank für ihre Aufmerksamkeit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00BE-0612-4D88-A1AC-FF1287139C2E}" type="datetime1">
              <a:rPr lang="de-DE" smtClean="0"/>
              <a:t>18.06.2015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B20-F870-467D-84CE-AB32061190A1}" type="slidenum">
              <a:rPr lang="en-US" smtClean="0"/>
              <a:t>21</a:t>
            </a:fld>
            <a:r>
              <a:rPr lang="de-DE" smtClean="0"/>
              <a:t>  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41543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Quellen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00BE-0612-4D88-A1AC-FF1287139C2E}" type="datetime1">
              <a:rPr lang="de-DE" smtClean="0"/>
              <a:t>18.06.2015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B20-F870-467D-84CE-AB32061190A1}" type="slidenum">
              <a:rPr lang="en-US" smtClean="0"/>
              <a:t>22</a:t>
            </a:fld>
            <a:r>
              <a:rPr lang="de-DE" smtClean="0"/>
              <a:t>   </a:t>
            </a:r>
            <a:endParaRPr lang="de-DE" dirty="0"/>
          </a:p>
        </p:txBody>
      </p:sp>
      <p:grpSp>
        <p:nvGrpSpPr>
          <p:cNvPr id="3" name="Gruppieren 2"/>
          <p:cNvGrpSpPr/>
          <p:nvPr/>
        </p:nvGrpSpPr>
        <p:grpSpPr>
          <a:xfrm>
            <a:off x="827584" y="1083027"/>
            <a:ext cx="7524264" cy="3304142"/>
            <a:chOff x="827584" y="1083027"/>
            <a:chExt cx="7524264" cy="3304142"/>
          </a:xfrm>
        </p:grpSpPr>
        <p:pic>
          <p:nvPicPr>
            <p:cNvPr id="7" name="Grafik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59040" y="1083027"/>
              <a:ext cx="7302134" cy="515843"/>
            </a:xfrm>
            <a:prstGeom prst="rect">
              <a:avLst/>
            </a:prstGeom>
          </p:spPr>
        </p:pic>
        <p:pic>
          <p:nvPicPr>
            <p:cNvPr id="8" name="Grafik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7584" y="2378262"/>
              <a:ext cx="7217877" cy="495916"/>
            </a:xfrm>
            <a:prstGeom prst="rect">
              <a:avLst/>
            </a:prstGeom>
          </p:spPr>
        </p:pic>
        <p:pic>
          <p:nvPicPr>
            <p:cNvPr id="9" name="Grafik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54274" y="2982286"/>
              <a:ext cx="7276688" cy="703245"/>
            </a:xfrm>
            <a:prstGeom prst="rect">
              <a:avLst/>
            </a:prstGeom>
          </p:spPr>
        </p:pic>
        <p:pic>
          <p:nvPicPr>
            <p:cNvPr id="10" name="Grafik 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54274" y="1706822"/>
              <a:ext cx="7302134" cy="563332"/>
            </a:xfrm>
            <a:prstGeom prst="rect">
              <a:avLst/>
            </a:prstGeom>
          </p:spPr>
        </p:pic>
        <p:pic>
          <p:nvPicPr>
            <p:cNvPr id="12" name="Grafik 1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91368" y="3796709"/>
              <a:ext cx="7460480" cy="5904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67311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Untertitel 9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Techniken zur Generierung eines Instrumententones</a:t>
            </a:r>
          </a:p>
        </p:txBody>
      </p:sp>
    </p:spTree>
    <p:extLst>
      <p:ext uri="{BB962C8B-B14F-4D97-AF65-F5344CB8AC3E}">
        <p14:creationId xmlns:p14="http://schemas.microsoft.com/office/powerpoint/2010/main" val="305410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Parametrisierung </a:t>
            </a:r>
            <a:r>
              <a:rPr lang="de-DE" dirty="0" smtClean="0"/>
              <a:t>der FM-Synthese-Formel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2168" y="1502635"/>
            <a:ext cx="8229600" cy="301333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r>
              <a:rPr lang="de-DE" dirty="0" smtClean="0"/>
              <a:t>Trägerfrequenz </a:t>
            </a:r>
          </a:p>
          <a:p>
            <a:r>
              <a:rPr lang="de-DE" dirty="0" smtClean="0"/>
              <a:t>Modulationsindex </a:t>
            </a:r>
            <a:endParaRPr lang="de-DE" b="1" dirty="0"/>
          </a:p>
          <a:p>
            <a:r>
              <a:rPr lang="de-DE" dirty="0"/>
              <a:t>Modulationsfrequenz </a:t>
            </a:r>
            <a:endParaRPr lang="de-DE" b="1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00BE-0612-4D88-A1AC-FF1287139C2E}" type="datetime1">
              <a:rPr lang="de-DE" smtClean="0"/>
              <a:t>18.06.2015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B20-F870-467D-84CE-AB32061190A1}" type="slidenum">
              <a:rPr lang="en-US" smtClean="0"/>
              <a:t>4</a:t>
            </a:fld>
            <a:r>
              <a:rPr lang="de-DE" smtClean="0"/>
              <a:t>   </a:t>
            </a:r>
            <a:endParaRPr lang="de-DE" dirty="0"/>
          </a:p>
        </p:txBody>
      </p:sp>
      <p:pic>
        <p:nvPicPr>
          <p:cNvPr id="22" name="Grafik 2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850" y="1458569"/>
            <a:ext cx="7782049" cy="464182"/>
          </a:xfrm>
          <a:prstGeom prst="rect">
            <a:avLst/>
          </a:prstGeom>
        </p:spPr>
      </p:pic>
      <p:grpSp>
        <p:nvGrpSpPr>
          <p:cNvPr id="23" name="Gruppieren 22"/>
          <p:cNvGrpSpPr/>
          <p:nvPr/>
        </p:nvGrpSpPr>
        <p:grpSpPr>
          <a:xfrm>
            <a:off x="3383867" y="2583737"/>
            <a:ext cx="1512169" cy="1511040"/>
            <a:chOff x="3160569" y="2340422"/>
            <a:chExt cx="827790" cy="820442"/>
          </a:xfrm>
        </p:grpSpPr>
        <p:pic>
          <p:nvPicPr>
            <p:cNvPr id="16" name="Grafik 15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0569" y="2340422"/>
              <a:ext cx="198148" cy="230156"/>
            </a:xfrm>
            <a:prstGeom prst="rect">
              <a:avLst/>
            </a:prstGeom>
          </p:spPr>
        </p:pic>
        <p:pic>
          <p:nvPicPr>
            <p:cNvPr id="17" name="Grafik 16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19872" y="2657934"/>
              <a:ext cx="118889" cy="172236"/>
            </a:xfrm>
            <a:prstGeom prst="rect">
              <a:avLst/>
            </a:prstGeom>
          </p:spPr>
        </p:pic>
        <p:pic>
          <p:nvPicPr>
            <p:cNvPr id="18" name="Grafik 17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07904" y="2930708"/>
              <a:ext cx="280455" cy="230156"/>
            </a:xfrm>
            <a:prstGeom prst="rect">
              <a:avLst/>
            </a:prstGeom>
          </p:spPr>
        </p:pic>
      </p:grpSp>
      <p:cxnSp>
        <p:nvCxnSpPr>
          <p:cNvPr id="31" name="Gewinkelte Verbindung 30"/>
          <p:cNvCxnSpPr/>
          <p:nvPr/>
        </p:nvCxnSpPr>
        <p:spPr>
          <a:xfrm rot="5400000">
            <a:off x="3705095" y="2148140"/>
            <a:ext cx="875347" cy="570436"/>
          </a:xfrm>
          <a:prstGeom prst="bentConnector3">
            <a:avLst>
              <a:gd name="adj1" fmla="val 10020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winkelte Verbindung 33"/>
          <p:cNvCxnSpPr/>
          <p:nvPr/>
        </p:nvCxnSpPr>
        <p:spPr>
          <a:xfrm rot="5400000">
            <a:off x="4058018" y="2069552"/>
            <a:ext cx="1331434" cy="1183699"/>
          </a:xfrm>
          <a:prstGeom prst="bentConnector3">
            <a:avLst>
              <a:gd name="adj1" fmla="val 10036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winkelte Verbindung 36"/>
          <p:cNvCxnSpPr/>
          <p:nvPr/>
        </p:nvCxnSpPr>
        <p:spPr>
          <a:xfrm rot="10800000" flipV="1">
            <a:off x="4954909" y="1995683"/>
            <a:ext cx="2878462" cy="1887149"/>
          </a:xfrm>
          <a:prstGeom prst="bentConnector3">
            <a:avLst>
              <a:gd name="adj1" fmla="val 2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0568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Inhaltsplatzhalter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589209"/>
              </p:ext>
            </p:extLst>
          </p:nvPr>
        </p:nvGraphicFramePr>
        <p:xfrm>
          <a:off x="457200" y="1200150"/>
          <a:ext cx="8229600" cy="2966720"/>
        </p:xfrm>
        <a:graphic>
          <a:graphicData uri="http://schemas.openxmlformats.org/drawingml/2006/table">
            <a:tbl>
              <a:tblPr bandRow="1">
                <a:tableStyleId>{3B4B98B0-60AC-42C2-AFA5-B58CD77FA1E5}</a:tableStyleId>
              </a:tblPr>
              <a:tblGrid>
                <a:gridCol w="8229600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Einfache</a:t>
                      </a:r>
                      <a:r>
                        <a:rPr lang="de-DE" baseline="0" dirty="0" smtClean="0"/>
                        <a:t> FM-Synthese</a:t>
                      </a:r>
                      <a:endParaRPr lang="de-DE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DE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Komplex Modulatoren in Reihe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Komplex Modulatoren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dirty="0" smtClean="0"/>
                        <a:t>geschachtelt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DE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Komplex Feedback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dirty="0" smtClean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6" name="Gruppieren 15"/>
          <p:cNvGrpSpPr/>
          <p:nvPr/>
        </p:nvGrpSpPr>
        <p:grpSpPr>
          <a:xfrm>
            <a:off x="680953" y="1628558"/>
            <a:ext cx="6843375" cy="2476071"/>
            <a:chOff x="680953" y="1628558"/>
            <a:chExt cx="6843375" cy="2476071"/>
          </a:xfrm>
        </p:grpSpPr>
        <p:pic>
          <p:nvPicPr>
            <p:cNvPr id="8" name="Grafik 7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3568" y="1628558"/>
              <a:ext cx="4241884" cy="253019"/>
            </a:xfrm>
            <a:prstGeom prst="rect">
              <a:avLst/>
            </a:prstGeom>
          </p:spPr>
        </p:pic>
        <p:pic>
          <p:nvPicPr>
            <p:cNvPr id="13" name="Grafik 12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3568" y="3110392"/>
              <a:ext cx="6840760" cy="259320"/>
            </a:xfrm>
            <a:prstGeom prst="rect">
              <a:avLst/>
            </a:prstGeom>
          </p:spPr>
        </p:pic>
        <p:pic>
          <p:nvPicPr>
            <p:cNvPr id="14" name="Grafik 13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3568" y="2381704"/>
              <a:ext cx="6674525" cy="253019"/>
            </a:xfrm>
            <a:prstGeom prst="rect">
              <a:avLst/>
            </a:prstGeom>
          </p:spPr>
        </p:pic>
        <p:pic>
          <p:nvPicPr>
            <p:cNvPr id="15" name="Grafik 14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0953" y="3845309"/>
              <a:ext cx="4147574" cy="259320"/>
            </a:xfrm>
            <a:prstGeom prst="rect">
              <a:avLst/>
            </a:prstGeom>
          </p:spPr>
        </p:pic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Wahl </a:t>
            </a:r>
            <a:r>
              <a:rPr lang="de-DE" dirty="0"/>
              <a:t>der </a:t>
            </a:r>
            <a:r>
              <a:rPr lang="de-DE" dirty="0" smtClean="0"/>
              <a:t>FM-Synthese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00BE-0612-4D88-A1AC-FF1287139C2E}" type="datetime1">
              <a:rPr lang="de-DE" smtClean="0"/>
              <a:t>18.06.2015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FM-Synthese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B20-F870-467D-84CE-AB32061190A1}" type="slidenum">
              <a:rPr lang="en-US" smtClean="0"/>
              <a:t>5</a:t>
            </a:fld>
            <a:r>
              <a:rPr lang="de-DE" smtClean="0"/>
              <a:t>  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58812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Spektren der Arten der FM-Synthese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00BE-0612-4D88-A1AC-FF1287139C2E}" type="datetime1">
              <a:rPr lang="de-DE" smtClean="0"/>
              <a:t>18.06.2015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B20-F870-467D-84CE-AB32061190A1}" type="slidenum">
              <a:rPr lang="en-US" smtClean="0"/>
              <a:t>6</a:t>
            </a:fld>
            <a:r>
              <a:rPr lang="de-DE" smtClean="0"/>
              <a:t>   </a:t>
            </a:r>
            <a:endParaRPr lang="de-DE" dirty="0"/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62" r="6809"/>
          <a:stretch/>
        </p:blipFill>
        <p:spPr>
          <a:xfrm>
            <a:off x="431534" y="1779662"/>
            <a:ext cx="8368108" cy="2522654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5408" y="1347614"/>
            <a:ext cx="3033183" cy="230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932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ADSR-Hüllkurve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Phasen</a:t>
            </a:r>
            <a:r>
              <a:rPr lang="de-DE" dirty="0"/>
              <a:t>: (</a:t>
            </a:r>
            <a:r>
              <a:rPr lang="de-DE" dirty="0" smtClean="0"/>
              <a:t>Hold), </a:t>
            </a:r>
            <a:r>
              <a:rPr lang="de-DE" dirty="0" err="1" smtClean="0"/>
              <a:t>Attack</a:t>
            </a:r>
            <a:r>
              <a:rPr lang="de-DE" dirty="0" smtClean="0"/>
              <a:t>, </a:t>
            </a:r>
            <a:r>
              <a:rPr lang="de-DE" dirty="0" err="1" smtClean="0"/>
              <a:t>Decay</a:t>
            </a:r>
            <a:r>
              <a:rPr lang="de-DE" dirty="0" smtClean="0"/>
              <a:t>, </a:t>
            </a:r>
            <a:r>
              <a:rPr lang="de-DE" dirty="0" err="1" smtClean="0"/>
              <a:t>Sustain</a:t>
            </a:r>
            <a:r>
              <a:rPr lang="de-DE" dirty="0" smtClean="0"/>
              <a:t>, Release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00BE-0612-4D88-A1AC-FF1287139C2E}" type="datetime1">
              <a:rPr lang="de-DE" smtClean="0"/>
              <a:t>18.06.2015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B20-F870-467D-84CE-AB32061190A1}" type="slidenum">
              <a:rPr lang="en-US" smtClean="0"/>
              <a:t>7</a:t>
            </a:fld>
            <a:r>
              <a:rPr lang="de-DE" smtClean="0"/>
              <a:t>   </a:t>
            </a:r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2067694"/>
            <a:ext cx="6912768" cy="2468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953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Variierung des </a:t>
            </a:r>
            <a:r>
              <a:rPr lang="de-DE" dirty="0" smtClean="0"/>
              <a:t>Modulationsindex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Anzahl der Seitenfrequenzen </a:t>
            </a:r>
            <a:r>
              <a:rPr lang="de-DE" dirty="0" smtClean="0"/>
              <a:t>nicht statisch</a:t>
            </a:r>
          </a:p>
          <a:p>
            <a:r>
              <a:rPr lang="de-DE" dirty="0" smtClean="0"/>
              <a:t>Nehmen während </a:t>
            </a:r>
            <a:r>
              <a:rPr lang="de-DE" dirty="0" err="1" smtClean="0"/>
              <a:t>Attack</a:t>
            </a:r>
            <a:r>
              <a:rPr lang="de-DE" dirty="0" smtClean="0"/>
              <a:t> zu</a:t>
            </a:r>
          </a:p>
          <a:p>
            <a:r>
              <a:rPr lang="de-DE" dirty="0" smtClean="0"/>
              <a:t>Nehmen während Release ab</a:t>
            </a: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=&gt; Modulationsindex </a:t>
            </a:r>
            <a:r>
              <a:rPr lang="de-DE" dirty="0" smtClean="0"/>
              <a:t>mit ADSR-Hüllkurve modulieren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00BE-0612-4D88-A1AC-FF1287139C2E}" type="datetime1">
              <a:rPr lang="de-DE" smtClean="0"/>
              <a:t>18.06.2015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B20-F870-467D-84CE-AB32061190A1}" type="slidenum">
              <a:rPr lang="en-US" smtClean="0"/>
              <a:t>8</a:t>
            </a:fld>
            <a:r>
              <a:rPr lang="de-DE" smtClean="0"/>
              <a:t>  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36568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2224" y="87612"/>
            <a:ext cx="8229600" cy="857250"/>
          </a:xfrm>
        </p:spPr>
        <p:txBody>
          <a:bodyPr/>
          <a:lstStyle/>
          <a:p>
            <a:r>
              <a:rPr lang="de-DE" dirty="0" smtClean="0"/>
              <a:t>Rauschen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200151"/>
            <a:ext cx="5482952" cy="3394472"/>
          </a:xfrm>
        </p:spPr>
        <p:txBody>
          <a:bodyPr>
            <a:normAutofit/>
          </a:bodyPr>
          <a:lstStyle/>
          <a:p>
            <a:r>
              <a:rPr lang="de-DE" dirty="0"/>
              <a:t>Instrumente erzeugen Rauschen</a:t>
            </a:r>
          </a:p>
          <a:p>
            <a:pPr lvl="1"/>
            <a:r>
              <a:rPr lang="de-DE" dirty="0" err="1"/>
              <a:t>Luftverwirbelungen</a:t>
            </a:r>
            <a:endParaRPr lang="de-DE" dirty="0"/>
          </a:p>
          <a:p>
            <a:pPr lvl="1"/>
            <a:r>
              <a:rPr lang="de-DE" dirty="0"/>
              <a:t>Blasgeräusche</a:t>
            </a:r>
          </a:p>
          <a:p>
            <a:pPr lvl="1"/>
            <a:r>
              <a:rPr lang="de-DE" dirty="0"/>
              <a:t>Unebenheiten der </a:t>
            </a:r>
            <a:r>
              <a:rPr lang="de-DE" dirty="0" smtClean="0"/>
              <a:t>Bauform</a:t>
            </a:r>
            <a:endParaRPr lang="de-DE" dirty="0" smtClean="0"/>
          </a:p>
          <a:p>
            <a:r>
              <a:rPr lang="de-DE" dirty="0" smtClean="0"/>
              <a:t>Feedback-FM </a:t>
            </a:r>
            <a:r>
              <a:rPr lang="de-DE" dirty="0" smtClean="0"/>
              <a:t>kann Rauschen </a:t>
            </a:r>
            <a:r>
              <a:rPr lang="de-DE" dirty="0" smtClean="0"/>
              <a:t>generieren</a:t>
            </a: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00BE-0612-4D88-A1AC-FF1287139C2E}" type="datetime1">
              <a:rPr lang="de-DE" smtClean="0"/>
              <a:t>18.06.2015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B20-F870-467D-84CE-AB32061190A1}" type="slidenum">
              <a:rPr lang="en-US" smtClean="0"/>
              <a:t>9</a:t>
            </a:fld>
            <a:r>
              <a:rPr lang="de-DE" smtClean="0"/>
              <a:t>   </a:t>
            </a:r>
            <a:endParaRPr lang="de-DE" dirty="0"/>
          </a:p>
        </p:txBody>
      </p:sp>
      <p:pic>
        <p:nvPicPr>
          <p:cNvPr id="15" name="Grafik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1517" y="1059582"/>
            <a:ext cx="2760306" cy="331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179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.5174"/>
  <p:tag name="ORIGINALWIDTH" val="2087.542"/>
  <p:tag name="LATEXADDIN" val="\documentclass{article}&#10;\usepackage{amsmath}&#10;\pagestyle{empty}&#10;\begin{document}&#10;&#10;$y(t) = \sin(2\pi \cdot t \cdot f_c + I \sin(2\pi \cdot t \cdot f_m ))$&#10;&#10;&#10;\end{document}"/>
  <p:tag name="IGUANATEXSIZE" val="20"/>
  <p:tag name="IGUANATEXCURSOR" val="138"/>
  <p:tag name="TRANSPARENCY" val="Wahr"/>
  <p:tag name="FILENAME" val=""/>
  <p:tag name="INPUTTYPE" val="0"/>
  <p:tag name="LATEXENGINEID" val="1"/>
  <p:tag name="TEMPFOLDER" val="C:\Users\Stefan\AppData\Local\Temp\.ssh\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3.2658"/>
  <p:tag name="ORIGINALWIDTH" val="97.51362"/>
  <p:tag name="LATEXADDIN" val="\documentclass{article}&#10;\usepackage{amsmath}&#10;\pagestyle{empty}&#10;\begin{document}&#10;&#10;$f_c$&#10;&#10;&#10;\end{document}"/>
  <p:tag name="IGUANATEXSIZE" val="20"/>
  <p:tag name="IGUANATEXCURSOR" val="86"/>
  <p:tag name="TRANSPARENCY" val="Wahr"/>
  <p:tag name="FILENAME" val=""/>
  <p:tag name="INPUTTYPE" val="0"/>
  <p:tag name="LATEXENGINEID" val="1"/>
  <p:tag name="TEMPFOLDER" val="C:\Users\Stefan\AppData\Local\Temp\.ssh\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6181"/>
  <p:tag name="ORIGINALWIDTH" val="58.50819"/>
  <p:tag name="LATEXADDIN" val="\documentclass{article}&#10;\usepackage{amsmath}&#10;\pagestyle{empty}&#10;\begin{document}&#10;&#10;$I$&#10;&#10;&#10;\end{document}"/>
  <p:tag name="IGUANATEXSIZE" val="20"/>
  <p:tag name="IGUANATEXCURSOR" val="84"/>
  <p:tag name="TRANSPARENCY" val="Wahr"/>
  <p:tag name="FILENAME" val=""/>
  <p:tag name="INPUTTYPE" val="0"/>
  <p:tag name="LATEXENGINEID" val="1"/>
  <p:tag name="TEMPFOLDER" val="C:\Users\Stefan\AppData\Local\Temp\.ssh\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3.2658"/>
  <p:tag name="ORIGINALWIDTH" val="138.0193"/>
  <p:tag name="LATEXADDIN" val="\documentclass{article}&#10;\usepackage{amsmath}&#10;\pagestyle{empty}&#10;\begin{document}&#10;&#10;$f_m$&#10;&#10;&#10;\end{document}"/>
  <p:tag name="IGUANATEXSIZE" val="20"/>
  <p:tag name="IGUANATEXCURSOR" val="86"/>
  <p:tag name="TRANSPARENCY" val="Wahr"/>
  <p:tag name="FILENAME" val=""/>
  <p:tag name="INPUTTYPE" val="0"/>
  <p:tag name="LATEXENGINEID" val="1"/>
  <p:tag name="TEMPFOLDER" val="C:\Users\Stefan\AppData\Local\Temp\.ssh\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.5174"/>
  <p:tag name="ORIGINALWIDTH" val="2087.542"/>
  <p:tag name="LATEXADDIN" val="\documentclass{article}&#10;\usepackage{amsmath}&#10;\pagestyle{empty}&#10;\begin{document}&#10;&#10;$y(t) = \sin(2\pi \cdot t \cdot f_c + I \sin(2\pi \cdot t \cdot f_m ))$&#10;&#10;&#10;\end{document}"/>
  <p:tag name="IGUANATEXSIZE" val="20"/>
  <p:tag name="IGUANATEXCURSOR" val="138"/>
  <p:tag name="TRANSPARENCY" val="Wahr"/>
  <p:tag name="FILENAME" val=""/>
  <p:tag name="INPUTTYPE" val="0"/>
  <p:tag name="LATEXENGINEID" val="1"/>
  <p:tag name="TEMPFOLDER" val="C:\Users\Stefan\AppData\Local\Temp\.ssh\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.5174"/>
  <p:tag name="ORIGINALWIDTH" val="3284.708"/>
  <p:tag name="LATEXADDIN" val="\documentclass{article}&#10;\usepackage{amsmath}&#10;\pagestyle{empty}&#10;\begin{document}&#10;&#10;$y(t) = \sin(2\pi \cdot t \cdot f_c + I_1 \sin(2\pi \cdot t \cdot f_{m1} + I_2 \sin(2\pi \cdot t \cdot f_{m2} )))$&#10;&#10;&#10;\end{document}"/>
  <p:tag name="IGUANATEXSIZE" val="20"/>
  <p:tag name="IGUANATEXCURSOR" val="121"/>
  <p:tag name="TRANSPARENCY" val="Wahr"/>
  <p:tag name="FILENAME" val=""/>
  <p:tag name="INPUTTYPE" val="0"/>
  <p:tag name="LATEXENGINEID" val="1"/>
  <p:tag name="TEMPFOLDER" val="C:\Users\Stefan\AppData\Local\Temp\.ssh\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.5174"/>
  <p:tag name="ORIGINALWIDTH" val="3284.708"/>
  <p:tag name="LATEXADDIN" val="\documentclass{article}&#10;\usepackage{amsmath}&#10;\pagestyle{empty}&#10;\begin{document}&#10;&#10;$y(t) = \sin(2\pi \cdot t \cdot f_c + I_1 \sin(2\pi \cdot t \cdot f_{m1} ) + I_2 \sin(2\pi \cdot t \cdot f_{m2} ))$&#10;&#10;&#10;\end{document}"/>
  <p:tag name="IGUANATEXSIZE" val="20"/>
  <p:tag name="IGUANATEXCURSOR" val="121"/>
  <p:tag name="TRANSPARENCY" val="Wahr"/>
  <p:tag name="FILENAME" val=""/>
  <p:tag name="INPUTTYPE" val="0"/>
  <p:tag name="LATEXENGINEID" val="1"/>
  <p:tag name="TEMPFOLDER" val="C:\Users\Stefan\AppData\Local\Temp\.ssh\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.5174"/>
  <p:tag name="ORIGINALWIDTH" val="1991.528"/>
  <p:tag name="LATEXADDIN" val="\documentclass{article}&#10;\usepackage{amsmath}&#10;\pagestyle{empty}&#10;\begin{document}&#10;&#10;$y(t) = \sin(2\pi \cdot t \cdot f_c + I \sin(y(t-1)))$&#10;&#10;&#10;\end{document}"/>
  <p:tag name="IGUANATEXSIZE" val="20"/>
  <p:tag name="IGUANATEXCURSOR" val="120"/>
  <p:tag name="TRANSPARENCY" val="Wahr"/>
  <p:tag name="FILENAME" val=""/>
  <p:tag name="INPUTTYPE" val="0"/>
  <p:tag name="LATEXENGINEID" val="1"/>
  <p:tag name="TEMPFOLDER" val="C:\Users\Stefan\AppData\Local\Temp\.ssh\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3.2658"/>
  <p:tag name="ORIGINALWIDTH" val="1492.708"/>
  <p:tag name="LATEXADDIN" val="\documentclass{article}&#10;\usepackage{amsmath}&#10;\pagestyle{empty}&#10;\begin{document}&#10;&#10;$I = 1, f_c = 1000, f_m = 1000$&#10;&#10;&#10;\end{document}"/>
  <p:tag name="IGUANATEXSIZE" val="20"/>
  <p:tag name="IGUANATEXCURSOR" val="112"/>
  <p:tag name="TRANSPARENCY" val="Wahr"/>
  <p:tag name="FILENAME" val=""/>
  <p:tag name="INPUTTYPE" val="0"/>
  <p:tag name="LATEXENGINEID" val="1"/>
  <p:tag name="TEMPFOLDER" val="C:\Users\Stefan\AppData\Local\Temp\.ssh\"/>
</p:tagLst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to">
      <a:majorFont>
        <a:latin typeface="Lato"/>
        <a:ea typeface=""/>
        <a:cs typeface=""/>
      </a:majorFont>
      <a:minorFont>
        <a:latin typeface="Lato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234</Words>
  <Application>Microsoft Office PowerPoint</Application>
  <PresentationFormat>Bildschirmpräsentation (16:9)</PresentationFormat>
  <Paragraphs>118</Paragraphs>
  <Slides>22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22</vt:i4>
      </vt:variant>
    </vt:vector>
  </HeadingPairs>
  <TitlesOfParts>
    <vt:vector size="26" baseType="lpstr">
      <vt:lpstr>Arial</vt:lpstr>
      <vt:lpstr>Calibri</vt:lpstr>
      <vt:lpstr>Lato</vt:lpstr>
      <vt:lpstr>Larissa-Design</vt:lpstr>
      <vt:lpstr>Praktische Anwendung der FM-Synthese</vt:lpstr>
      <vt:lpstr>Gliederung</vt:lpstr>
      <vt:lpstr>Techniken zur Generierung eines Instrumententones</vt:lpstr>
      <vt:lpstr>Parametrisierung der FM-Synthese-Formel</vt:lpstr>
      <vt:lpstr>Wahl der FM-Synthese</vt:lpstr>
      <vt:lpstr>Spektren der Arten der FM-Synthese</vt:lpstr>
      <vt:lpstr>ADSR-Hüllkurve</vt:lpstr>
      <vt:lpstr>Variierung des Modulationsindex</vt:lpstr>
      <vt:lpstr>Rauschen</vt:lpstr>
      <vt:lpstr>Filter</vt:lpstr>
      <vt:lpstr>Filter</vt:lpstr>
      <vt:lpstr>Filter</vt:lpstr>
      <vt:lpstr>Filter</vt:lpstr>
      <vt:lpstr>Filter</vt:lpstr>
      <vt:lpstr>Filter</vt:lpstr>
      <vt:lpstr>Raumhall</vt:lpstr>
      <vt:lpstr>Nachbildung eines Tones in Matlab</vt:lpstr>
      <vt:lpstr>FM-Synthesizer in C++</vt:lpstr>
      <vt:lpstr>Framework</vt:lpstr>
      <vt:lpstr>Fazit</vt:lpstr>
      <vt:lpstr>Vielen Dank für ihre Aufmerksamkeit</vt:lpstr>
      <vt:lpstr>Quellen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Julius</dc:creator>
  <cp:lastModifiedBy>Stefan Gerasch</cp:lastModifiedBy>
  <cp:revision>66</cp:revision>
  <dcterms:created xsi:type="dcterms:W3CDTF">2015-06-10T10:18:23Z</dcterms:created>
  <dcterms:modified xsi:type="dcterms:W3CDTF">2015-06-18T16:22:21Z</dcterms:modified>
</cp:coreProperties>
</file>