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79" r:id="rId4"/>
    <p:sldId id="258" r:id="rId5"/>
    <p:sldId id="259" r:id="rId6"/>
    <p:sldId id="260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0" r:id="rId27"/>
    <p:sldId id="283" r:id="rId2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93" d="100"/>
          <a:sy n="93" d="100"/>
        </p:scale>
        <p:origin x="73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2.xml"/><Relationship Id="rId7" Type="http://schemas.openxmlformats.org/officeDocument/2006/relationships/image" Target="../media/image6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4.xml"/><Relationship Id="rId7" Type="http://schemas.openxmlformats.org/officeDocument/2006/relationships/image" Target="../media/image6.wmf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image" Target="../media/image24.gif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0.png"/><Relationship Id="rId5" Type="http://schemas.openxmlformats.org/officeDocument/2006/relationships/tags" Target="../tags/tag22.xml"/><Relationship Id="rId10" Type="http://schemas.openxmlformats.org/officeDocument/2006/relationships/image" Target="../media/image29.png"/><Relationship Id="rId4" Type="http://schemas.openxmlformats.org/officeDocument/2006/relationships/tags" Target="../tags/tag21.xml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1.png"/><Relationship Id="rId5" Type="http://schemas.openxmlformats.org/officeDocument/2006/relationships/tags" Target="../tags/tag28.xml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tags" Target="../tags/tag27.xml"/><Relationship Id="rId9" Type="http://schemas.openxmlformats.org/officeDocument/2006/relationships/image" Target="../media/image2.png"/><Relationship Id="rId1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38.png"/><Relationship Id="rId5" Type="http://schemas.openxmlformats.org/officeDocument/2006/relationships/tags" Target="../tags/tag35.xml"/><Relationship Id="rId10" Type="http://schemas.openxmlformats.org/officeDocument/2006/relationships/image" Target="../media/image37.png"/><Relationship Id="rId4" Type="http://schemas.openxmlformats.org/officeDocument/2006/relationships/tags" Target="../tags/tag34.xml"/><Relationship Id="rId9" Type="http://schemas.openxmlformats.org/officeDocument/2006/relationships/image" Target="../media/image2.png"/><Relationship Id="rId1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6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.xml"/><Relationship Id="rId7" Type="http://schemas.openxmlformats.org/officeDocument/2006/relationships/image" Target="../media/image1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r>
              <a:rPr lang="de-DE" dirty="0" smtClean="0">
                <a:latin typeface="Lato" pitchFamily="34" charset="0"/>
              </a:rPr>
              <a:t/>
            </a:r>
            <a:br>
              <a:rPr lang="de-DE" dirty="0" smtClean="0">
                <a:latin typeface="Lato" pitchFamily="34" charset="0"/>
              </a:rPr>
            </a:br>
            <a:r>
              <a:rPr lang="de-DE" dirty="0" smtClean="0">
                <a:latin typeface="Lato" pitchFamily="34" charset="0"/>
              </a:rPr>
              <a:t>(Frequenzmodulationssynthese)</a:t>
            </a:r>
            <a:endParaRPr lang="de-DE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</a:t>
            </a:r>
            <a:r>
              <a:rPr lang="en-US" sz="2000" i="1" dirty="0" err="1" smtClean="0">
                <a:latin typeface="Lato" pitchFamily="34" charset="0"/>
              </a:rPr>
              <a:t>i</a:t>
            </a:r>
            <a:r>
              <a:rPr lang="en-US" sz="2000" i="1" dirty="0" smtClean="0">
                <a:latin typeface="Lato" pitchFamily="34" charset="0"/>
              </a:rPr>
              <a:t>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 So the </a:t>
            </a:r>
            <a:r>
              <a:rPr lang="en-US" sz="2000" i="1" dirty="0" err="1" smtClean="0">
                <a:latin typeface="Lato" pitchFamily="34" charset="0"/>
              </a:rPr>
              <a:t>vibratio</a:t>
            </a:r>
            <a:r>
              <a:rPr lang="en-US" sz="2000" i="1" dirty="0" smtClean="0">
                <a:latin typeface="Lato" pitchFamily="34" charset="0"/>
              </a:rPr>
              <a:t> became very, very fast, hundreds of times per second, and very, very deep, as if the violinist had a different ﬁngerboard, and the </a:t>
            </a:r>
            <a:r>
              <a:rPr lang="en-US" sz="2000" b="1" i="1" dirty="0" smtClean="0">
                <a:latin typeface="Lato" pitchFamily="34" charset="0"/>
              </a:rPr>
              <a:t>ﬁnger was whipping up and down at very high rates </a:t>
            </a:r>
            <a:r>
              <a:rPr lang="en-US" sz="2000" i="1" dirty="0" smtClean="0">
                <a:latin typeface="Lato" pitchFamily="34" charset="0"/>
              </a:rPr>
              <a:t>and very great distances. That would be sort of a physical metaphor for this.”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31590"/>
            <a:ext cx="4947107" cy="3384376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r>
              <a:rPr lang="de-DE" sz="2000" dirty="0" smtClean="0">
                <a:latin typeface="Lato" pitchFamily="34" charset="0"/>
              </a:rPr>
              <a:t>Parallele Verarbeitung von 16 Stimmen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9622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FM8: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971600" y="1203598"/>
            <a:ext cx="3250704" cy="30963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1. Julius Hackel	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2. Markus Bullmann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3. Matthias Kemmer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4. Stefan Gerasch</a:t>
            </a:r>
          </a:p>
          <a:p>
            <a:pPr>
              <a:buNone/>
            </a:pP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96B099A9-1E52-4EB4-A253-2CBAD706EB28}" type="datetime1">
              <a:rPr lang="de-DE" smtClean="0"/>
              <a:t>17.06.2015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364088" y="1059582"/>
            <a:ext cx="3600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>
                <a:latin typeface="Lato" pitchFamily="34" charset="0"/>
              </a:rPr>
              <a:t>1. 	Einführung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Prinzip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Beispiele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Geschichte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Einfache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Grundlegende Erläuterungen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2.	- Besonderheiten der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3.	Komplexe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Parallelschaltung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Kaskadenschaltung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Native Instruments FM8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4.	Praktische Anwendungen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Nachbildung eines Instruments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Modulationsframework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Demo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5.	Do </a:t>
            </a:r>
            <a:r>
              <a:rPr lang="de-DE" sz="1400" dirty="0" err="1" smtClean="0">
                <a:latin typeface="Lato" pitchFamily="34" charset="0"/>
              </a:rPr>
              <a:t>It</a:t>
            </a:r>
            <a:r>
              <a:rPr lang="de-DE" sz="1400" dirty="0" smtClean="0">
                <a:latin typeface="Lato" pitchFamily="34" charset="0"/>
              </a:rPr>
              <a:t> </a:t>
            </a:r>
            <a:r>
              <a:rPr lang="de-DE" sz="1400" dirty="0" err="1" smtClean="0">
                <a:latin typeface="Lato" pitchFamily="34" charset="0"/>
              </a:rPr>
              <a:t>Yourself</a:t>
            </a:r>
            <a:endParaRPr lang="de-DE" sz="1400" dirty="0" smtClean="0">
              <a:latin typeface="Lato" pitchFamily="34" charset="0"/>
            </a:endParaRPr>
          </a:p>
          <a:p>
            <a:pPr marL="342900" indent="-342900"/>
            <a:endParaRPr lang="de-DE" sz="14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39502"/>
            <a:ext cx="4256587" cy="417646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79512" y="1200151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Formel" r:id="rId6" imgW="114120" imgH="215640" progId="Equation.3">
                  <p:embed/>
                </p:oleObj>
              </mc:Choice>
              <mc:Fallback>
                <p:oleObj name="Formel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6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6" y="2859782"/>
            <a:ext cx="3691734" cy="323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39502"/>
            <a:ext cx="4256587" cy="417646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Formel" r:id="rId6" imgW="114120" imgH="215640" progId="Equation.3">
                  <p:embed/>
                </p:oleObj>
              </mc:Choice>
              <mc:Fallback>
                <p:oleObj name="Formel" r:id="rId6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Formel" r:id="rId8" imgW="114120" imgH="215640" progId="Equation.3">
                  <p:embed/>
                </p:oleObj>
              </mc:Choice>
              <mc:Fallback>
                <p:oleObj name="Formel" r:id="rId8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609600" y="1352550"/>
            <a:ext cx="8229600" cy="3595463"/>
            <a:chOff x="609600" y="1352550"/>
            <a:chExt cx="8229600" cy="3595463"/>
          </a:xfrm>
        </p:grpSpPr>
        <p:sp>
          <p:nvSpPr>
            <p:cNvPr id="12" name="Inhaltsplatzhalter 2"/>
            <p:cNvSpPr txBox="1">
              <a:spLocks/>
            </p:cNvSpPr>
            <p:nvPr/>
          </p:nvSpPr>
          <p:spPr>
            <a:xfrm>
              <a:off x="609600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Winkelangabe im Bogenmaß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Angabe des abgelaufenen Bogens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lang="de-DE" sz="2000" noProof="0" dirty="0" smtClean="0"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Bogenmaß</a:t>
              </a:r>
              <a:r>
                <a:rPr kumimoji="0" lang="de-DE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</a:t>
              </a:r>
              <a:r>
                <a:rPr lang="de-DE" sz="2000" b="1" noProof="0" dirty="0">
                  <a:latin typeface="Lato" pitchFamily="34" charset="0"/>
                </a:rPr>
                <a:t> </a:t>
              </a:r>
              <a:r>
                <a:rPr lang="de-DE" sz="2000" b="1" noProof="0" dirty="0" smtClean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: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Halbe Umdrehung</a:t>
              </a:r>
            </a:p>
            <a:p>
              <a:pPr marL="342900" lvl="0" indent="-342900">
                <a:spcBef>
                  <a:spcPct val="20000"/>
                </a:spcBef>
              </a:pPr>
              <a:endParaRPr lang="de-DE" sz="2000" dirty="0" smtClean="0">
                <a:latin typeface="Lato" pitchFamily="34" charset="0"/>
              </a:endParaRP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Bogenmaß 2    </a:t>
              </a:r>
              <a:r>
                <a:rPr lang="de-DE" sz="2000" b="1" dirty="0" smtClean="0">
                  <a:latin typeface="Lato" pitchFamily="34" charset="0"/>
                </a:rPr>
                <a:t>: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Ganze Umdrehung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03" y="2612939"/>
              <a:ext cx="164615" cy="133521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612" y="3714013"/>
              <a:ext cx="164615" cy="13352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609600" y="1352550"/>
            <a:ext cx="8229600" cy="3595463"/>
            <a:chOff x="609600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609600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2" name="Grafik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822828"/>
              <a:ext cx="126510" cy="230156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440888"/>
              <a:ext cx="126510" cy="2301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11560" y="195486"/>
            <a:ext cx="501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87" y="1635646"/>
            <a:ext cx="149983" cy="314598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609600" y="1203598"/>
            <a:ext cx="8229600" cy="3595463"/>
            <a:chOff x="609600" y="1203598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609600" y="1203598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Zusammenhang</a:t>
              </a:r>
              <a:r>
                <a:rPr kumimoji="0" lang="de-DE" sz="200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Sinus/Kosinus: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Um </a:t>
              </a:r>
              <a:r>
                <a:rPr lang="de-DE" sz="2000" b="1" dirty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  </a:t>
              </a:r>
              <a:r>
                <a:rPr lang="de-DE" sz="2000" dirty="0" smtClean="0">
                  <a:latin typeface="Lato" pitchFamily="34" charset="0"/>
                </a:rPr>
                <a:t>verschoben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Daraus folgt:                            </a:t>
              </a:r>
            </a:p>
            <a:p>
              <a:pPr lvl="0">
                <a:spcBef>
                  <a:spcPct val="20000"/>
                </a:spcBef>
              </a:pPr>
              <a:r>
                <a:rPr lang="de-DE" sz="2000" dirty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                                                                  (Komplementärformeln) </a:t>
              </a:r>
            </a:p>
            <a:p>
              <a:pPr lvl="0">
                <a:spcBef>
                  <a:spcPct val="20000"/>
                </a:spcBef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noProof="0" dirty="0" smtClean="0">
                  <a:latin typeface="Lato" pitchFamily="34" charset="0"/>
                </a:rPr>
                <a:t>Ton: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: Amplitude, Lautstärke des</a:t>
              </a:r>
              <a:r>
                <a:rPr kumimoji="0" lang="de-DE" sz="2000" i="0" u="none" strike="noStrike" kern="1200" cap="none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Tons</a:t>
              </a:r>
              <a:endPara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lang="de-DE" sz="2000" noProof="0" dirty="0" smtClean="0">
                  <a:latin typeface="Lato" pitchFamily="34" charset="0"/>
                </a:rPr>
                <a:t>: Frequenz, Tonhöhe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Physikalisch: Schwingende Luftmoleküle</a:t>
              </a: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11" name="Grafik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158" y="2025162"/>
              <a:ext cx="2138276" cy="288707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208" y="2385202"/>
              <a:ext cx="2139084" cy="290351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505" y="3126548"/>
              <a:ext cx="2312231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15" y="3522755"/>
              <a:ext cx="176809" cy="17985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64" y="3867894"/>
              <a:ext cx="126510" cy="2301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634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	</a:t>
            </a:r>
            <a:r>
              <a:rPr lang="de-DE" sz="2000" dirty="0" err="1" smtClean="0">
                <a:latin typeface="Lato" pitchFamily="34" charset="0"/>
              </a:rPr>
              <a:t>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634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762000" y="1864989"/>
            <a:ext cx="5754216" cy="2002905"/>
            <a:chOff x="762000" y="1864989"/>
            <a:chExt cx="5754216" cy="2002905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762000" y="1864989"/>
              <a:ext cx="5754216" cy="2002905"/>
              <a:chOff x="762000" y="1491630"/>
              <a:chExt cx="5754216" cy="2002905"/>
            </a:xfrm>
          </p:grpSpPr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762000" y="1491630"/>
                <a:ext cx="5754216" cy="2002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     :  Amplitude zum Zeitpunkt  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Maximale Amplitude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Kreisfrequenz des Trägers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Kreisfrequenz des Modulators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Modulationsindex</a:t>
                </a:r>
              </a:p>
            </p:txBody>
          </p:sp>
          <p:pic>
            <p:nvPicPr>
              <p:cNvPr id="2" name="Grafik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748" y="1598651"/>
                <a:ext cx="371908" cy="253019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4" y="2010854"/>
                <a:ext cx="176833" cy="180607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6" y="2405400"/>
                <a:ext cx="141791" cy="115461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5" y="2695517"/>
                <a:ext cx="140269" cy="230439"/>
              </a:xfrm>
              <a:prstGeom prst="rect">
                <a:avLst/>
              </a:prstGeom>
            </p:spPr>
          </p:pic>
          <p:pic>
            <p:nvPicPr>
              <p:cNvPr id="18" name="Grafik 17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7" y="3075648"/>
                <a:ext cx="120689" cy="175968"/>
              </a:xfrm>
              <a:prstGeom prst="rect">
                <a:avLst/>
              </a:prstGeom>
            </p:spPr>
          </p:pic>
        </p:grpSp>
        <p:pic>
          <p:nvPicPr>
            <p:cNvPr id="19" name="Grafik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81" y="1995686"/>
              <a:ext cx="77735" cy="16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634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8" name="Inhaltsplatzhalt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1275606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23" name="Grafik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01" y="1926899"/>
            <a:ext cx="688335" cy="320558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762000" y="1864989"/>
            <a:ext cx="7770440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Modulationsindex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:  Frequenzhub der Modulation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	:  Kreisfrequenz des Modulators</a:t>
            </a:r>
          </a:p>
          <a:p>
            <a:pPr lvl="1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= Verhältnis Frequenzhub zu </a:t>
            </a:r>
            <a:r>
              <a:rPr lang="de-DE" sz="2000" dirty="0" err="1" smtClean="0">
                <a:latin typeface="Lato" pitchFamily="34" charset="0"/>
              </a:rPr>
              <a:t>Modulatorfrequenz</a:t>
            </a:r>
            <a:endParaRPr lang="de-DE" sz="2000" dirty="0" smtClean="0">
              <a:latin typeface="Lato" pitchFamily="34" charset="0"/>
            </a:endParaRP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25" name="Grafik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98" y="2338703"/>
            <a:ext cx="120413" cy="17833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0" y="2745466"/>
            <a:ext cx="207293" cy="11431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94" y="3096064"/>
            <a:ext cx="224059" cy="13870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36" y="3088212"/>
            <a:ext cx="120689" cy="175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3122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Zusammenfassung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11560" y="1792982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1. Einleitung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Allgemein: Innerer Sinus moduliert Frequenz eines Trägersinus</a:t>
            </a:r>
          </a:p>
          <a:p>
            <a:pPr marL="0" indent="0">
              <a:buNone/>
            </a:pP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Formel: 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Funktioniert analog mit Cosinus</a:t>
            </a:r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33569"/>
            <a:ext cx="2940206" cy="25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48965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endParaRPr lang="de-DE" sz="28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36096" y="1491630"/>
            <a:ext cx="3707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ato" pitchFamily="34" charset="0"/>
              </a:rPr>
              <a:t> 	Frequenzen der </a:t>
            </a:r>
          </a:p>
          <a:p>
            <a:r>
              <a:rPr lang="de-DE" sz="2000" dirty="0" smtClean="0">
                <a:latin typeface="Lato" pitchFamily="34" charset="0"/>
              </a:rPr>
              <a:t>	Oszillatoren</a:t>
            </a:r>
          </a:p>
          <a:p>
            <a:r>
              <a:rPr lang="de-DE" sz="2000" dirty="0" smtClean="0">
                <a:latin typeface="Lato" pitchFamily="34" charset="0"/>
              </a:rPr>
              <a:t>	Modulationsindex</a:t>
            </a:r>
          </a:p>
          <a:p>
            <a:r>
              <a:rPr lang="de-DE" sz="2000" dirty="0" smtClean="0">
                <a:latin typeface="Lato" pitchFamily="34" charset="0"/>
              </a:rPr>
              <a:t>VCA: 	Spannungsgesteuerter </a:t>
            </a:r>
          </a:p>
          <a:p>
            <a:r>
              <a:rPr lang="de-DE" sz="2000" dirty="0" smtClean="0">
                <a:latin typeface="Lato" pitchFamily="34" charset="0"/>
              </a:rPr>
              <a:t>	Verstärker</a:t>
            </a:r>
          </a:p>
          <a:p>
            <a:r>
              <a:rPr lang="de-DE" sz="2000" dirty="0" smtClean="0">
                <a:latin typeface="Lato" pitchFamily="34" charset="0"/>
              </a:rPr>
              <a:t>EG: 	Hüllkurvengenerator</a:t>
            </a: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29" y="1605848"/>
            <a:ext cx="792702" cy="2306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03" y="2222989"/>
            <a:ext cx="269823" cy="22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Formel" r:id="rId4" imgW="114120" imgH="215640" progId="Equation.3">
                  <p:embed/>
                </p:oleObj>
              </mc:Choice>
              <mc:Fallback>
                <p:oleObj name="Formel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251520" y="1203598"/>
            <a:ext cx="3751828" cy="3447098"/>
            <a:chOff x="251520" y="1203598"/>
            <a:chExt cx="3751828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1.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4585" cy="227717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183322"/>
              <a:ext cx="1994585" cy="22771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4012965"/>
              <a:ext cx="3607811" cy="22771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9" name="Gruppieren 8"/>
          <p:cNvGrpSpPr/>
          <p:nvPr/>
        </p:nvGrpSpPr>
        <p:grpSpPr>
          <a:xfrm>
            <a:off x="251520" y="1203598"/>
            <a:ext cx="3867151" cy="3447098"/>
            <a:chOff x="251520" y="1203598"/>
            <a:chExt cx="3867151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2.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5778" cy="228667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3183322"/>
              <a:ext cx="2109705" cy="22866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8" y="4012965"/>
              <a:ext cx="3723133" cy="228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selbst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ER" val="1"/>
  <p:tag name="SELECTIONNAME" val="Inhaltsplatzhalter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Bildschirmpräsentation (16:9)</PresentationFormat>
  <Paragraphs>253</Paragraphs>
  <Slides>27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Lato</vt:lpstr>
      <vt:lpstr>Larissa-Design</vt:lpstr>
      <vt:lpstr>Formel</vt:lpstr>
      <vt:lpstr>FM-Synthese (Frequenzmodulationssynthese)</vt:lpstr>
      <vt:lpstr>Gliederung</vt:lpstr>
      <vt:lpstr>1. Einleitung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129</cp:revision>
  <dcterms:created xsi:type="dcterms:W3CDTF">2015-06-10T10:18:23Z</dcterms:created>
  <dcterms:modified xsi:type="dcterms:W3CDTF">2015-06-17T12:06:51Z</dcterms:modified>
</cp:coreProperties>
</file>