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  <p:sldId id="277" r:id="rId2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95" d="100"/>
          <a:sy n="95" d="100"/>
        </p:scale>
        <p:origin x="42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‹#›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17.06.2015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17.06.2015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17.06.2015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image" Target="../media/image2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2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5.xml"/><Relationship Id="rId7" Type="http://schemas.openxmlformats.org/officeDocument/2006/relationships/image" Target="../media/image2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5" Type="http://schemas.openxmlformats.org/officeDocument/2006/relationships/tags" Target="../tags/tag27.xml"/><Relationship Id="rId10" Type="http://schemas.openxmlformats.org/officeDocument/2006/relationships/image" Target="../media/image27.png"/><Relationship Id="rId4" Type="http://schemas.openxmlformats.org/officeDocument/2006/relationships/tags" Target="../tags/tag26.xml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3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3.xml"/><Relationship Id="rId7" Type="http://schemas.openxmlformats.org/officeDocument/2006/relationships/image" Target="../media/image3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35.xml"/><Relationship Id="rId10" Type="http://schemas.openxmlformats.org/officeDocument/2006/relationships/image" Target="../media/image35.png"/><Relationship Id="rId4" Type="http://schemas.openxmlformats.org/officeDocument/2006/relationships/tags" Target="../tags/tag34.xml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3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Markus Bullmann</a:t>
            </a:r>
          </a:p>
          <a:p>
            <a:fld id="{A9329DF3-B5DC-4B99-8E09-A520EF5E851F}" type="datetime1">
              <a:rPr lang="en-US"/>
              <a:t>17.06.2015</a:t>
            </a:fld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Besonderheiten der FM-Synthese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86165"/>
              </p:ext>
            </p:extLst>
          </p:nvPr>
        </p:nvGraphicFramePr>
        <p:xfrm>
          <a:off x="1701728" y="1063229"/>
          <a:ext cx="5570242" cy="34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425"/>
                <a:gridCol w="2140224"/>
                <a:gridCol w="2699593"/>
              </a:tblGrid>
              <a:tr h="41671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0.05s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1453110"/>
            <a:ext cx="1507066" cy="1507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1453110"/>
            <a:ext cx="1508400" cy="150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3060635"/>
            <a:ext cx="1508400" cy="150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3060635"/>
            <a:ext cx="1508400" cy="15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Beobachtung: Frequenz ist Änderung des Winkels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16" y="1966619"/>
            <a:ext cx="3671447" cy="4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Gegeben: Modulationssignal </a:t>
            </a:r>
            <a:r>
              <a:rPr lang="de-DE" i="1" dirty="0" smtClean="0"/>
              <a:t>f(t)</a:t>
            </a:r>
          </a:p>
          <a:p>
            <a:r>
              <a:rPr lang="de-DE" dirty="0" smtClean="0"/>
              <a:t>Ziel: </a:t>
            </a:r>
            <a:r>
              <a:rPr lang="de-DE" b="1" dirty="0" smtClean="0"/>
              <a:t>Frequenz</a:t>
            </a:r>
            <a:r>
              <a:rPr lang="de-DE" dirty="0" smtClean="0"/>
              <a:t> des Trägersignals proportional zu </a:t>
            </a:r>
            <a:r>
              <a:rPr lang="de-DE" i="1" dirty="0" smtClean="0"/>
              <a:t>f(t)</a:t>
            </a:r>
            <a:r>
              <a:rPr lang="de-DE" dirty="0" smtClean="0"/>
              <a:t> ändern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859782"/>
            <a:ext cx="3100836" cy="317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53" y="3548975"/>
            <a:ext cx="2975508" cy="3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wissen: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Mit: 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50" y="1330838"/>
            <a:ext cx="1472749" cy="376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16115"/>
            <a:ext cx="2209200" cy="6276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38672"/>
            <a:ext cx="3100836" cy="317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82831"/>
            <a:ext cx="2975508" cy="3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69" y="1761252"/>
            <a:ext cx="4975344" cy="78380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68" y="2923029"/>
            <a:ext cx="2971943" cy="320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50" y="3394919"/>
            <a:ext cx="5997777" cy="7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FM &amp; PM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2715766"/>
            <a:ext cx="5593861" cy="78306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0" y="1995686"/>
            <a:ext cx="5420159" cy="3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Modulationssignal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nehmen an: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8" y="1368909"/>
            <a:ext cx="2253930" cy="266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14" y="1804404"/>
            <a:ext cx="2511140" cy="3162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4" y="3516878"/>
            <a:ext cx="5207907" cy="7845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2" y="3021846"/>
            <a:ext cx="4329825" cy="3240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12" y="2258644"/>
            <a:ext cx="2127660" cy="2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Modulationssignal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Und weiter: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39" y="1344612"/>
            <a:ext cx="2207722" cy="3175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3516878"/>
            <a:ext cx="5757076" cy="7853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1" y="3021846"/>
            <a:ext cx="4877058" cy="3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8" y="1347614"/>
            <a:ext cx="5248444" cy="6999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5" y="2246339"/>
            <a:ext cx="2495897" cy="308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364"/>
            <a:ext cx="5214224" cy="700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69031"/>
            <a:ext cx="816978" cy="2316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08835"/>
            <a:ext cx="5232750" cy="7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Herleitung: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Chowning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78292"/>
            <a:ext cx="4030383" cy="31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7" y="1862670"/>
            <a:ext cx="5232750" cy="709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041163"/>
            <a:ext cx="788018" cy="3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Winkelmodulation</a:t>
            </a:r>
          </a:p>
          <a:p>
            <a:r>
              <a:rPr lang="de-DE" dirty="0" smtClean="0"/>
              <a:t>Seitenfrequenzen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9662"/>
            <a:ext cx="2683569" cy="27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85204"/>
            <a:ext cx="2481418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17.06.2015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948103" y="2821517"/>
            <a:ext cx="350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Winkelmodulation</a:t>
            </a:r>
            <a:endParaRPr lang="de-D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20803" y="1419623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Phasenmodulation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762772" y="1419622"/>
            <a:ext cx="392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Frequenzmodulation</a:t>
            </a:r>
            <a:endParaRPr lang="de-DE" sz="3200" dirty="0"/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H="1" flipV="1">
            <a:off x="2490679" y="2004398"/>
            <a:ext cx="2211526" cy="8171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7" idx="2"/>
          </p:cNvCxnSpPr>
          <p:nvPr/>
        </p:nvCxnSpPr>
        <p:spPr>
          <a:xfrm flipV="1">
            <a:off x="4702205" y="2004397"/>
            <a:ext cx="2021457" cy="8171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1879" y="371668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Phase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942" y="371669"/>
            <a:ext cx="3368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Frequenz</a:t>
            </a:r>
            <a:endParaRPr lang="de-DE" sz="2400" dirty="0"/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475963" y="833333"/>
            <a:ext cx="14716" cy="58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>
            <a:off x="6704249" y="833334"/>
            <a:ext cx="19413" cy="586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4456" y="3903259"/>
            <a:ext cx="319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Ä</a:t>
            </a:r>
            <a:r>
              <a:rPr lang="de-DE" sz="2400" dirty="0" smtClean="0"/>
              <a:t>nderung des Winkels</a:t>
            </a:r>
            <a:endParaRPr lang="de-DE" sz="2400" dirty="0"/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 flipH="1">
            <a:off x="4693804" y="3406292"/>
            <a:ext cx="8401" cy="496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Winkelmodulation</a:t>
            </a:r>
            <a:endParaRPr lang="de-DE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17.06.2015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27571"/>
            <a:ext cx="2499709" cy="316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49961"/>
            <a:ext cx="2303466" cy="316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704" y="274648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/>
              <a:t>Momentaner Winkel: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1924098"/>
            <a:ext cx="32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Moduliertes Signal:</a:t>
            </a:r>
            <a:endParaRPr lang="de-D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09428" y="3435117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Momentane Phase</a:t>
            </a:r>
            <a:endParaRPr lang="de-DE" sz="24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963416" y="3019740"/>
            <a:ext cx="184140" cy="504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Gegeben: Modulationssignal </a:t>
            </a:r>
            <a:r>
              <a:rPr lang="de-DE" i="1" dirty="0" smtClean="0"/>
              <a:t>p(t)</a:t>
            </a:r>
          </a:p>
          <a:p>
            <a:r>
              <a:rPr lang="de-DE" dirty="0" smtClean="0"/>
              <a:t>Ziel: </a:t>
            </a:r>
            <a:r>
              <a:rPr lang="de-DE" b="1" dirty="0" smtClean="0"/>
              <a:t>Phase</a:t>
            </a:r>
            <a:r>
              <a:rPr lang="de-DE" dirty="0" smtClean="0"/>
              <a:t> des Trägersignals proportional zu p(t) ändern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48" y="2739250"/>
            <a:ext cx="3069383" cy="316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27" y="3507479"/>
            <a:ext cx="5423901" cy="3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3391508" y="1383618"/>
            <a:ext cx="2376264" cy="2376264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40989"/>
            <a:ext cx="5423901" cy="318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67772" y="1995686"/>
                <a:ext cx="41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72" y="1995686"/>
                <a:ext cx="4159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824" r="-13235" b="-1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42161" y="1235128"/>
                <a:ext cx="1570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61" y="1235128"/>
                <a:ext cx="157055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88" r="-5039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724128" y="149163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+</a:t>
            </a:r>
            <a:endParaRPr lang="de-DE" sz="3200" dirty="0"/>
          </a:p>
        </p:txBody>
      </p:sp>
      <p:sp>
        <p:nvSpPr>
          <p:cNvPr id="16" name="Arc 15"/>
          <p:cNvSpPr/>
          <p:nvPr/>
        </p:nvSpPr>
        <p:spPr>
          <a:xfrm>
            <a:off x="3347864" y="1378787"/>
            <a:ext cx="2413946" cy="2376264"/>
          </a:xfrm>
          <a:prstGeom prst="arc">
            <a:avLst>
              <a:gd name="adj1" fmla="val 17260854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c 14"/>
          <p:cNvSpPr/>
          <p:nvPr/>
        </p:nvSpPr>
        <p:spPr>
          <a:xfrm>
            <a:off x="3353826" y="1383618"/>
            <a:ext cx="2413946" cy="2376264"/>
          </a:xfrm>
          <a:prstGeom prst="arc">
            <a:avLst>
              <a:gd name="adj1" fmla="val 19031549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 flipV="1">
            <a:off x="4572000" y="1433290"/>
            <a:ext cx="344208" cy="11384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Gegeben: Modulationssignal </a:t>
            </a:r>
            <a:r>
              <a:rPr lang="de-DE" i="1" dirty="0" smtClean="0"/>
              <a:t>f(t)</a:t>
            </a:r>
          </a:p>
          <a:p>
            <a:r>
              <a:rPr lang="de-DE" dirty="0" smtClean="0"/>
              <a:t>Ziel: </a:t>
            </a:r>
            <a:r>
              <a:rPr lang="de-DE" b="1" dirty="0" smtClean="0"/>
              <a:t>Frequenz</a:t>
            </a:r>
            <a:r>
              <a:rPr lang="de-DE" dirty="0" smtClean="0"/>
              <a:t> des Trägersignals proportional zu </a:t>
            </a:r>
            <a:r>
              <a:rPr lang="de-DE" i="1" dirty="0" smtClean="0"/>
              <a:t>f(t)</a:t>
            </a:r>
            <a:r>
              <a:rPr lang="de-DE" dirty="0" smtClean="0"/>
              <a:t> ändern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61146" y="3147814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Aber wie? 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829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 Abhängigkeit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40" y="1344612"/>
            <a:ext cx="2499709" cy="31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7" y="1779217"/>
            <a:ext cx="2303466" cy="316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7" y="2213823"/>
            <a:ext cx="3069383" cy="316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1815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Bisher:</a:t>
            </a:r>
            <a:endParaRPr lang="de-DE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259" y="278777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Und jetzt auch noch:</a:t>
            </a:r>
            <a:endParaRPr lang="de-D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281654"/>
            <a:ext cx="374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Momentane Frequenz: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73" y="3409138"/>
            <a:ext cx="533474" cy="3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1,17"/>
  <p:tag name="LATEXADDIN" val="\documentclass{article}&#10;\usepackage{amsmath}&#10;\pagestyle{empty}&#10;\begin{document}&#10;&#10;$A\cdot \sin(\alpha t + I\cdot\sin(\beta t))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Markus\AppData\Local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0,0293"/>
  <p:tag name="LATEXADDIN" val="\documentclass{article}&#10;\usepackage{amsmath}&#10;\pagestyle{empty}&#10;\begin{document}&#10;&#10;&#10;$\omega(t)$&#10;&#10;\end{document}"/>
  <p:tag name="IGUANATEXSIZE" val="25"/>
  <p:tag name="IGUANATEXCURSOR" val="92"/>
  <p:tag name="TRANSPARENCY" val="True"/>
  <p:tag name="FILENAME" val=""/>
  <p:tag name="INPUTTYPE" val="0"/>
  <p:tag name="LATEXENGINEID" val="1"/>
  <p:tag name="TEMPFOLDER" val="C:\Users\Markus\AppData\Local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9,5236"/>
  <p:tag name="ORIGINALWIDTH" val="1445,452"/>
  <p:tag name="LATEXADDIN" val="\documentclass{article}&#10;\usepackage{amsmath}&#10;\pagestyle{empty}&#10;\begin{document}&#10;&#10;$\Rightarrow \omega(t)=\dot\theta(t)=\omega_0+\frac{d\varphi(t)}{dt}$&#10;&#10;\end{document}"/>
  <p:tag name="IGUANATEXSIZE" val="25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0,42"/>
  <p:tag name="LATEXADDIN" val="\documentclass{article}&#10;\usepackage{amsmath}&#10;\pagestyle{empty}&#10;\begin{document}&#10;&#10;$\omega(t)=\omega_0+k_{FM}\cdot f(t)$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,0206"/>
  <p:tag name="ORIGINALWIDTH" val="579,8309"/>
  <p:tag name="LATEXADDIN" val="\documentclass{article}&#10;\usepackage{amsmath}&#10;\pagestyle{empty}&#10;\begin{document}&#10;&#10;$\omega(t)=\dot\theta(t)$&#10;&#10;\end{document}"/>
  <p:tag name="IGUANATEXSIZE" val="25"/>
  <p:tag name="IGUANATEXCURSOR" val="105"/>
  <p:tag name="TRANSPARENCY" val="True"/>
  <p:tag name="FILENAME" val=""/>
  <p:tag name="INPUTTYPE" val="0"/>
  <p:tag name="LATEXENGINEID" val="1"/>
  <p:tag name="TEMPFOLDER" val="C:\Users\Markus\AppData\Local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086,902"/>
  <p:tag name="LATEXADDIN" val="\documentclass{article}&#10;\usepackage{amsmath}&#10;\pagestyle{empty}&#10;\begin{document}&#10;$$\Rightarrow\theta(t)=\int_0^t{\omega(\tau)} d\tau$$&#10;\end{document}"/>
  <p:tag name="IGUANATEXSIZE" val="20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0,42"/>
  <p:tag name="LATEXADDIN" val="\documentclass{article}&#10;\usepackage{amsmath}&#10;\pagestyle{empty}&#10;\begin{document}&#10;&#10;$\omega(t)=\omega_0+k_{FM}\cdot f(t)$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958,523"/>
  <p:tag name="LATEXADDIN" val="\documentclass{article}&#10;\usepackage{amsmath}&#10;\pagestyle{empty}&#10;\begin{document}&#10;&#10;$$\int_0^t{\omega(\tau)} d\tau=\omega_0 t+k_{FM}\cdot\int_0^t{f(\tau)} d\tau$$&#10;&#10;&#10;\end{document}"/>
  <p:tag name="IGUANATEXSIZE" val="25"/>
  <p:tag name="IGUANATEXCURSOR" val="132"/>
  <p:tag name="TRANSPARENCY" val="True"/>
  <p:tag name="FILENAME" val=""/>
  <p:tag name="INPUTTYPE" val="0"/>
  <p:tag name="LATEXENGINEID" val="1"/>
  <p:tag name="TEMPFOLDER" val="C:\Users\Markus\AppData\Local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361,329"/>
  <p:tag name="LATEXADDIN" val="\documentclass{article}&#10;\usepackage{amsmath}&#10;\pagestyle{empty}&#10;\begin{document}&#10;&#10;$$\Rightarrow s_{FM}(t)=A\cdot \sin(\omega_0 t+k_{FM}\cdot\int_0^t{f(\tau)} d\tau)$$&#10;&#10;&#10;&#10;\end{document}"/>
  <p:tag name="IGUANATEXSIZE" val="25"/>
  <p:tag name="IGUANATEXCURSOR" val="95"/>
  <p:tag name="TRANSPARENCY" val="True"/>
  <p:tag name="FILENAME" val=""/>
  <p:tag name="INPUTTYPE" val="0"/>
  <p:tag name="LATEXENGINEID" val="1"/>
  <p:tag name="TEMPFOLDER" val="C:\Users\Markus\AppData\Local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02,307"/>
  <p:tag name="LATEXADDIN" val="\documentclass{article}&#10;\usepackage{amsmath}&#10;\pagestyle{empty}&#10;\begin{document}&#10;&#10;&#10;$$s_{FM}(t)=A\cdot \sin(\omega_0 t+k_{FM}\cdot\int_0^t{f(\tau)} d\tau)$$&#10;&#10;&#10;&#10;&#10;\end{document}"/>
  <p:tag name="IGUANATEXSIZE" val="25"/>
  <p:tag name="IGUANATEXCURSOR" val="84"/>
  <p:tag name="TRANSPARENCY" val="True"/>
  <p:tag name="FILENAME" val=""/>
  <p:tag name="INPUTTYPE" val="0"/>
  <p:tag name="LATEXENGINEID" val="1"/>
  <p:tag name="TEMPFOLDER" val="C:\Users\Markus\AppData\Local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34,798"/>
  <p:tag name="LATEXADDIN" val="\documentclass{article}&#10;\usepackage{amsmath}&#10;\pagestyle{empty}&#10;\begin{document}&#10;&#10;&#10;$s_{PM}(t)=A\cdot \sin(\omega_0 t + \varphi_0 + k_{PM}\cdot p(t))$&#10;&#10;\end{document}"/>
  <p:tag name="IGUANATEXSIZE" val="25"/>
  <p:tag name="IGUANATEXCURSOR" val="142"/>
  <p:tag name="TRANSPARENCY" val="True"/>
  <p:tag name="FILENAME" val=""/>
  <p:tag name="INPUTTYPE" val="0"/>
  <p:tag name="LATEXENGINEID" val="1"/>
  <p:tag name="TEMPFOLDER" val="C:\Users\Markus\AppData\Local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,0146"/>
  <p:tag name="ORIGINALWIDTH" val="887,3738"/>
  <p:tag name="LATEXADDIN" val="\documentclass{article}&#10;\usepackage{amsmath}&#10;\pagestyle{empty}&#10;\begin{document}&#10;&#10;&#10;$$k=k_{FM}=k_{PM}$$&#10;&#10;\end{document}"/>
  <p:tag name="IGUANATEXSIZE" val="25"/>
  <p:tag name="IGUANATEXCURSOR" val="101"/>
  <p:tag name="TRANSPARENCY" val="True"/>
  <p:tag name="FILENAME" val=""/>
  <p:tag name="INPUTTYPE" val="0"/>
  <p:tag name="LATEXENGINEID" val="1"/>
  <p:tag name="TEMPFOLDER" val="C:\Users\Markus\AppData\Local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8,6379"/>
  <p:tag name="LATEXADDIN" val="\documentclass{article}&#10;\usepackage{amsmath}&#10;\pagestyle{empty}&#10;\begin{document}&#10;&#10;$$m(t)=p(t)=f(t)$$&#10;&#10;&#10;\end{document}"/>
  <p:tag name="IGUANATEXSIZE" val="25"/>
  <p:tag name="IGUANATEXCURSOR" val="97"/>
  <p:tag name="TRANSPARENCY" val="True"/>
  <p:tag name="FILENAME" val=""/>
  <p:tag name="INPUTTYPE" val="0"/>
  <p:tag name="LATEXENGINEID" val="1"/>
  <p:tag name="TEMPFOLDER" val="C:\Users\Markus\AppData\Local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049,286"/>
  <p:tag name="LATEXADDIN" val="\documentclass{article}&#10;\usepackage{amsmath}&#10;\pagestyle{empty}&#10;\begin{document}&#10;&#10;&#10;$$s_{FM}(t)=A\cdot \sin(\omega_c t+k\cdot\int_0^t{m(\tau)} d\tau)$$&#10;&#10;&#10;&#10;&#10;\end{document}"/>
  <p:tag name="IGUANATEXSIZE" val="25"/>
  <p:tag name="IGUANATEXCURSOR" val="114"/>
  <p:tag name="TRANSPARENCY" val="True"/>
  <p:tag name="FILENAME" val=""/>
  <p:tag name="INPUTTYPE" val="0"/>
  <p:tag name="LATEXENGINEID" val="1"/>
  <p:tag name="TEMPFOLDER" val="C:\Users\Markus\AppData\Local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703,488"/>
  <p:tag name="LATEXADDIN" val="\documentclass{article}&#10;\usepackage{amsmath}&#10;\pagestyle{empty}&#10;\begin{document}&#10;&#10;&#10;$s_{PM}(t)=A\cdot \sin(\omega_c t + k\cdot m(t))$&#10;&#10;\end{document}"/>
  <p:tag name="IGUANATEXSIZE" val="25"/>
  <p:tag name="IGUANATEXCURSOR" val="113"/>
  <p:tag name="TRANSPARENCY" val="True"/>
  <p:tag name="FILENAME" val=""/>
  <p:tag name="INPUTTYPE" val="0"/>
  <p:tag name="LATEXENGINEID" val="1"/>
  <p:tag name="TEMPFOLDER" val="C:\Users\Markus\AppData\Local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153"/>
  <p:tag name="ORIGINALWIDTH" val="836,3667"/>
  <p:tag name="LATEXADDIN" val="\documentclass{article}&#10;\usepackage{amsmath}&#10;\pagestyle{empty}&#10;\begin{document}&#10;&#10;$$\varphi_0=0; \omega_0=\omega_c$$&#10;&#10;&#10;\end{document}"/>
  <p:tag name="IGUANATEXSIZE" val="25"/>
  <p:tag name="IGUANATEXCURSOR" val="113"/>
  <p:tag name="TRANSPARENCY" val="True"/>
  <p:tag name="FILENAME" val=""/>
  <p:tag name="INPUTTYPE" val="0"/>
  <p:tag name="LATEXENGINEID" val="1"/>
  <p:tag name="TEMPFOLDER" val="C:\Users\Markus\AppData\Local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68,6212"/>
  <p:tag name="LATEXADDIN" val="\documentclass{article}&#10;\usepackage{amsmath}&#10;\pagestyle{empty}&#10;\begin{document}&#10;&#10;$$m(t)=\sin(\omega_m t)$$&#10;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64,566"/>
  <p:tag name="LATEXADDIN" val="\documentclass{article}&#10;\usepackage{amsmath}&#10;\pagestyle{empty}&#10;\begin{document}&#10;&#10;&#10;$$s_{FM}(t)=A\cdot \sin(\omega_c t+k\cdot\int_0^t{\sin(\omega_m \tau)} d\tau)$$&#10;&#10;&#10;&#10;&#10;\end{document}"/>
  <p:tag name="IGUANATEXSIZE" val="25"/>
  <p:tag name="IGUANATEXCURSOR" val="114"/>
  <p:tag name="TRANSPARENCY" val="True"/>
  <p:tag name="FILENAME" val=""/>
  <p:tag name="INPUTTYPE" val="0"/>
  <p:tag name="LATEXENGINEID" val="1"/>
  <p:tag name="TEMPFOLDER" val="C:\Users\Markus\AppData\Local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18,768"/>
  <p:tag name="LATEXADDIN" val="\documentclass{article}&#10;\usepackage{amsmath}&#10;\pagestyle{empty}&#10;\begin{document}&#10;&#10;&#10;$s_{PM}(t)=A\cdot \sin(\omega_c t + k\cdot \sin(\omega_m t))$&#10;&#10;\end{document}"/>
  <p:tag name="IGUANATEXSIZE" val="25"/>
  <p:tag name="IGUANATEXCURSOR" val="113"/>
  <p:tag name="TRANSPARENCY" val="True"/>
  <p:tag name="FILENAME" val=""/>
  <p:tag name="INPUTTYPE" val="0"/>
  <p:tag name="LATEXENGINEID" val="1"/>
  <p:tag name="TEMPFOLDER" val="C:\Users\Markus\AppData\Local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,2884"/>
  <p:tag name="ORIGINALWIDTH" val="2065,788"/>
  <p:tag name="LATEXADDIN" val="\documentclass{article}&#10;\usepackage{amsmath}&#10;\pagestyle{empty}&#10;\begin{document}&#10;&#10;&#10;$$s_{FM}(t)=A\cdot\sin(\omega_ct-\frac{k}{\omega_m}\cdot\cos(\omega_m t))$$&#10;&#10;\end{document}"/>
  <p:tag name="IGUANATEXSIZE" val="25"/>
  <p:tag name="IGUANATEXCURSOR" val="113"/>
  <p:tag name="TRANSPARENCY" val="False"/>
  <p:tag name="FILENAME" val=""/>
  <p:tag name="INPUTTYPE" val="0"/>
  <p:tag name="LATEXENGINEID" val="1"/>
  <p:tag name="TEMPFOLDER" val="C:\Users\Markus\AppData\Local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021"/>
  <p:tag name="ORIGINALWIDTH" val="1227,921"/>
  <p:tag name="LATEXADDIN" val="\documentclass{article}&#10;\usepackage{amsmath}&#10;\pagestyle{empty}&#10;\begin{document}&#10;&#10;&#10;$-\cos(\alpha)=\sin(\alpha + \frac{3\pi}{2}) $&#10;\end{document}"/>
  <p:tag name="IGUANATEXSIZE" val="20"/>
  <p:tag name="IGUANATEXCURSOR" val="128"/>
  <p:tag name="TRANSPARENCY" val="True"/>
  <p:tag name="FILENAME" val=""/>
  <p:tag name="INPUTTYPE" val="0"/>
  <p:tag name="LATEXENGINEID" val="1"/>
  <p:tag name="TEMPFOLDER" val="C:\Users\Markus\AppData\Local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,2884"/>
  <p:tag name="ORIGINALWIDTH" val="2051,536"/>
  <p:tag name="LATEXADDIN" val="\documentclass{article}&#10;\usepackage{amsmath}&#10;\pagestyle{empty}&#10;\begin{document}&#10;&#10;&#10;$$s_{FM}(t)=A\cdot\sin(\omega_ct+\frac{k}{\omega_m}\cdot\sin(\omega_m t))$$&#10;&#10;\end{document}"/>
  <p:tag name="IGUANATEXSIZE" val="25"/>
  <p:tag name="IGUANATEXCURSOR" val="142"/>
  <p:tag name="TRANSPARENCY" val="False"/>
  <p:tag name="FILENAME" val=""/>
  <p:tag name="INPUTTYPE" val="0"/>
  <p:tag name="LATEXENGINEID" val="1"/>
  <p:tag name="TEMPFOLDER" val="C:\Users\Markus\AppData\Local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,0159"/>
  <p:tag name="ORIGINALWIDTH" val="402,0562"/>
  <p:tag name="LATEXADDIN" val="\documentclass{article}&#10;\usepackage{amsmath}&#10;\pagestyle{empty}&#10;\begin{document}&#10;&#10;$\Delta f=k$&#10;&#10;&#10;\end{document}"/>
  <p:tag name="IGUANATEXSIZE" val="20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2888"/>
  <p:tag name="ORIGINALWIDTH" val="2058,287"/>
  <p:tag name="LATEXADDIN" val="\documentclass{article}&#10;\usepackage{amsmath}&#10;\pagestyle{empty}&#10;\begin{document}&#10;&#10;&#10;$$s_{FM}(t)=A\cdot\sin(\omega_ct+\frac{\Delta f}{\omega_m}\cdot\sin(\omega_m t))$$&#10;&#10;\end{document}"/>
  <p:tag name="IGUANATEXSIZE" val="25"/>
  <p:tag name="IGUANATEXCURSOR" val="129"/>
  <p:tag name="TRANSPARENCY" val="False"/>
  <p:tag name="FILENAME" val=""/>
  <p:tag name="INPUTTYPE" val="0"/>
  <p:tag name="LATEXENGINEID" val="1"/>
  <p:tag name="TEMPFOLDER" val="C:\Users\Markus\AppData\Local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85,721"/>
  <p:tag name="LATEXADDIN" val="\documentclass{article}&#10;\usepackage{amsmath}&#10;\pagestyle{empty}&#10;\begin{document}&#10;&#10;$$e(t)=A\cdot\sin(\alpha t + I\cdot\sin(\beta t)) $$&#10;&#10;&#10;\end{document}"/>
  <p:tag name="IGUANATEXSIZE" val="25"/>
  <p:tag name="IGUANATEXCURSOR" val="116"/>
  <p:tag name="TRANSPARENCY" val="True"/>
  <p:tag name="FILENAME" val=""/>
  <p:tag name="INPUTTYPE" val="0"/>
  <p:tag name="LATEXENGINEID" val="1"/>
  <p:tag name="TEMPFOLDER" val="C:\Users\Markus\AppData\Local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2888"/>
  <p:tag name="ORIGINALWIDTH" val="2058,287"/>
  <p:tag name="LATEXADDIN" val="\documentclass{article}&#10;\usepackage{amsmath}&#10;\pagestyle{empty}&#10;\begin{document}&#10;&#10;&#10;$$s_{FM}(t)=A\cdot\sin(\omega_ct+\frac{\Delta f}{\omega_m}\cdot\sin(\omega_m t))$$&#10;&#10;\end{document}"/>
  <p:tag name="IGUANATEXSIZE" val="25"/>
  <p:tag name="IGUANATEXCURSOR" val="129"/>
  <p:tag name="TRANSPARENCY" val="False"/>
  <p:tag name="FILENAME" val=""/>
  <p:tag name="INPUTTYPE" val="0"/>
  <p:tag name="LATEXENGINEID" val="1"/>
  <p:tag name="TEMPFOLDER" val="C:\Users\Markus\AppData\Local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3,2742"/>
  <p:tag name="ORIGINALWIDTH" val="387,8041"/>
  <p:tag name="LATEXADDIN" val="\documentclass{article}&#10;\usepackage{amsmath}&#10;\pagestyle{empty}&#10;\begin{document}&#10;&#10;$I=\frac{\Delta f}{\omega_m}$&#10;&#10;&#10;\end{document}"/>
  <p:tag name="IGUANATEXSIZE" val="20"/>
  <p:tag name="IGUANATEXCURSOR" val="110"/>
  <p:tag name="TRANSPARENCY" val="True"/>
  <p:tag name="FILENAME" val=""/>
  <p:tag name="INPUTTYPE" val="0"/>
  <p:tag name="LATEXENGINEID" val="1"/>
  <p:tag name="TEMPFOLDER" val="C:\Users\Markus\AppData\Local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08,419"/>
  <p:tag name="LATEXADDIN" val="\documentclass{article}&#10;\usepackage{amsmath}&#10;\pagestyle{empty}&#10;\begin{document}&#10;&#10;$\varphi(t)=\varphi_0+k_{PM}\cdot p(t)$&#10;&#10;&#10;\end{document}"/>
  <p:tag name="IGUANATEXSIZE" val="25"/>
  <p:tag name="IGUANATEXCURSOR" val="119"/>
  <p:tag name="TRANSPARENCY" val="True"/>
  <p:tag name="FILENAME" val=""/>
  <p:tag name="INPUTTYPE" val="0"/>
  <p:tag name="LATEXENGINEID" val="1"/>
  <p:tag name="TEMPFOLDER" val="C:\Users\Markus\AppData\Local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34,798"/>
  <p:tag name="LATEXADDIN" val="\documentclass{article}&#10;\usepackage{amsmath}&#10;\pagestyle{empty}&#10;\begin{document}&#10;&#10;&#10;$s_{PM}(t)=A\cdot \sin(\omega_0 t + \varphi_0 + k_{PM}\cdot p(t))$&#10;&#10;\end{document}"/>
  <p:tag name="IGUANATEXSIZE" val="25"/>
  <p:tag name="IGUANATEXCURSOR" val="142"/>
  <p:tag name="TRANSPARENCY" val="True"/>
  <p:tag name="FILENAME" val=""/>
  <p:tag name="INPUTTYPE" val="0"/>
  <p:tag name="LATEXENGINEID" val="1"/>
  <p:tag name="TEMPFOLDER" val="C:\Users\Markus\AppData\Local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34,798"/>
  <p:tag name="LATEXADDIN" val="\documentclass{article}&#10;\usepackage{amsmath}&#10;\pagestyle{empty}&#10;\begin{document}&#10;&#10;&#10;$s_{PM}(t)=A\cdot \sin(\omega_0 t + \varphi_0 + k_{PM}\cdot p(t))$&#10;&#10;\end{document}"/>
  <p:tag name="IGUANATEXSIZE" val="25"/>
  <p:tag name="IGUANATEXCURSOR" val="142"/>
  <p:tag name="TRANSPARENCY" val="True"/>
  <p:tag name="FILENAME" val=""/>
  <p:tag name="INPUTTYPE" val="0"/>
  <p:tag name="LATEXENGINEID" val="1"/>
  <p:tag name="TEMPFOLDER" val="C:\Users\Markus\AppData\Local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08,419"/>
  <p:tag name="LATEXADDIN" val="\documentclass{article}&#10;\usepackage{amsmath}&#10;\pagestyle{empty}&#10;\begin{document}&#10;&#10;$\varphi(t)=\varphi_0+k_{PM}\cdot p(t)$&#10;&#10;&#10;\end{document}"/>
  <p:tag name="IGUANATEXSIZE" val="25"/>
  <p:tag name="IGUANATEXCURSOR" val="119"/>
  <p:tag name="TRANSPARENCY" val="True"/>
  <p:tag name="FILENAME" val=""/>
  <p:tag name="INPUTTYPE" val="0"/>
  <p:tag name="LATEXENGINEID" val="1"/>
  <p:tag name="TEMPFOLDER" val="C:\Users\Markus\AppData\Local\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On-screen Show (16:9)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Lato</vt:lpstr>
      <vt:lpstr>Larissa-Design</vt:lpstr>
      <vt:lpstr>Besonderheiten der FM-Synthese</vt:lpstr>
      <vt:lpstr>Gliederung</vt:lpstr>
      <vt:lpstr>PowerPoint Presentation</vt:lpstr>
      <vt:lpstr>PowerPoint Presentation</vt:lpstr>
      <vt:lpstr>Winkelmodulation</vt:lpstr>
      <vt:lpstr>Phasenmodulation</vt:lpstr>
      <vt:lpstr>Phasenmodulation</vt:lpstr>
      <vt:lpstr>Frequenzmodulation</vt:lpstr>
      <vt:lpstr>Zeit Abhängigkeit</vt:lpstr>
      <vt:lpstr>Momentane Frequenz</vt:lpstr>
      <vt:lpstr>Momentane Frequenz</vt:lpstr>
      <vt:lpstr>Frequenzmodulation</vt:lpstr>
      <vt:lpstr>Frequenzmodulation</vt:lpstr>
      <vt:lpstr>Frequenzmodulation</vt:lpstr>
      <vt:lpstr>FM &amp; PM</vt:lpstr>
      <vt:lpstr>Modulationssignal</vt:lpstr>
      <vt:lpstr>Modulationssignal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Markus B</cp:lastModifiedBy>
  <cp:revision>117</cp:revision>
  <dcterms:created xsi:type="dcterms:W3CDTF">2015-06-10T10:18:23Z</dcterms:created>
  <dcterms:modified xsi:type="dcterms:W3CDTF">2015-06-17T18:58:34Z</dcterms:modified>
</cp:coreProperties>
</file>