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9" r:id="rId2"/>
    <p:sldId id="258" r:id="rId3"/>
    <p:sldId id="265" r:id="rId4"/>
    <p:sldId id="260" r:id="rId5"/>
    <p:sldId id="261" r:id="rId6"/>
    <p:sldId id="272" r:id="rId7"/>
    <p:sldId id="262" r:id="rId8"/>
    <p:sldId id="263" r:id="rId9"/>
    <p:sldId id="271" r:id="rId10"/>
    <p:sldId id="264" r:id="rId11"/>
    <p:sldId id="266" r:id="rId12"/>
    <p:sldId id="267" r:id="rId13"/>
    <p:sldId id="268" r:id="rId14"/>
    <p:sldId id="269" r:id="rId15"/>
    <p:sldId id="270" r:id="rId16"/>
    <p:sldId id="274" r:id="rId17"/>
    <p:sldId id="273" r:id="rId18"/>
    <p:sldId id="275" r:id="rId19"/>
    <p:sldId id="276" r:id="rId20"/>
    <p:sldId id="279" r:id="rId21"/>
    <p:sldId id="277" r:id="rId22"/>
    <p:sldId id="278" r:id="rId2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Gerasch" initials="SG" lastIdx="1" clrIdx="0">
    <p:extLst>
      <p:ext uri="{19B8F6BF-5375-455C-9EA6-DF929625EA0E}">
        <p15:presenceInfo xmlns:p15="http://schemas.microsoft.com/office/powerpoint/2012/main" userId="598ddf3b84a370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783" autoAdjust="0"/>
  </p:normalViewPr>
  <p:slideViewPr>
    <p:cSldViewPr>
      <p:cViewPr varScale="1">
        <p:scale>
          <a:sx n="130" d="100"/>
          <a:sy n="130" d="100"/>
        </p:scale>
        <p:origin x="300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19T16:23:17.393" idx="1">
    <p:pos x="5472" y="756"/>
    <p:text>Skalierung zu Hochpass anpassen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19.06.2015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45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96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19.06.2015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19.06.2015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19.06.2015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l="-1" r="32962"/>
          <a:stretch/>
        </p:blipFill>
        <p:spPr bwMode="auto">
          <a:xfrm>
            <a:off x="0" y="4160995"/>
            <a:ext cx="9252520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media" Target="../media/media4.mp3"/><Relationship Id="rId13" Type="http://schemas.openxmlformats.org/officeDocument/2006/relationships/image" Target="../media/image12.png"/><Relationship Id="rId3" Type="http://schemas.openxmlformats.org/officeDocument/2006/relationships/audio" Target="../media/media1.mp3"/><Relationship Id="rId7" Type="http://schemas.openxmlformats.org/officeDocument/2006/relationships/audio" Target="../media/media3.mp3"/><Relationship Id="rId12" Type="http://schemas.openxmlformats.org/officeDocument/2006/relationships/image" Target="../media/image11.png"/><Relationship Id="rId2" Type="http://schemas.microsoft.com/office/2007/relationships/media" Target="../media/media1.mp3"/><Relationship Id="rId1" Type="http://schemas.openxmlformats.org/officeDocument/2006/relationships/tags" Target="../tags/tag9.xml"/><Relationship Id="rId6" Type="http://schemas.microsoft.com/office/2007/relationships/media" Target="../media/media3.mp3"/><Relationship Id="rId11" Type="http://schemas.openxmlformats.org/officeDocument/2006/relationships/image" Target="../media/image10.png"/><Relationship Id="rId5" Type="http://schemas.openxmlformats.org/officeDocument/2006/relationships/audio" Target="../media/media2.mp3"/><Relationship Id="rId10" Type="http://schemas.openxmlformats.org/officeDocument/2006/relationships/slideLayout" Target="../slideLayouts/slideLayout2.xml"/><Relationship Id="rId4" Type="http://schemas.microsoft.com/office/2007/relationships/media" Target="../media/media2.mp3"/><Relationship Id="rId9" Type="http://schemas.openxmlformats.org/officeDocument/2006/relationships/audio" Target="../media/media4.mp3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Gerasch</a:t>
            </a:r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Praktische Anwendung der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FM-Synthese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Hochpass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2" y="1923678"/>
            <a:ext cx="7843275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Tiefpass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2" y="1923678"/>
            <a:ext cx="7843275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Bandpass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3" y="1923678"/>
            <a:ext cx="7843272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Bandsperre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3" y="1923678"/>
            <a:ext cx="7843272" cy="23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Multibandpass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5" y="1923678"/>
            <a:ext cx="7843268" cy="23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Multibandsperre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5" y="1923678"/>
            <a:ext cx="7843268" cy="23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Raumhall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Schall wird diffus reflektiert</a:t>
            </a:r>
          </a:p>
          <a:p>
            <a:r>
              <a:rPr lang="de-DE" dirty="0" smtClean="0"/>
              <a:t>unendlich viele Echos entstehen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92" y="2283718"/>
            <a:ext cx="4779696" cy="20071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189792" y="4290886"/>
            <a:ext cx="59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Computergestützte Audio und Videotechnik [Sto11]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9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Tonnachbildung </a:t>
            </a:r>
            <a:r>
              <a:rPr lang="de-DE" dirty="0" err="1" smtClean="0"/>
              <a:t>praxis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17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7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FM-Synthesizer in C</a:t>
            </a:r>
            <a:r>
              <a:rPr lang="de-DE" dirty="0" smtClean="0"/>
              <a:t>++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18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8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30" y="1419622"/>
            <a:ext cx="6648140" cy="2742358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6804248" y="416198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http://www.juce.com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12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Tonnachbildung Theorie</a:t>
            </a:r>
            <a:endParaRPr lang="de-DE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Tonnachbildung Praxis</a:t>
            </a:r>
            <a:endParaRPr lang="de-DE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FM-Synthesizer </a:t>
            </a:r>
            <a:r>
              <a:rPr lang="de-DE" dirty="0" smtClean="0">
                <a:solidFill>
                  <a:schemeClr val="tx1"/>
                </a:solidFill>
              </a:rPr>
              <a:t>in C++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E96F-7890-4333-8D04-AF19E98716D9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Instrumententon generieren ist schwierig</a:t>
            </a:r>
          </a:p>
          <a:p>
            <a:r>
              <a:rPr lang="de-DE" dirty="0" smtClean="0"/>
              <a:t>Generierter Instrumententon hat große Ähnlichkeit zum Original</a:t>
            </a:r>
          </a:p>
          <a:p>
            <a:r>
              <a:rPr lang="de-DE" dirty="0" smtClean="0"/>
              <a:t>FM-Synthesizer Programm </a:t>
            </a:r>
            <a:r>
              <a:rPr lang="de-DE" dirty="0" smtClean="0"/>
              <a:t>einfacher Einstieg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20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6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Aufmerksamkeit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21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5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22</a:t>
            </a:fld>
            <a:r>
              <a:rPr lang="de-DE" smtClean="0"/>
              <a:t>   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827584" y="1083027"/>
            <a:ext cx="7524264" cy="3304142"/>
            <a:chOff x="827584" y="1083027"/>
            <a:chExt cx="7524264" cy="3304142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040" y="1083027"/>
              <a:ext cx="7302134" cy="515843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2378262"/>
              <a:ext cx="7217877" cy="495916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274" y="2982286"/>
              <a:ext cx="7276688" cy="703245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274" y="1706822"/>
              <a:ext cx="7302134" cy="563332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1368" y="3796709"/>
              <a:ext cx="7460480" cy="590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73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Tonnachbildung Theorie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8337-BE16-45CB-AB94-830A8AFD22E2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Parametrisierung </a:t>
            </a:r>
            <a:r>
              <a:rPr lang="de-DE" dirty="0" smtClean="0"/>
              <a:t>der FM-Synthese-Formel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2168" y="1502635"/>
            <a:ext cx="8229600" cy="3013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Trägerfrequenz </a:t>
            </a:r>
          </a:p>
          <a:p>
            <a:r>
              <a:rPr lang="de-DE" dirty="0" smtClean="0"/>
              <a:t>Modulationsindex </a:t>
            </a:r>
            <a:endParaRPr lang="de-DE" b="1" dirty="0"/>
          </a:p>
          <a:p>
            <a:r>
              <a:rPr lang="de-DE" dirty="0"/>
              <a:t>Modulationsfrequenz 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22" name="Grafik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0" y="1458569"/>
            <a:ext cx="7782049" cy="464182"/>
          </a:xfrm>
          <a:prstGeom prst="rect">
            <a:avLst/>
          </a:prstGeom>
        </p:spPr>
      </p:pic>
      <p:grpSp>
        <p:nvGrpSpPr>
          <p:cNvPr id="23" name="Gruppieren 22"/>
          <p:cNvGrpSpPr/>
          <p:nvPr/>
        </p:nvGrpSpPr>
        <p:grpSpPr>
          <a:xfrm>
            <a:off x="3383867" y="2583737"/>
            <a:ext cx="1512169" cy="1511040"/>
            <a:chOff x="3160569" y="2340422"/>
            <a:chExt cx="827790" cy="820442"/>
          </a:xfrm>
        </p:grpSpPr>
        <p:pic>
          <p:nvPicPr>
            <p:cNvPr id="16" name="Grafik 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569" y="2340422"/>
              <a:ext cx="198148" cy="230156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2657934"/>
              <a:ext cx="118889" cy="172236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04" y="2930708"/>
              <a:ext cx="280455" cy="230156"/>
            </a:xfrm>
            <a:prstGeom prst="rect">
              <a:avLst/>
            </a:prstGeom>
          </p:spPr>
        </p:pic>
      </p:grpSp>
      <p:cxnSp>
        <p:nvCxnSpPr>
          <p:cNvPr id="31" name="Gewinkelte Verbindung 30"/>
          <p:cNvCxnSpPr/>
          <p:nvPr/>
        </p:nvCxnSpPr>
        <p:spPr>
          <a:xfrm rot="5400000">
            <a:off x="3705095" y="2148140"/>
            <a:ext cx="875347" cy="570436"/>
          </a:xfrm>
          <a:prstGeom prst="bentConnector3">
            <a:avLst>
              <a:gd name="adj1" fmla="val 100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/>
        </p:nvCxnSpPr>
        <p:spPr>
          <a:xfrm rot="5400000">
            <a:off x="4058018" y="2069552"/>
            <a:ext cx="1331434" cy="1183699"/>
          </a:xfrm>
          <a:prstGeom prst="bentConnector3">
            <a:avLst>
              <a:gd name="adj1" fmla="val 100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/>
          <p:nvPr/>
        </p:nvCxnSpPr>
        <p:spPr>
          <a:xfrm rot="10800000" flipV="1">
            <a:off x="4954909" y="1995683"/>
            <a:ext cx="2878462" cy="1887149"/>
          </a:xfrm>
          <a:prstGeom prst="bentConnector3">
            <a:avLst>
              <a:gd name="adj1" fmla="val 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89209"/>
              </p:ext>
            </p:extLst>
          </p:nvPr>
        </p:nvGraphicFramePr>
        <p:xfrm>
          <a:off x="457200" y="1200150"/>
          <a:ext cx="8229600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</a:t>
                      </a:r>
                      <a:r>
                        <a:rPr lang="de-DE" baseline="0" dirty="0" smtClean="0"/>
                        <a:t> FM-Synthese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Komplex Modulatoren in Reihe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Komplex Modulatoren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geschachtelt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Komplex Feedback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uppieren 15"/>
          <p:cNvGrpSpPr/>
          <p:nvPr/>
        </p:nvGrpSpPr>
        <p:grpSpPr>
          <a:xfrm>
            <a:off x="680953" y="1628558"/>
            <a:ext cx="6843375" cy="2476071"/>
            <a:chOff x="680953" y="1628558"/>
            <a:chExt cx="6843375" cy="2476071"/>
          </a:xfrm>
        </p:grpSpPr>
        <p:pic>
          <p:nvPicPr>
            <p:cNvPr id="8" name="Grafik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628558"/>
              <a:ext cx="4241884" cy="253019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110392"/>
              <a:ext cx="6840760" cy="259320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2381704"/>
              <a:ext cx="6674525" cy="253019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53" y="3845309"/>
              <a:ext cx="4147574" cy="25932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Wahl </a:t>
            </a:r>
            <a:r>
              <a:rPr lang="de-DE" dirty="0"/>
              <a:t>der </a:t>
            </a:r>
            <a:r>
              <a:rPr lang="de-DE" dirty="0" smtClean="0"/>
              <a:t>FM-Synthese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5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8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Spektren der Arten der FM-Synthese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2" r="6809"/>
          <a:stretch/>
        </p:blipFill>
        <p:spPr>
          <a:xfrm>
            <a:off x="431534" y="1779662"/>
            <a:ext cx="8368108" cy="25226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08" y="1347614"/>
            <a:ext cx="3033183" cy="230156"/>
          </a:xfrm>
          <a:prstGeom prst="rect">
            <a:avLst/>
          </a:prstGeom>
        </p:spPr>
      </p:pic>
      <p:pic>
        <p:nvPicPr>
          <p:cNvPr id="10" name="einfache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259632" y="4253511"/>
            <a:ext cx="609600" cy="609600"/>
          </a:xfrm>
          <a:prstGeom prst="rect">
            <a:avLst/>
          </a:prstGeom>
        </p:spPr>
      </p:pic>
      <p:pic>
        <p:nvPicPr>
          <p:cNvPr id="11" name="geschachtelt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323149" y="4251324"/>
            <a:ext cx="609600" cy="609600"/>
          </a:xfrm>
          <a:prstGeom prst="rect">
            <a:avLst/>
          </a:prstGeom>
        </p:spPr>
      </p:pic>
      <p:pic>
        <p:nvPicPr>
          <p:cNvPr id="13" name="inReihe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386666" y="4251324"/>
            <a:ext cx="609600" cy="609600"/>
          </a:xfrm>
          <a:prstGeom prst="rect">
            <a:avLst/>
          </a:prstGeom>
        </p:spPr>
      </p:pic>
      <p:pic>
        <p:nvPicPr>
          <p:cNvPr id="15" name="feedback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>
                  <p14:fade in="100" out="100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450183" y="42513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3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03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03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ADSR-Hüllkurve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Phasen</a:t>
            </a:r>
            <a:r>
              <a:rPr lang="de-DE" dirty="0"/>
              <a:t>: (</a:t>
            </a:r>
            <a:r>
              <a:rPr lang="de-DE" dirty="0" smtClean="0"/>
              <a:t>Hold), </a:t>
            </a:r>
            <a:r>
              <a:rPr lang="de-DE" dirty="0" err="1" smtClean="0"/>
              <a:t>Attack</a:t>
            </a:r>
            <a:r>
              <a:rPr lang="de-DE" dirty="0" smtClean="0"/>
              <a:t>, </a:t>
            </a:r>
            <a:r>
              <a:rPr lang="de-DE" dirty="0" err="1" smtClean="0"/>
              <a:t>Decay</a:t>
            </a:r>
            <a:r>
              <a:rPr lang="de-DE" dirty="0" smtClean="0"/>
              <a:t>, </a:t>
            </a:r>
            <a:r>
              <a:rPr lang="de-DE" dirty="0" err="1" smtClean="0"/>
              <a:t>Sustain</a:t>
            </a:r>
            <a:r>
              <a:rPr lang="de-DE" dirty="0" smtClean="0"/>
              <a:t>, Release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7694"/>
            <a:ext cx="6912768" cy="24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Variierung des </a:t>
            </a:r>
            <a:r>
              <a:rPr lang="de-DE" dirty="0" smtClean="0"/>
              <a:t>Modulationsindex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Anzahl der Seitenfrequenzen nicht statisch</a:t>
            </a:r>
          </a:p>
          <a:p>
            <a:r>
              <a:rPr lang="de-DE" dirty="0" smtClean="0"/>
              <a:t>Nehmen während </a:t>
            </a:r>
            <a:r>
              <a:rPr lang="de-DE" dirty="0" err="1" smtClean="0"/>
              <a:t>Attack</a:t>
            </a:r>
            <a:r>
              <a:rPr lang="de-DE" dirty="0" smtClean="0"/>
              <a:t> zu</a:t>
            </a:r>
          </a:p>
          <a:p>
            <a:r>
              <a:rPr lang="de-DE" dirty="0" smtClean="0"/>
              <a:t>Nehmen während Release ab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de-DE" dirty="0" smtClean="0"/>
              <a:t> Modulationsindex </a:t>
            </a:r>
            <a:r>
              <a:rPr lang="de-DE" dirty="0" smtClean="0"/>
              <a:t>mit </a:t>
            </a:r>
            <a:r>
              <a:rPr lang="de-DE" dirty="0" smtClean="0"/>
              <a:t>Hüllkurve </a:t>
            </a:r>
            <a:r>
              <a:rPr lang="de-DE" dirty="0" smtClean="0"/>
              <a:t>modulieren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656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224" y="87612"/>
            <a:ext cx="8229600" cy="857250"/>
          </a:xfrm>
        </p:spPr>
        <p:txBody>
          <a:bodyPr/>
          <a:lstStyle/>
          <a:p>
            <a:r>
              <a:rPr lang="de-DE" dirty="0" smtClean="0"/>
              <a:t>Rauschen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5482952" cy="3394472"/>
          </a:xfrm>
        </p:spPr>
        <p:txBody>
          <a:bodyPr>
            <a:normAutofit/>
          </a:bodyPr>
          <a:lstStyle/>
          <a:p>
            <a:r>
              <a:rPr lang="de-DE" dirty="0"/>
              <a:t>Instrumente erzeugen Rauschen</a:t>
            </a:r>
          </a:p>
          <a:p>
            <a:pPr lvl="1"/>
            <a:r>
              <a:rPr lang="de-DE" dirty="0" err="1"/>
              <a:t>Luftverwirbelungen</a:t>
            </a:r>
            <a:endParaRPr lang="de-DE" dirty="0"/>
          </a:p>
          <a:p>
            <a:pPr lvl="1"/>
            <a:r>
              <a:rPr lang="de-DE" dirty="0"/>
              <a:t>Blasgeräusche</a:t>
            </a:r>
          </a:p>
          <a:p>
            <a:pPr lvl="1"/>
            <a:r>
              <a:rPr lang="de-DE" dirty="0"/>
              <a:t>Unebenheiten der </a:t>
            </a:r>
            <a:r>
              <a:rPr lang="de-DE" dirty="0" smtClean="0"/>
              <a:t>Bauform</a:t>
            </a:r>
          </a:p>
          <a:p>
            <a:r>
              <a:rPr lang="de-DE" dirty="0" smtClean="0"/>
              <a:t>Feedback-FM kann Rauschen generieren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17" y="1059582"/>
            <a:ext cx="276030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2087.542"/>
  <p:tag name="LATEXADDIN" val="\documentclass{article}&#10;\usepackage{amsmath}&#10;\pagestyle{empty}&#10;\begin{document}&#10;&#10;$y(t) = \sin(2\pi \cdot t \cdot f_c + I \sin(2\pi \cdot t \cdot f_m ))$&#10;&#10;&#10;\end{document}"/>
  <p:tag name="IGUANATEXSIZE" val="20"/>
  <p:tag name="IGUANATEXCURSOR" val="138"/>
  <p:tag name="TRANSPARENCY" val="Wahr"/>
  <p:tag name="FILENAME" val=""/>
  <p:tag name="INPUTTYPE" val="0"/>
  <p:tag name="LATEXENGINEID" val="1"/>
  <p:tag name="TEMPFOLDER" val="C:\Users\Stefan\AppData\Local\Temp\.ssh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97.51362"/>
  <p:tag name="LATEXADDIN" val="\documentclass{article}&#10;\usepackage{amsmath}&#10;\pagestyle{empty}&#10;\begin{document}&#10;&#10;$f_c$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C:\Users\Stefan\AppData\Local\Temp\.ssh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6181"/>
  <p:tag name="ORIGINALWIDTH" val="58.50819"/>
  <p:tag name="LATEXADDIN" val="\documentclass{article}&#10;\usepackage{amsmath}&#10;\pagestyle{empty}&#10;\begin{document}&#10;&#10;$I$&#10;&#10;&#10;\end{document}"/>
  <p:tag name="IGUANATEXSIZE" val="20"/>
  <p:tag name="IGUANATEXCURSOR" val="84"/>
  <p:tag name="TRANSPARENCY" val="Wahr"/>
  <p:tag name="FILENAME" val=""/>
  <p:tag name="INPUTTYPE" val="0"/>
  <p:tag name="LATEXENGINEID" val="1"/>
  <p:tag name="TEMPFOLDER" val="C:\Users\Stefan\AppData\Local\Temp\.ssh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138.0193"/>
  <p:tag name="LATEXADDIN" val="\documentclass{article}&#10;\usepackage{amsmath}&#10;\pagestyle{empty}&#10;\begin{document}&#10;&#10;$f_m$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C:\Users\Stefan\AppData\Local\Temp\.ssh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2087.542"/>
  <p:tag name="LATEXADDIN" val="\documentclass{article}&#10;\usepackage{amsmath}&#10;\pagestyle{empty}&#10;\begin{document}&#10;&#10;$y(t) = \sin(2\pi \cdot t \cdot f_c + I \sin(2\pi \cdot t \cdot f_m ))$&#10;&#10;&#10;\end{document}"/>
  <p:tag name="IGUANATEXSIZE" val="20"/>
  <p:tag name="IGUANATEXCURSOR" val="138"/>
  <p:tag name="TRANSPARENCY" val="Wahr"/>
  <p:tag name="FILENAME" val=""/>
  <p:tag name="INPUTTYPE" val="0"/>
  <p:tag name="LATEXENGINEID" val="1"/>
  <p:tag name="TEMPFOLDER" val="C:\Users\Stefan\AppData\Local\Temp\.ssh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3284.708"/>
  <p:tag name="LATEXADDIN" val="\documentclass{article}&#10;\usepackage{amsmath}&#10;\pagestyle{empty}&#10;\begin{document}&#10;&#10;$y(t) = \sin(2\pi \cdot t \cdot f_c + I_1 \sin(2\pi \cdot t \cdot f_{m1} + I_2 \sin(2\pi \cdot t \cdot f_{m2} )))$&#10;&#10;&#10;\end{document}"/>
  <p:tag name="IGUANATEXSIZE" val="20"/>
  <p:tag name="IGUANATEXCURSOR" val="121"/>
  <p:tag name="TRANSPARENCY" val="Wahr"/>
  <p:tag name="FILENAME" val=""/>
  <p:tag name="INPUTTYPE" val="0"/>
  <p:tag name="LATEXENGINEID" val="1"/>
  <p:tag name="TEMPFOLDER" val="C:\Users\Stefan\AppData\Local\Temp\.ssh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3284.708"/>
  <p:tag name="LATEXADDIN" val="\documentclass{article}&#10;\usepackage{amsmath}&#10;\pagestyle{empty}&#10;\begin{document}&#10;&#10;$y(t) = \sin(2\pi \cdot t \cdot f_c + I_1 \sin(2\pi \cdot t \cdot f_{m1} ) + I_2 \sin(2\pi \cdot t \cdot f_{m2} ))$&#10;&#10;&#10;\end{document}"/>
  <p:tag name="IGUANATEXSIZE" val="20"/>
  <p:tag name="IGUANATEXCURSOR" val="121"/>
  <p:tag name="TRANSPARENCY" val="Wahr"/>
  <p:tag name="FILENAME" val=""/>
  <p:tag name="INPUTTYPE" val="0"/>
  <p:tag name="LATEXENGINEID" val="1"/>
  <p:tag name="TEMPFOLDER" val="C:\Users\Stefan\AppData\Local\Temp\.ssh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1991.528"/>
  <p:tag name="LATEXADDIN" val="\documentclass{article}&#10;\usepackage{amsmath}&#10;\pagestyle{empty}&#10;\begin{document}&#10;&#10;$y(t) = \sin(2\pi \cdot t \cdot f_c + I \sin(y(t-1)))$&#10;&#10;&#10;\end{document}"/>
  <p:tag name="IGUANATEXSIZE" val="20"/>
  <p:tag name="IGUANATEXCURSOR" val="120"/>
  <p:tag name="TRANSPARENCY" val="Wahr"/>
  <p:tag name="FILENAME" val=""/>
  <p:tag name="INPUTTYPE" val="0"/>
  <p:tag name="LATEXENGINEID" val="1"/>
  <p:tag name="TEMPFOLDER" val="C:\Users\Stefan\AppData\Local\Temp\.ssh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1492.708"/>
  <p:tag name="LATEXADDIN" val="\documentclass{article}&#10;\usepackage{amsmath}&#10;\pagestyle{empty}&#10;\begin{document}&#10;&#10;$I = 1, f_c = 1000, f_m = 1000$&#10;&#10;&#10;\end{document}"/>
  <p:tag name="IGUANATEXSIZE" val="20"/>
  <p:tag name="IGUANATEXCURSOR" val="112"/>
  <p:tag name="TRANSPARENCY" val="Wahr"/>
  <p:tag name="FILENAME" val=""/>
  <p:tag name="INPUTTYPE" val="0"/>
  <p:tag name="LATEXENGINEID" val="1"/>
  <p:tag name="TEMPFOLDER" val="C:\Users\Stefan\AppData\Local\Temp\.ssh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Bildschirmpräsentation (16:9)</PresentationFormat>
  <Paragraphs>124</Paragraphs>
  <Slides>22</Slides>
  <Notes>2</Notes>
  <HiddenSlides>0</HiddenSlides>
  <MMClips>4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Lato</vt:lpstr>
      <vt:lpstr>Symbol</vt:lpstr>
      <vt:lpstr>Larissa-Design</vt:lpstr>
      <vt:lpstr>Praktische Anwendung der  FM-Synthese</vt:lpstr>
      <vt:lpstr>Gliederung</vt:lpstr>
      <vt:lpstr>Tonnachbildung Theorie</vt:lpstr>
      <vt:lpstr>Parametrisierung der FM-Synthese-Formel</vt:lpstr>
      <vt:lpstr>Wahl der FM-Synthese</vt:lpstr>
      <vt:lpstr>Spektren der Arten der FM-Synthese</vt:lpstr>
      <vt:lpstr>ADSR-Hüllkurve</vt:lpstr>
      <vt:lpstr>Variierung des Modulationsindex</vt:lpstr>
      <vt:lpstr>Rauschen</vt:lpstr>
      <vt:lpstr>Filter</vt:lpstr>
      <vt:lpstr>Filter</vt:lpstr>
      <vt:lpstr>Filter</vt:lpstr>
      <vt:lpstr>Filter</vt:lpstr>
      <vt:lpstr>Filter</vt:lpstr>
      <vt:lpstr>Filter</vt:lpstr>
      <vt:lpstr>Raumhall</vt:lpstr>
      <vt:lpstr>Tonnachbildung praxis</vt:lpstr>
      <vt:lpstr>FM-Synthesizer in C++</vt:lpstr>
      <vt:lpstr>Framework</vt:lpstr>
      <vt:lpstr>Fazit</vt:lpstr>
      <vt:lpstr>Vielen Dank für ihre  Aufmerksamkeit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Stefan Gerasch</cp:lastModifiedBy>
  <cp:revision>72</cp:revision>
  <dcterms:created xsi:type="dcterms:W3CDTF">2015-06-10T10:18:23Z</dcterms:created>
  <dcterms:modified xsi:type="dcterms:W3CDTF">2015-06-19T15:05:57Z</dcterms:modified>
</cp:coreProperties>
</file>