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7" r:id="rId20"/>
    <p:sldId id="278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95" d="100"/>
          <a:sy n="95" d="100"/>
        </p:scale>
        <p:origin x="42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5.xml"/><Relationship Id="rId7" Type="http://schemas.openxmlformats.org/officeDocument/2006/relationships/image" Target="../media/image2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27.xml"/><Relationship Id="rId10" Type="http://schemas.openxmlformats.org/officeDocument/2006/relationships/image" Target="../media/image27.png"/><Relationship Id="rId4" Type="http://schemas.openxmlformats.org/officeDocument/2006/relationships/tags" Target="../tags/tag26.xml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3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3.xml"/><Relationship Id="rId7" Type="http://schemas.openxmlformats.org/officeDocument/2006/relationships/image" Target="../media/image3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35.xml"/><Relationship Id="rId10" Type="http://schemas.openxmlformats.org/officeDocument/2006/relationships/image" Target="../media/image35.png"/><Relationship Id="rId4" Type="http://schemas.openxmlformats.org/officeDocument/2006/relationships/tags" Target="../tags/tag34.xml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Bullmann</a:t>
            </a:r>
          </a:p>
          <a:p>
            <a:fld id="{A9329DF3-B5DC-4B99-8E09-A520EF5E851F}" type="datetime1">
              <a:rPr lang="en-US"/>
              <a:t>6/18/2015</a:t>
            </a:fld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Besonderheiten der FM-Synthese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16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f(t)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Frequenz</a:t>
            </a:r>
            <a:r>
              <a:rPr lang="de-DE" dirty="0" smtClean="0"/>
              <a:t> des Trägersignals proportional zu </a:t>
            </a:r>
            <a:r>
              <a:rPr lang="de-DE" i="1" dirty="0" smtClean="0"/>
              <a:t>f(t)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59782"/>
            <a:ext cx="3100836" cy="317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53" y="3548975"/>
            <a:ext cx="2975508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wissen: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Mit: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50" y="1330838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16115"/>
            <a:ext cx="2209200" cy="6276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8672"/>
            <a:ext cx="3100836" cy="3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82831"/>
            <a:ext cx="2975508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69" y="1761252"/>
            <a:ext cx="4975344" cy="78380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68" y="2923029"/>
            <a:ext cx="2971943" cy="320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0" y="3394919"/>
            <a:ext cx="5997777" cy="7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2715766"/>
            <a:ext cx="5593861" cy="78306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0" y="1995686"/>
            <a:ext cx="5420159" cy="3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nehmen an: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8" y="1368909"/>
            <a:ext cx="2253930" cy="266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14" y="1804404"/>
            <a:ext cx="2511140" cy="3162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4" y="3516878"/>
            <a:ext cx="5207907" cy="7845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2" y="3021846"/>
            <a:ext cx="4329825" cy="3240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12" y="2258644"/>
            <a:ext cx="2127660" cy="2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 weiter: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39" y="1344612"/>
            <a:ext cx="2207722" cy="3175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3516878"/>
            <a:ext cx="5757076" cy="7853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1" y="3021846"/>
            <a:ext cx="4877058" cy="3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" y="1347614"/>
            <a:ext cx="5248444" cy="699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5" y="2246339"/>
            <a:ext cx="2495897" cy="3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364"/>
            <a:ext cx="5214224" cy="700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69031"/>
            <a:ext cx="816978" cy="231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08835"/>
            <a:ext cx="5232750" cy="7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Herleitung: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Chowning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78292"/>
            <a:ext cx="4030383" cy="31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7" y="1862670"/>
            <a:ext cx="5232750" cy="709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041163"/>
            <a:ext cx="788018" cy="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Winkelmodulation</a:t>
            </a:r>
          </a:p>
          <a:p>
            <a:r>
              <a:rPr lang="de-DE" dirty="0" smtClean="0"/>
              <a:t>Seitenfrequenzen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I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0" name="I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1" name="I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2" name="I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3" name="I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4" name="I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5" name="I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6" name="I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7" name="I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8" name="I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9" name="I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0" name="I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1" name="I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2" name="I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3" name="I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4" name="I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5" name="I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6" name="I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7" name="I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8" name="I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8" name="I2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16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9662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85204"/>
            <a:ext cx="2481418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18.06.2015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948103" y="2821517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20803" y="1419623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762772" y="1419622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H="1" flipV="1">
            <a:off x="2490679" y="2004398"/>
            <a:ext cx="2211526" cy="8171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4702205" y="2004397"/>
            <a:ext cx="2021457" cy="817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1879" y="371668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942" y="371669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475963" y="833333"/>
            <a:ext cx="14716" cy="58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704249" y="833334"/>
            <a:ext cx="19413" cy="586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4456" y="3903259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 flipH="1">
            <a:off x="4693804" y="3406292"/>
            <a:ext cx="8401" cy="49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18.06.2015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09428" y="3435117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Momentane Phase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p(t)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Phase</a:t>
            </a:r>
            <a:r>
              <a:rPr lang="de-DE" dirty="0" smtClean="0"/>
              <a:t> des Trägersignals proportional zu p(t)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48" y="2739250"/>
            <a:ext cx="3069383" cy="316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27" y="3507479"/>
            <a:ext cx="5423901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0989"/>
            <a:ext cx="5423901" cy="318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67772" y="1995686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72" y="1995686"/>
                <a:ext cx="4159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570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57055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88" r="-5039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724128" y="149163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16" name="Arc 15"/>
          <p:cNvSpPr/>
          <p:nvPr/>
        </p:nvSpPr>
        <p:spPr>
          <a:xfrm>
            <a:off x="3347864" y="1378787"/>
            <a:ext cx="2413946" cy="2376264"/>
          </a:xfrm>
          <a:prstGeom prst="arc">
            <a:avLst>
              <a:gd name="adj1" fmla="val 17260854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53826" y="1383618"/>
            <a:ext cx="2413946" cy="2376264"/>
          </a:xfrm>
          <a:prstGeom prst="arc">
            <a:avLst>
              <a:gd name="adj1" fmla="val 1903154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3290"/>
            <a:ext cx="344208" cy="11384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f(t)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Frequenz</a:t>
            </a:r>
            <a:r>
              <a:rPr lang="de-DE" dirty="0" smtClean="0"/>
              <a:t> des Trägersignals proportional zu </a:t>
            </a:r>
            <a:r>
              <a:rPr lang="de-DE" i="1" dirty="0" smtClean="0"/>
              <a:t>f(t)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147814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 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3069383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533474" cy="3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0,0293"/>
  <p:tag name="LATEXADDIN" val="\documentclass{article}&#10;\usepackage{amsmath}&#10;\pagestyle{empty}&#10;\begin{document}&#10;&#10;&#10;$\omega(t)$&#10;&#10;\end{document}"/>
  <p:tag name="IGUANATEXSIZE" val="25"/>
  <p:tag name="IGUANATEXCURSOR" val="92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0,42"/>
  <p:tag name="LATEXADDIN" val="\documentclass{article}&#10;\usepackage{amsmath}&#10;\pagestyle{empty}&#10;\begin{document}&#10;&#10;$\omega(t)=\omega_0+k_{FM}\cdot f(t)$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0,42"/>
  <p:tag name="LATEXADDIN" val="\documentclass{article}&#10;\usepackage{amsmath}&#10;\pagestyle{empty}&#10;\begin{document}&#10;&#10;$\omega(t)=\omega_0+k_{FM}\cdot f(t)$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958,523"/>
  <p:tag name="LATEXADDIN" val="\documentclass{article}&#10;\usepackage{amsmath}&#10;\pagestyle{empty}&#10;\begin{document}&#10;&#10;$$\int_0^t{\omega(\tau)} d\tau=\omega_0 t+k_{FM}\cdot\int_0^t{f(\tau)} d\tau$$&#10;&#10;&#10;\end{document}"/>
  <p:tag name="IGUANATEXSIZE" val="25"/>
  <p:tag name="IGUANATEXCURSOR" val="132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361,329"/>
  <p:tag name="LATEXADDIN" val="\documentclass{article}&#10;\usepackage{amsmath}&#10;\pagestyle{empty}&#10;\begin{document}&#10;&#10;$$\Rightarrow s_{FM}(t)=A\cdot \sin(\omega_0 t+k_{FM}\cdot\int_0^t{f(\tau)} d\tau)$$&#10;&#10;&#10;&#10;\end{document}"/>
  <p:tag name="IGUANATEXSIZE" val="25"/>
  <p:tag name="IGUANATEXCURSOR" val="95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02,307"/>
  <p:tag name="LATEXADDIN" val="\documentclass{article}&#10;\usepackage{amsmath}&#10;\pagestyle{empty}&#10;\begin{document}&#10;&#10;&#10;$$s_{FM}(t)=A\cdot \sin(\omega_0 t+k_{FM}\cdot\int_0^t{f(\tau)} d\tau)$$&#10;&#10;&#10;&#10;&#10;\end{document}"/>
  <p:tag name="IGUANATEXSIZE" val="25"/>
  <p:tag name="IGUANATEXCURSOR" val="8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,0146"/>
  <p:tag name="ORIGINALWIDTH" val="887,3738"/>
  <p:tag name="LATEXADDIN" val="\documentclass{article}&#10;\usepackage{amsmath}&#10;\pagestyle{empty}&#10;\begin{document}&#10;&#10;&#10;$$k=k_{FM}=k_{PM}$$&#10;&#10;\end{document}"/>
  <p:tag name="IGUANATEXSIZE" val="25"/>
  <p:tag name="IGUANATEXCURSOR" val="101"/>
  <p:tag name="TRANSPARENCY" val="True"/>
  <p:tag name="FILENAME" val=""/>
  <p:tag name="INPUTTYPE" val="0"/>
  <p:tag name="LATEXENGINEID" val="1"/>
  <p:tag name="TEMPFOLDER" val="C:\Users\Markus\AppData\Local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8,6379"/>
  <p:tag name="LATEXADDIN" val="\documentclass{article}&#10;\usepackage{amsmath}&#10;\pagestyle{empty}&#10;\begin{document}&#10;&#10;$$m(t)=p(t)=f(t)$$&#10;&#10;&#10;\end{document}"/>
  <p:tag name="IGUANATEXSIZE" val="25"/>
  <p:tag name="IGUANATEXCURSOR" val="97"/>
  <p:tag name="TRANSPARENCY" val="True"/>
  <p:tag name="FILENAME" val=""/>
  <p:tag name="INPUTTYPE" val="0"/>
  <p:tag name="LATEXENGINEID" val="1"/>
  <p:tag name="TEMPFOLDER" val="C:\Users\Markus\AppData\Local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049,286"/>
  <p:tag name="LATEXADDIN" val="\documentclass{article}&#10;\usepackage{amsmath}&#10;\pagestyle{empty}&#10;\begin{document}&#10;&#10;&#10;$$s_{FM}(t)=A\cdot \sin(\omega_c t+k\cdot\int_0^t{m(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703,488"/>
  <p:tag name="LATEXADDIN" val="\documentclass{article}&#10;\usepackage{amsmath}&#10;\pagestyle{empty}&#10;\begin{document}&#10;&#10;&#10;$s_{PM}(t)=A\cdot \sin(\omega_c t + k\cdot m(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153"/>
  <p:tag name="ORIGINALWIDTH" val="836,3667"/>
  <p:tag name="LATEXADDIN" val="\documentclass{article}&#10;\usepackage{amsmath}&#10;\pagestyle{empty}&#10;\begin{document}&#10;&#10;$$\varphi_0=0; \omega_0=\omega_c$$&#10;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68,6212"/>
  <p:tag name="LATEXADDIN" val="\documentclass{article}&#10;\usepackage{amsmath}&#10;\pagestyle{empty}&#10;\begin{document}&#10;&#10;$$m(t)=\sin(\omega_m t)$$&#10;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64,566"/>
  <p:tag name="LATEXADDIN" val="\documentclass{article}&#10;\usepackage{amsmath}&#10;\pagestyle{empty}&#10;\begin{document}&#10;&#10;&#10;$$s_{FM}(t)=A\cdot \sin(\omega_c t+k\cdot\int_0^t{\sin(\omega_m 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8,768"/>
  <p:tag name="LATEXADDIN" val="\documentclass{article}&#10;\usepackage{amsmath}&#10;\pagestyle{empty}&#10;\begin{document}&#10;&#10;&#10;$s_{PM}(t)=A\cdot \sin(\omega_c t + k\cdot \sin(\omega_m 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65,788"/>
  <p:tag name="LATEXADDIN" val="\documentclass{article}&#10;\usepackage{amsmath}&#10;\pagestyle{empty}&#10;\begin{document}&#10;&#10;&#10;$$s_{FM}(t)=A\cdot\sin(\omega_ct-\frac{k}{\omega_m}\cdot\cos(\omega_m t))$$&#10;&#10;\end{document}"/>
  <p:tag name="IGUANATEXSIZE" val="25"/>
  <p:tag name="IGUANATEXCURSOR" val="113"/>
  <p:tag name="TRANSPARENCY" val="False"/>
  <p:tag name="FILENAME" val=""/>
  <p:tag name="INPUTTYPE" val="0"/>
  <p:tag name="LATEXENGINEID" val="1"/>
  <p:tag name="TEMPFOLDER" val="C:\Users\Markus\AppData\Local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021"/>
  <p:tag name="ORIGINALWIDTH" val="1227,921"/>
  <p:tag name="LATEXADDIN" val="\documentclass{article}&#10;\usepackage{amsmath}&#10;\pagestyle{empty}&#10;\begin{document}&#10;&#10;&#10;$-\cos(\alpha)=\sin(\alpha + \frac{3\pi}{2}) $&#10;\end{document}"/>
  <p:tag name="IGUANATEXSIZE" val="20"/>
  <p:tag name="IGUANATEXCURSOR" val="128"/>
  <p:tag name="TRANSPARENCY" val="True"/>
  <p:tag name="FILENAME" val=""/>
  <p:tag name="INPUTTYPE" val="0"/>
  <p:tag name="LATEXENGINEID" val="1"/>
  <p:tag name="TEMPFOLDER" val="C:\Users\Markus\AppData\Local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51,536"/>
  <p:tag name="LATEXADDIN" val="\documentclass{article}&#10;\usepackage{amsmath}&#10;\pagestyle{empty}&#10;\begin{document}&#10;&#10;&#10;$$s_{FM}(t)=A\cdot\sin(\omega_ct+\frac{k}{\omega_m}\cdot\sin(\omega_m t))$$&#10;&#10;\end{document}"/>
  <p:tag name="IGUANATEXSIZE" val="25"/>
  <p:tag name="IGUANATEXCURSOR" val="142"/>
  <p:tag name="TRANSPARENCY" val="False"/>
  <p:tag name="FILENAME" val=""/>
  <p:tag name="INPUTTYPE" val="0"/>
  <p:tag name="LATEXENGINEID" val="1"/>
  <p:tag name="TEMPFOLDER" val="C:\Users\Markus\AppData\Local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,0159"/>
  <p:tag name="ORIGINALWIDTH" val="402,0562"/>
  <p:tag name="LATEXADDIN" val="\documentclass{article}&#10;\usepackage{amsmath}&#10;\pagestyle{empty}&#10;\begin{document}&#10;&#10;$\Delta f=k$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85,721"/>
  <p:tag name="LATEXADDIN" val="\documentclass{article}&#10;\usepackage{amsmath}&#10;\pagestyle{empty}&#10;\begin{document}&#10;&#10;$$e(t)=A\cdot\sin(\alpha t + I\cdot\sin(\beta t)) $$&#10;&#10;&#10;\end{document}"/>
  <p:tag name="IGUANATEXSIZE" val="25"/>
  <p:tag name="IGUANATEXCURSOR" val="116"/>
  <p:tag name="TRANSPARENCY" val="True"/>
  <p:tag name="FILENAME" val=""/>
  <p:tag name="INPUTTYPE" val="0"/>
  <p:tag name="LATEXENGINEID" val="1"/>
  <p:tag name="TEMPFOLDER" val="C:\Users\Markus\AppData\Local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,2742"/>
  <p:tag name="ORIGINALWIDTH" val="387,8041"/>
  <p:tag name="LATEXADDIN" val="\documentclass{article}&#10;\usepackage{amsmath}&#10;\pagestyle{empty}&#10;\begin{document}&#10;&#10;$I=\frac{\Delta f}{\omega_m}$&#10;&#10;&#10;\end{document}"/>
  <p:tag name="IGUANATEXSIZE" val="20"/>
  <p:tag name="IGUANATEXCURSOR" val="110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08,419"/>
  <p:tag name="LATEXADDIN" val="\documentclass{article}&#10;\usepackage{amsmath}&#10;\pagestyle{empty}&#10;\begin{document}&#10;&#10;$\varphi(t)=\varphi_0+k_{PM}\cdot p(t)$&#10;&#10;&#10;\end{document}"/>
  <p:tag name="IGUANATEXSIZE" val="25"/>
  <p:tag name="IGUANATEXCURSOR" val="119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08,419"/>
  <p:tag name="LATEXADDIN" val="\documentclass{article}&#10;\usepackage{amsmath}&#10;\pagestyle{empty}&#10;\begin{document}&#10;&#10;$\varphi(t)=\varphi_0+k_{PM}\cdot p(t)$&#10;&#10;&#10;\end{document}"/>
  <p:tag name="IGUANATEXSIZE" val="25"/>
  <p:tag name="IGUANATEXCURSOR" val="119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Lato</vt:lpstr>
      <vt:lpstr>Larissa-Design</vt:lpstr>
      <vt:lpstr>Besonderheiten der FM-Synthese</vt:lpstr>
      <vt:lpstr>Gliederung</vt:lpstr>
      <vt:lpstr>PowerPoint Presentation</vt:lpstr>
      <vt:lpstr>PowerPoint Presentation</vt:lpstr>
      <vt:lpstr>Winkelmodulation</vt:lpstr>
      <vt:lpstr>Phasenmodulation</vt:lpstr>
      <vt:lpstr>Phasenmodulation</vt:lpstr>
      <vt:lpstr>Frequenzmodulation</vt:lpstr>
      <vt:lpstr>Zeit Abhängigkeit</vt:lpstr>
      <vt:lpstr>Momentane Frequenz</vt:lpstr>
      <vt:lpstr>Momentane Frequenz</vt:lpstr>
      <vt:lpstr>Frequenzmodulation</vt:lpstr>
      <vt:lpstr>Frequenzmodulation</vt:lpstr>
      <vt:lpstr>Frequenzmodulation</vt:lpstr>
      <vt:lpstr>FM &amp; PM</vt:lpstr>
      <vt:lpstr>Modulationssignal</vt:lpstr>
      <vt:lpstr>Modulationssignal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122</cp:revision>
  <dcterms:created xsi:type="dcterms:W3CDTF">2015-06-10T10:18:23Z</dcterms:created>
  <dcterms:modified xsi:type="dcterms:W3CDTF">2015-06-18T12:48:17Z</dcterms:modified>
</cp:coreProperties>
</file>