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9" d="100"/>
          <a:sy n="89" d="100"/>
        </p:scale>
        <p:origin x="-85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r>
              <a:rPr lang="de-DE" dirty="0" smtClean="0">
                <a:latin typeface="Lato" pitchFamily="34" charset="0"/>
              </a:rPr>
              <a:t/>
            </a:r>
            <a:br>
              <a:rPr lang="de-DE" dirty="0" smtClean="0">
                <a:latin typeface="Lato" pitchFamily="34" charset="0"/>
              </a:rPr>
            </a:br>
            <a:r>
              <a:rPr lang="de-DE" dirty="0" smtClean="0">
                <a:latin typeface="Lato" pitchFamily="34" charset="0"/>
              </a:rPr>
              <a:t>(Frequenzmodulationssynthese)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</a:t>
            </a:r>
            <a:r>
              <a:rPr lang="en-US" sz="2000" b="1" i="1" dirty="0" err="1" smtClean="0">
                <a:latin typeface="Lato" pitchFamily="34" charset="0"/>
              </a:rPr>
              <a:t>diﬀerences</a:t>
            </a:r>
            <a:r>
              <a:rPr lang="en-US" sz="2000" i="1" dirty="0" smtClean="0">
                <a:latin typeface="Lato" pitchFamily="34" charset="0"/>
              </a:rPr>
              <a:t>. So the </a:t>
            </a:r>
            <a:r>
              <a:rPr lang="en-US" sz="2000" i="1" dirty="0" err="1" smtClean="0">
                <a:latin typeface="Lato" pitchFamily="34" charset="0"/>
              </a:rPr>
              <a:t>vibratio</a:t>
            </a:r>
            <a:r>
              <a:rPr lang="en-US" sz="2000" i="1" dirty="0" smtClean="0">
                <a:latin typeface="Lato" pitchFamily="34" charset="0"/>
              </a:rPr>
              <a:t> became very, very fast, hundreds of times per second, and very, very deep, as if the violinist had a </a:t>
            </a:r>
            <a:r>
              <a:rPr lang="en-US" sz="2000" i="1" dirty="0" err="1" smtClean="0">
                <a:latin typeface="Lato" pitchFamily="34" charset="0"/>
              </a:rPr>
              <a:t>diﬀerent</a:t>
            </a:r>
            <a:r>
              <a:rPr lang="en-US" sz="2000" i="1" dirty="0" smtClean="0">
                <a:latin typeface="Lato" pitchFamily="34" charset="0"/>
              </a:rPr>
              <a:t> </a:t>
            </a:r>
            <a:r>
              <a:rPr lang="en-US" sz="2000" i="1" dirty="0" err="1" smtClean="0">
                <a:latin typeface="Lato" pitchFamily="34" charset="0"/>
              </a:rPr>
              <a:t>ﬁngerboard</a:t>
            </a:r>
            <a:r>
              <a:rPr lang="en-US" sz="2000" i="1" dirty="0" smtClean="0">
                <a:latin typeface="Lato" pitchFamily="34" charset="0"/>
              </a:rPr>
              <a:t>, and the </a:t>
            </a:r>
            <a:r>
              <a:rPr lang="en-US" sz="2000" b="1" i="1" dirty="0" err="1" smtClean="0">
                <a:latin typeface="Lato" pitchFamily="34" charset="0"/>
              </a:rPr>
              <a:t>ﬁnger</a:t>
            </a:r>
            <a:r>
              <a:rPr lang="en-US" sz="2000" b="1" i="1" dirty="0" smtClean="0">
                <a:latin typeface="Lato" pitchFamily="34" charset="0"/>
              </a:rPr>
              <a:t> was whipping up and down at very high rates </a:t>
            </a:r>
            <a:r>
              <a:rPr lang="en-US" sz="2000" i="1" dirty="0" smtClean="0">
                <a:latin typeface="Lato" pitchFamily="34" charset="0"/>
              </a:rPr>
              <a:t>and very great distances. That would be sort of a physical metaphor for this.”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</a:t>
            </a:r>
            <a:r>
              <a:rPr lang="de-DE" sz="2000" dirty="0" smtClean="0">
                <a:latin typeface="Lato" pitchFamily="34" charset="0"/>
              </a:rPr>
              <a:t>A</a:t>
            </a:r>
            <a:r>
              <a:rPr lang="de-DE" sz="2000" dirty="0" smtClean="0">
                <a:latin typeface="Lato" pitchFamily="34" charset="0"/>
              </a:rPr>
              <a:t>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</a:t>
            </a:r>
            <a:r>
              <a:rPr lang="de-DE" sz="2000" dirty="0" smtClean="0">
                <a:latin typeface="Lato" pitchFamily="34" charset="0"/>
              </a:rPr>
              <a:t>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</a:t>
            </a:r>
            <a:r>
              <a:rPr lang="en-US" sz="2000" i="1" dirty="0" smtClean="0">
                <a:latin typeface="Lato" pitchFamily="34" charset="0"/>
              </a:rPr>
              <a:t>and people </a:t>
            </a:r>
            <a:r>
              <a:rPr lang="en-US" sz="2000" i="1" dirty="0" smtClean="0">
                <a:latin typeface="Lato" pitchFamily="34" charset="0"/>
              </a:rPr>
              <a:t>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31590"/>
            <a:ext cx="4947107" cy="3384376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r>
              <a:rPr lang="de-DE" sz="2000" dirty="0" smtClean="0">
                <a:latin typeface="Lato" pitchFamily="34" charset="0"/>
              </a:rPr>
              <a:t>Parallele Verarbeitung von 16 Stimmen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9622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  <a:endParaRPr lang="de-DE" sz="28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3484563" y="2552700"/>
          <a:ext cx="1016000" cy="203200"/>
        </p:xfrm>
        <a:graphic>
          <a:graphicData uri="http://schemas.openxmlformats.org/presentationml/2006/ole">
            <p:oleObj spid="_x0000_s30722" name="Formel" r:id="rId3" imgW="1015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p:oleObj spid="_x0000_s31748" name="Formel" r:id="rId4" imgW="114120" imgH="215640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/>
        </p:nvGraphicFramePr>
        <p:xfrm>
          <a:off x="971600" y="1707654"/>
          <a:ext cx="2781300" cy="419100"/>
        </p:xfrm>
        <a:graphic>
          <a:graphicData uri="http://schemas.openxmlformats.org/presentationml/2006/ole">
            <p:oleObj spid="_x0000_s31750" name="Formel" r:id="rId5" imgW="2781000" imgH="41904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77156" y="2932113"/>
          <a:ext cx="2298700" cy="419100"/>
        </p:xfrm>
        <a:graphic>
          <a:graphicData uri="http://schemas.openxmlformats.org/presentationml/2006/ole">
            <p:oleObj spid="_x0000_s31751" name="Formel" r:id="rId6" imgW="22986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1. Julius Hackel	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2. Markus Bullmann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3. Matthias Kemmer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4. Stefan Gerasch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p:oleObj spid="_x0000_s32770" name="Formel" r:id="rId4" imgW="114120" imgH="215640" progId="Equation.3">
              <p:embed/>
            </p:oleObj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</a:t>
            </a:r>
            <a:r>
              <a:rPr lang="de-DE" sz="2000" dirty="0" smtClean="0">
                <a:latin typeface="Lato" pitchFamily="34" charset="0"/>
              </a:rPr>
              <a:t>2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</a:t>
            </a:r>
            <a:r>
              <a:rPr lang="de-DE" sz="2000" dirty="0" smtClean="0">
                <a:latin typeface="Lato" pitchFamily="34" charset="0"/>
              </a:rPr>
              <a:t>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p:oleObj spid="_x0000_s32775" name="Formel" r:id="rId5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smtClean="0">
                <a:latin typeface="Lato" pitchFamily="34" charset="0"/>
              </a:rPr>
              <a:t>Festlegung der Ablaufgeschwindigkeit durch Faktor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smtClean="0">
                <a:latin typeface="Lato" pitchFamily="34" charset="0"/>
              </a:rPr>
              <a:t>f</a:t>
            </a:r>
            <a:r>
              <a:rPr lang="de-DE" sz="2000" dirty="0" smtClean="0">
                <a:latin typeface="Lato" pitchFamily="34" charset="0"/>
              </a:rPr>
              <a:t> = Frequenz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Kreisfrequenz: 2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* f</a:t>
            </a: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el-GR" sz="2000" b="1" dirty="0" smtClean="0">
                <a:latin typeface="Lato" pitchFamily="34" charset="0"/>
              </a:rPr>
              <a:t>π</a:t>
            </a:r>
            <a:r>
              <a:rPr lang="de-DE" sz="2000" b="1" dirty="0" smtClean="0">
                <a:latin typeface="Lato" pitchFamily="34" charset="0"/>
              </a:rPr>
              <a:t>/2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bzw.                           (Komplementärformeln)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F: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555776" y="2099968"/>
          <a:ext cx="1206500" cy="393700"/>
        </p:xfrm>
        <a:graphic>
          <a:graphicData uri="http://schemas.openxmlformats.org/presentationml/2006/ole">
            <p:oleObj spid="_x0000_s34818" name="Formel" r:id="rId3" imgW="1206360" imgH="39348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427984" y="2096670"/>
          <a:ext cx="1206500" cy="393700"/>
        </p:xfrm>
        <a:graphic>
          <a:graphicData uri="http://schemas.openxmlformats.org/presentationml/2006/ole">
            <p:oleObj spid="_x0000_s34819" name="Formel" r:id="rId4" imgW="1206360" imgH="39348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1619672" y="2931790"/>
          <a:ext cx="1244600" cy="203200"/>
        </p:xfrm>
        <a:graphic>
          <a:graphicData uri="http://schemas.openxmlformats.org/presentationml/2006/ole">
            <p:oleObj spid="_x0000_s34820" name="Formel" r:id="rId5" imgW="1244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</a:t>
            </a:r>
            <a:r>
              <a:rPr lang="de-DE" sz="2800" dirty="0" smtClean="0">
                <a:latin typeface="Lato" pitchFamily="34" charset="0"/>
              </a:rPr>
              <a:t>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1. Einleitung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Allgemein: Innerer Sinus moduliert Frequenz eines Trägersinus</a:t>
            </a:r>
          </a:p>
          <a:p>
            <a:r>
              <a:rPr lang="de-DE" sz="2000" dirty="0" smtClean="0">
                <a:latin typeface="Lato" pitchFamily="34" charset="0"/>
              </a:rPr>
              <a:t>Formel: </a:t>
            </a:r>
          </a:p>
          <a:p>
            <a:r>
              <a:rPr lang="de-DE" sz="2000" dirty="0" smtClean="0">
                <a:latin typeface="Lato" pitchFamily="34" charset="0"/>
              </a:rPr>
              <a:t>Funktioniert analog mit Cosinus</a:t>
            </a:r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835150" y="2859088"/>
          <a:ext cx="2232025" cy="288925"/>
        </p:xfrm>
        <a:graphic>
          <a:graphicData uri="http://schemas.openxmlformats.org/presentationml/2006/ole">
            <p:oleObj spid="_x0000_s1026" name="Formel" r:id="rId3" imgW="1574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p:oleObj spid="_x0000_s2051" name="Formel" r:id="rId4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6378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p:oleObj spid="_x0000_s18437" name="Formel" r:id="rId4" imgW="1244520" imgH="20304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83568" y="3147814"/>
          <a:ext cx="1257300" cy="203200"/>
        </p:xfrm>
        <a:graphic>
          <a:graphicData uri="http://schemas.openxmlformats.org/presentationml/2006/ole">
            <p:oleObj spid="_x0000_s18438" name="Formel" r:id="rId5" imgW="1257120" imgH="203040" progId="Equation.3">
              <p:embed/>
            </p:oleObj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83568" y="4011910"/>
          <a:ext cx="2146300" cy="203200"/>
        </p:xfrm>
        <a:graphic>
          <a:graphicData uri="http://schemas.openxmlformats.org/presentationml/2006/ole">
            <p:oleObj spid="_x0000_s18439" name="Formel" r:id="rId6" imgW="21459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3092" y="1276378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p:oleObj spid="_x0000_s19458" name="Formel" r:id="rId4" imgW="1244520" imgH="20304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87888" y="3148013"/>
          <a:ext cx="1320800" cy="203200"/>
        </p:xfrm>
        <a:graphic>
          <a:graphicData uri="http://schemas.openxmlformats.org/presentationml/2006/ole">
            <p:oleObj spid="_x0000_s19459" name="Formel" r:id="rId5" imgW="1320480" imgH="203040" progId="Equation.3">
              <p:embed/>
            </p:oleObj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84500" y="4011613"/>
          <a:ext cx="2209800" cy="203200"/>
        </p:xfrm>
        <a:graphic>
          <a:graphicData uri="http://schemas.openxmlformats.org/presentationml/2006/ole">
            <p:oleObj spid="_x0000_s19460" name="Formel" r:id="rId6" imgW="220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95686"/>
            <a:ext cx="3096344" cy="2486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Bildschirmpräsentation (16:9)</PresentationFormat>
  <Paragraphs>218</Paragraphs>
  <Slides>23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Larissa-Design</vt:lpstr>
      <vt:lpstr>Formel</vt:lpstr>
      <vt:lpstr>Microsoft Formel-Editor 3.0</vt:lpstr>
      <vt:lpstr>FM-Synthese (Frequenzmodulationssynthese)</vt:lpstr>
      <vt:lpstr>Gliederung</vt:lpstr>
      <vt:lpstr>1. Einleitung</vt:lpstr>
      <vt:lpstr>Folie 4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Geschichte der FM-Synthese</vt:lpstr>
      <vt:lpstr>Einfache FM-Synthese</vt:lpstr>
      <vt:lpstr>Folie 19</vt:lpstr>
      <vt:lpstr>Folie 20</vt:lpstr>
      <vt:lpstr>Folie 21</vt:lpstr>
      <vt:lpstr>Folie 22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78</cp:revision>
  <dcterms:created xsi:type="dcterms:W3CDTF">2015-06-10T10:18:23Z</dcterms:created>
  <dcterms:modified xsi:type="dcterms:W3CDTF">2015-06-15T15:48:03Z</dcterms:modified>
</cp:coreProperties>
</file>