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9" r:id="rId2"/>
    <p:sldId id="258" r:id="rId3"/>
    <p:sldId id="265" r:id="rId4"/>
    <p:sldId id="281" r:id="rId5"/>
    <p:sldId id="260" r:id="rId6"/>
    <p:sldId id="261" r:id="rId7"/>
    <p:sldId id="272" r:id="rId8"/>
    <p:sldId id="262" r:id="rId9"/>
    <p:sldId id="263" r:id="rId10"/>
    <p:sldId id="271" r:id="rId11"/>
    <p:sldId id="282" r:id="rId12"/>
    <p:sldId id="273" r:id="rId13"/>
    <p:sldId id="280" r:id="rId14"/>
    <p:sldId id="275" r:id="rId15"/>
    <p:sldId id="276" r:id="rId16"/>
    <p:sldId id="279" r:id="rId17"/>
    <p:sldId id="277" r:id="rId18"/>
    <p:sldId id="278" r:id="rId19"/>
    <p:sldId id="274" r:id="rId2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Gerasch" initials="SG" lastIdx="2" clrIdx="0">
    <p:extLst>
      <p:ext uri="{19B8F6BF-5375-455C-9EA6-DF929625EA0E}">
        <p15:presenceInfo xmlns:p15="http://schemas.microsoft.com/office/powerpoint/2012/main" userId="598ddf3b84a370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7" autoAdjust="0"/>
    <p:restoredTop sz="87702" autoAdjust="0"/>
  </p:normalViewPr>
  <p:slideViewPr>
    <p:cSldViewPr>
      <p:cViewPr varScale="1">
        <p:scale>
          <a:sx n="125" d="100"/>
          <a:sy n="125" d="100"/>
        </p:scale>
        <p:origin x="336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21.06.2015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45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96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C5 c</a:t>
            </a:r>
            <a:r>
              <a:rPr lang="en-US" baseline="30000" dirty="0" smtClean="0">
                <a:effectLst/>
              </a:rPr>
              <a:t>2 </a:t>
            </a:r>
            <a:r>
              <a:rPr lang="en-US" dirty="0" smtClean="0">
                <a:effectLst/>
              </a:rPr>
              <a:t>523,251   524</a:t>
            </a:r>
          </a:p>
          <a:p>
            <a:r>
              <a:rPr lang="de-DE" dirty="0" smtClean="0"/>
              <a:t>2. Seitenfrequenz 1048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1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 = Sample</a:t>
            </a:r>
          </a:p>
          <a:p>
            <a:r>
              <a:rPr lang="de-DE" dirty="0" smtClean="0"/>
              <a:t>2</a:t>
            </a:r>
            <a:r>
              <a:rPr lang="de-DE" baseline="0" dirty="0" smtClean="0"/>
              <a:t> = FM </a:t>
            </a:r>
            <a:r>
              <a:rPr lang="de-DE" baseline="0" dirty="0" err="1" smtClean="0"/>
              <a:t>Synth</a:t>
            </a:r>
            <a:endParaRPr lang="de-DE" baseline="0" dirty="0" smtClean="0"/>
          </a:p>
          <a:p>
            <a:r>
              <a:rPr lang="de-DE" baseline="0" dirty="0" smtClean="0"/>
              <a:t>3 = FM8</a:t>
            </a:r>
          </a:p>
          <a:p>
            <a:r>
              <a:rPr lang="de-DE" baseline="0" dirty="0" smtClean="0"/>
              <a:t>4 = Original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57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l="-1" r="32962"/>
          <a:stretch/>
        </p:blipFill>
        <p:spPr bwMode="auto">
          <a:xfrm>
            <a:off x="0" y="4160995"/>
            <a:ext cx="9252520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media9.mp3"/><Relationship Id="rId3" Type="http://schemas.microsoft.com/office/2007/relationships/media" Target="../media/media7.mp3"/><Relationship Id="rId7" Type="http://schemas.microsoft.com/office/2007/relationships/media" Target="../media/media9.mp3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audio" Target="../media/media8.mp3"/><Relationship Id="rId11" Type="http://schemas.openxmlformats.org/officeDocument/2006/relationships/image" Target="../media/image3.png"/><Relationship Id="rId5" Type="http://schemas.microsoft.com/office/2007/relationships/media" Target="../media/media8.mp3"/><Relationship Id="rId10" Type="http://schemas.openxmlformats.org/officeDocument/2006/relationships/notesSlide" Target="../notesSlides/notesSlide4.xml"/><Relationship Id="rId4" Type="http://schemas.openxmlformats.org/officeDocument/2006/relationships/audio" Target="../media/media7.mp3"/><Relationship Id="rId9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7.xml"/><Relationship Id="rId7" Type="http://schemas.openxmlformats.org/officeDocument/2006/relationships/image" Target="../media/image10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media" Target="../media/media5.mp3"/><Relationship Id="rId13" Type="http://schemas.openxmlformats.org/officeDocument/2006/relationships/image" Target="../media/image3.png"/><Relationship Id="rId3" Type="http://schemas.openxmlformats.org/officeDocument/2006/relationships/audio" Target="../media/media2.mp3"/><Relationship Id="rId7" Type="http://schemas.openxmlformats.org/officeDocument/2006/relationships/audio" Target="../media/media4.mp3"/><Relationship Id="rId12" Type="http://schemas.openxmlformats.org/officeDocument/2006/relationships/image" Target="../media/image14.png"/><Relationship Id="rId2" Type="http://schemas.microsoft.com/office/2007/relationships/media" Target="../media/media2.mp3"/><Relationship Id="rId1" Type="http://schemas.openxmlformats.org/officeDocument/2006/relationships/tags" Target="../tags/tag9.xml"/><Relationship Id="rId6" Type="http://schemas.microsoft.com/office/2007/relationships/media" Target="../media/media4.mp3"/><Relationship Id="rId11" Type="http://schemas.openxmlformats.org/officeDocument/2006/relationships/image" Target="../media/image13.png"/><Relationship Id="rId5" Type="http://schemas.openxmlformats.org/officeDocument/2006/relationships/audio" Target="../media/media3.mp3"/><Relationship Id="rId10" Type="http://schemas.openxmlformats.org/officeDocument/2006/relationships/slideLayout" Target="../slideLayouts/slideLayout2.xml"/><Relationship Id="rId4" Type="http://schemas.microsoft.com/office/2007/relationships/media" Target="../media/media3.mp3"/><Relationship Id="rId9" Type="http://schemas.openxmlformats.org/officeDocument/2006/relationships/audio" Target="../media/media5.mp3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Stefan Gerasch</a:t>
            </a:r>
            <a:endParaRPr lang="en-US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Praktische Anwendung der 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FM-Synthese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224" y="87612"/>
            <a:ext cx="8229600" cy="857250"/>
          </a:xfrm>
        </p:spPr>
        <p:txBody>
          <a:bodyPr/>
          <a:lstStyle/>
          <a:p>
            <a:r>
              <a:rPr lang="de-DE" dirty="0" smtClean="0"/>
              <a:t>Rauschen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5482952" cy="3394472"/>
          </a:xfrm>
        </p:spPr>
        <p:txBody>
          <a:bodyPr>
            <a:normAutofit/>
          </a:bodyPr>
          <a:lstStyle/>
          <a:p>
            <a:r>
              <a:rPr lang="de-DE" dirty="0"/>
              <a:t>Instrumente erzeugen Rauschen</a:t>
            </a:r>
          </a:p>
          <a:p>
            <a:pPr lvl="1"/>
            <a:r>
              <a:rPr lang="de-DE" dirty="0" err="1"/>
              <a:t>Luftverwirbelungen</a:t>
            </a:r>
            <a:endParaRPr lang="de-DE" dirty="0"/>
          </a:p>
          <a:p>
            <a:pPr lvl="1"/>
            <a:r>
              <a:rPr lang="de-DE" dirty="0"/>
              <a:t>Blasgeräusche</a:t>
            </a:r>
          </a:p>
          <a:p>
            <a:pPr lvl="1"/>
            <a:r>
              <a:rPr lang="de-DE" dirty="0"/>
              <a:t>Unebenheiten der </a:t>
            </a:r>
            <a:r>
              <a:rPr lang="de-DE" dirty="0" smtClean="0"/>
              <a:t>Bauform</a:t>
            </a:r>
          </a:p>
          <a:p>
            <a:r>
              <a:rPr lang="de-DE" dirty="0" smtClean="0"/>
              <a:t>Feedback-FM kann Rauschen generieren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18" y="1200151"/>
            <a:ext cx="276030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7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39225" y="1026043"/>
            <a:ext cx="8801109" cy="3345907"/>
            <a:chOff x="139225" y="876902"/>
            <a:chExt cx="8801109" cy="3345907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8" r="11441"/>
            <a:stretch/>
          </p:blipFill>
          <p:spPr>
            <a:xfrm>
              <a:off x="139225" y="876902"/>
              <a:ext cx="4392488" cy="1647182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8" r="11441"/>
            <a:stretch/>
          </p:blipFill>
          <p:spPr>
            <a:xfrm>
              <a:off x="4531713" y="876902"/>
              <a:ext cx="4402825" cy="1651059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8" r="11441"/>
            <a:stretch/>
          </p:blipFill>
          <p:spPr>
            <a:xfrm>
              <a:off x="139225" y="2571749"/>
              <a:ext cx="4392488" cy="1647183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8" r="11441"/>
            <a:stretch/>
          </p:blipFill>
          <p:spPr>
            <a:xfrm>
              <a:off x="4537502" y="2571749"/>
              <a:ext cx="4402832" cy="165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402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Tonnachbildung </a:t>
            </a:r>
            <a:r>
              <a:rPr lang="de-DE" dirty="0" err="1" smtClean="0"/>
              <a:t>praxis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71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Hörbeispiele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9" name="Flute Sample G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234992" y="2640398"/>
            <a:ext cx="609600" cy="609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246530" y="2189684"/>
            <a:ext cx="58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3825765" y="2189684"/>
            <a:ext cx="28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2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6522270" y="2189684"/>
            <a:ext cx="28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5245264" y="2189684"/>
            <a:ext cx="22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en-US" dirty="0"/>
          </a:p>
        </p:txBody>
      </p:sp>
      <p:pic>
        <p:nvPicPr>
          <p:cNvPr id="8" name="Flute FM G5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663208" y="2640398"/>
            <a:ext cx="609600" cy="609600"/>
          </a:xfrm>
          <a:prstGeom prst="rect">
            <a:avLst/>
          </a:prstGeom>
        </p:spPr>
      </p:pic>
      <p:pic>
        <p:nvPicPr>
          <p:cNvPr id="11" name="Flute FM8 G5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052080" y="2640398"/>
            <a:ext cx="609600" cy="609600"/>
          </a:xfrm>
          <a:prstGeom prst="rect">
            <a:avLst/>
          </a:prstGeom>
        </p:spPr>
      </p:pic>
      <p:pic>
        <p:nvPicPr>
          <p:cNvPr id="17" name="Flute Original G5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359468" y="26403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5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54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899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384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FM-Synthesizer in C</a:t>
            </a:r>
            <a:r>
              <a:rPr lang="de-DE" dirty="0" smtClean="0"/>
              <a:t>++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83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Framework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30" y="1419622"/>
            <a:ext cx="6648140" cy="2742358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6804248" y="416198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http://www.juce.com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122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Instrumententon nachbilden ist schwer</a:t>
            </a:r>
          </a:p>
          <a:p>
            <a:r>
              <a:rPr lang="de-DE" dirty="0" smtClean="0"/>
              <a:t>Nachbildung hat große Ähnlichkeit zum Original</a:t>
            </a:r>
          </a:p>
          <a:p>
            <a:r>
              <a:rPr lang="de-DE" dirty="0" smtClean="0"/>
              <a:t>FM-Synthesizer Programm bietet einfachen Einstieg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</a:t>
            </a:r>
            <a:br>
              <a:rPr lang="de-DE" dirty="0" smtClean="0"/>
            </a:br>
            <a:r>
              <a:rPr lang="de-DE" dirty="0" smtClean="0"/>
              <a:t>Aufmerksamkeit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18</a:t>
            </a:fld>
            <a:r>
              <a:rPr lang="de-DE" smtClean="0"/>
              <a:t>   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827584" y="1083027"/>
            <a:ext cx="7524264" cy="3304142"/>
            <a:chOff x="827584" y="1083027"/>
            <a:chExt cx="7524264" cy="3304142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040" y="1083027"/>
              <a:ext cx="7302134" cy="515843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2378262"/>
              <a:ext cx="7217877" cy="495916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4274" y="2982286"/>
              <a:ext cx="7276688" cy="703245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274" y="1706822"/>
              <a:ext cx="7302134" cy="563332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1368" y="3796709"/>
              <a:ext cx="7460480" cy="590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73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Raumhall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Schall wird diffus reflektiert</a:t>
            </a:r>
          </a:p>
          <a:p>
            <a:r>
              <a:rPr lang="de-DE" dirty="0" smtClean="0"/>
              <a:t>unendlich viele Echos entstehen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92" y="2283718"/>
            <a:ext cx="4779696" cy="20071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189792" y="4290886"/>
            <a:ext cx="59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Computergestützte Audio und Videotechnik [Sto11]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92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Tonnachbildung Theorie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Tonnachbildung Praxis</a:t>
            </a:r>
            <a:endParaRPr lang="de-DE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FM-Synthesizer in C++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Tonnachbildung Theorie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rumpet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4859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74840" y="2147331"/>
            <a:ext cx="609600" cy="609600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sieht ein Ton aus?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2" t="4390" r="7604" b="5660"/>
          <a:stretch/>
        </p:blipFill>
        <p:spPr>
          <a:xfrm>
            <a:off x="165215" y="19386"/>
            <a:ext cx="8836113" cy="48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4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Parametrisierung </a:t>
            </a:r>
            <a:r>
              <a:rPr lang="de-DE" dirty="0" smtClean="0"/>
              <a:t>der FM-Synthese-Formel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2168" y="1502635"/>
            <a:ext cx="8229600" cy="3013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Trägerfrequenz </a:t>
            </a:r>
          </a:p>
          <a:p>
            <a:r>
              <a:rPr lang="de-DE" dirty="0" smtClean="0"/>
              <a:t>Modulationsindex </a:t>
            </a:r>
            <a:endParaRPr lang="de-DE" b="1" dirty="0"/>
          </a:p>
          <a:p>
            <a:r>
              <a:rPr lang="de-DE" dirty="0"/>
              <a:t>Modulationsfrequenz 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0" y="1458569"/>
            <a:ext cx="7670196" cy="464182"/>
          </a:xfrm>
          <a:prstGeom prst="rect">
            <a:avLst/>
          </a:prstGeom>
        </p:spPr>
      </p:pic>
      <p:grpSp>
        <p:nvGrpSpPr>
          <p:cNvPr id="26" name="Gruppieren 25"/>
          <p:cNvGrpSpPr/>
          <p:nvPr/>
        </p:nvGrpSpPr>
        <p:grpSpPr>
          <a:xfrm>
            <a:off x="3383867" y="2583737"/>
            <a:ext cx="1560757" cy="1547465"/>
            <a:chOff x="3383867" y="2583737"/>
            <a:chExt cx="1560757" cy="1547465"/>
          </a:xfrm>
        </p:grpSpPr>
        <p:pic>
          <p:nvPicPr>
            <p:cNvPr id="25" name="Grafik 2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7" y="2583737"/>
              <a:ext cx="396295" cy="460312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551" y="3168511"/>
              <a:ext cx="237777" cy="344472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3714" y="3670890"/>
              <a:ext cx="560910" cy="460312"/>
            </a:xfrm>
            <a:prstGeom prst="rect">
              <a:avLst/>
            </a:prstGeom>
          </p:spPr>
        </p:pic>
      </p:grpSp>
      <p:cxnSp>
        <p:nvCxnSpPr>
          <p:cNvPr id="31" name="Gewinkelte Verbindung 30"/>
          <p:cNvCxnSpPr/>
          <p:nvPr/>
        </p:nvCxnSpPr>
        <p:spPr>
          <a:xfrm rot="5400000">
            <a:off x="3705095" y="2148140"/>
            <a:ext cx="875347" cy="570436"/>
          </a:xfrm>
          <a:prstGeom prst="bentConnector3">
            <a:avLst>
              <a:gd name="adj1" fmla="val 100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/>
          <p:nvPr/>
        </p:nvCxnSpPr>
        <p:spPr>
          <a:xfrm rot="5400000">
            <a:off x="4058018" y="2069552"/>
            <a:ext cx="1331434" cy="1183699"/>
          </a:xfrm>
          <a:prstGeom prst="bentConnector3">
            <a:avLst>
              <a:gd name="adj1" fmla="val 100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/>
          <p:nvPr/>
        </p:nvCxnSpPr>
        <p:spPr>
          <a:xfrm rot="10800000" flipV="1">
            <a:off x="4954909" y="1995683"/>
            <a:ext cx="2878462" cy="1887149"/>
          </a:xfrm>
          <a:prstGeom prst="bentConnector3">
            <a:avLst>
              <a:gd name="adj1" fmla="val 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48484"/>
              </p:ext>
            </p:extLst>
          </p:nvPr>
        </p:nvGraphicFramePr>
        <p:xfrm>
          <a:off x="457200" y="1200150"/>
          <a:ext cx="8229600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Einfache</a:t>
                      </a:r>
                      <a:r>
                        <a:rPr lang="de-DE" baseline="0" dirty="0" smtClean="0"/>
                        <a:t> FM-Synthese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Parallelschaltung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Kaskadenschaltung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Feedback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Wahl </a:t>
            </a:r>
            <a:r>
              <a:rPr lang="de-DE" dirty="0"/>
              <a:t>der </a:t>
            </a:r>
            <a:r>
              <a:rPr lang="de-DE" dirty="0" smtClean="0"/>
              <a:t>FM-Synthese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3" y="3114682"/>
            <a:ext cx="6843375" cy="25794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81704"/>
            <a:ext cx="6613558" cy="25301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4" y="3845309"/>
            <a:ext cx="4153823" cy="25932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558"/>
            <a:ext cx="4180914" cy="2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1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 der FM-Synthese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9" r="7743"/>
          <a:stretch/>
        </p:blipFill>
        <p:spPr>
          <a:xfrm>
            <a:off x="395536" y="1707654"/>
            <a:ext cx="8344227" cy="252858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50" y="1345698"/>
            <a:ext cx="2763398" cy="230156"/>
          </a:xfrm>
          <a:prstGeom prst="rect">
            <a:avLst/>
          </a:prstGeom>
        </p:spPr>
      </p:pic>
      <p:pic>
        <p:nvPicPr>
          <p:cNvPr id="7" name="einfache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193798" y="4232962"/>
            <a:ext cx="609600" cy="609600"/>
          </a:xfrm>
          <a:prstGeom prst="rect">
            <a:avLst/>
          </a:prstGeom>
        </p:spPr>
      </p:pic>
      <p:pic>
        <p:nvPicPr>
          <p:cNvPr id="8" name="Parallelschaltung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305819" y="4232962"/>
            <a:ext cx="609600" cy="609600"/>
          </a:xfrm>
          <a:prstGeom prst="rect">
            <a:avLst/>
          </a:prstGeom>
        </p:spPr>
      </p:pic>
      <p:pic>
        <p:nvPicPr>
          <p:cNvPr id="9" name="kaskadenschaltung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417840" y="4232962"/>
            <a:ext cx="609600" cy="609600"/>
          </a:xfrm>
          <a:prstGeom prst="rect">
            <a:avLst/>
          </a:prstGeom>
        </p:spPr>
      </p:pic>
      <p:pic>
        <p:nvPicPr>
          <p:cNvPr id="16" name="feedback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529861" y="42329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03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03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ADSR-Hüllkurve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Phasen</a:t>
            </a:r>
            <a:r>
              <a:rPr lang="de-DE" dirty="0"/>
              <a:t>: (</a:t>
            </a:r>
            <a:r>
              <a:rPr lang="de-DE" dirty="0" smtClean="0"/>
              <a:t>Hold), </a:t>
            </a:r>
            <a:r>
              <a:rPr lang="de-DE" dirty="0" err="1" smtClean="0"/>
              <a:t>Attack</a:t>
            </a:r>
            <a:r>
              <a:rPr lang="de-DE" dirty="0" smtClean="0"/>
              <a:t>, </a:t>
            </a:r>
            <a:r>
              <a:rPr lang="de-DE" dirty="0" err="1" smtClean="0"/>
              <a:t>Decay</a:t>
            </a:r>
            <a:r>
              <a:rPr lang="de-DE" dirty="0" smtClean="0"/>
              <a:t>, </a:t>
            </a:r>
            <a:r>
              <a:rPr lang="de-DE" dirty="0" err="1" smtClean="0"/>
              <a:t>Sustain</a:t>
            </a:r>
            <a:r>
              <a:rPr lang="de-DE" dirty="0" smtClean="0"/>
              <a:t>, Release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7694"/>
            <a:ext cx="6912768" cy="246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Modulationsindex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Anzahl der Seitenfrequenzen nicht statisch</a:t>
            </a:r>
          </a:p>
          <a:p>
            <a:r>
              <a:rPr lang="de-DE" dirty="0" smtClean="0"/>
              <a:t>während </a:t>
            </a:r>
            <a:r>
              <a:rPr lang="de-DE" dirty="0" err="1" smtClean="0"/>
              <a:t>Attack</a:t>
            </a:r>
            <a:r>
              <a:rPr lang="de-DE" dirty="0" smtClean="0"/>
              <a:t> zunehmend</a:t>
            </a:r>
          </a:p>
          <a:p>
            <a:r>
              <a:rPr lang="de-DE" dirty="0" smtClean="0"/>
              <a:t>während Release abnehmend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de-DE" dirty="0" smtClean="0"/>
              <a:t> Modulationsindex mit Hüllkurve variieren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656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2057.537"/>
  <p:tag name="LATEXADDIN" val="\documentclass{article}&#10;\usepackage{amsmath}&#10;\pagestyle{empty}&#10;\begin{document}&#10;&#10;$y(t) = \sin[2\pi \cdot t \cdot f_c + I \sin(2\pi \cdot t \cdot f_m )]$&#10;&#10;&#10;\end{document}"/>
  <p:tag name="IGUANATEXSIZE" val="20"/>
  <p:tag name="IGUANATEXCURSOR" val="151"/>
  <p:tag name="TRANSPARENCY" val="Wahr"/>
  <p:tag name="FILENAME" val=""/>
  <p:tag name="INPUTTYPE" val="0"/>
  <p:tag name="LATEXENGINEID" val="1"/>
  <p:tag name="TEMPFOLDER" val="C:\Users\Stefan\AppData\Local\Temp\.ssh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97.51362"/>
  <p:tag name="LATEXADDIN" val="\documentclass{article}&#10;\usepackage{amsmath}&#10;\pagestyle{empty}&#10;\begin{document}&#10;&#10;$f_c$&#10;&#10;&#10;\end{document}"/>
  <p:tag name="IGUANATEXSIZE" val="40"/>
  <p:tag name="IGUANATEXCURSOR" val="86"/>
  <p:tag name="TRANSPARENCY" val="Wahr"/>
  <p:tag name="FILENAME" val=""/>
  <p:tag name="INPUTTYPE" val="0"/>
  <p:tag name="LATEXENGINEID" val="1"/>
  <p:tag name="TEMPFOLDER" val="C:\Users\Stefan\AppData\Local\Temp\.ssh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6181"/>
  <p:tag name="ORIGINALWIDTH" val="58.50819"/>
  <p:tag name="LATEXADDIN" val="\documentclass{article}&#10;\usepackage{amsmath}&#10;\pagestyle{empty}&#10;\begin{document}&#10;&#10;$I$&#10;&#10;&#10;\end{document}"/>
  <p:tag name="IGUANATEXSIZE" val="40"/>
  <p:tag name="IGUANATEXCURSOR" val="84"/>
  <p:tag name="TRANSPARENCY" val="Wahr"/>
  <p:tag name="FILENAME" val=""/>
  <p:tag name="INPUTTYPE" val="0"/>
  <p:tag name="LATEXENGINEID" val="1"/>
  <p:tag name="TEMPFOLDER" val="C:\Users\Stefan\AppData\Local\Temp\.ssh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138.0193"/>
  <p:tag name="LATEXADDIN" val="\documentclass{article}&#10;\usepackage{amsmath}&#10;\pagestyle{empty}&#10;\begin{document}&#10;&#10;$f_m$&#10;&#10;&#10;\end{document}"/>
  <p:tag name="IGUANATEXSIZE" val="40"/>
  <p:tag name="IGUANATEXCURSOR" val="86"/>
  <p:tag name="TRANSPARENCY" val="Wahr"/>
  <p:tag name="FILENAME" val=""/>
  <p:tag name="INPUTTYPE" val="0"/>
  <p:tag name="LATEXENGINEID" val="1"/>
  <p:tag name="TEMPFOLDER" val="C:\Users\Stefan\AppData\Local\Temp\.ssh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.16496"/>
  <p:tag name="ORIGINALWIDTH" val="720.6893"/>
  <p:tag name="LATEXADDIN" val="\documentclass{article}&#10;\usepackage{amsmath}&#10;\pagestyle{empty}&#10;\begin{document}&#10;&#10;$y(t) = \sin\{2\pi \cdot t \cdot f_c + I_1 \sin[2\pi \cdot t \cdot f_{m1} + I_2 \sin(2\pi \cdot t \cdot f_{m2} )]\}$&#10;&#10;&#10;\end{document}"/>
  <p:tag name="IGUANATEXSIZE" val="20"/>
  <p:tag name="IGUANATEXCURSOR" val="195"/>
  <p:tag name="TRANSPARENCY" val="Wahr"/>
  <p:tag name="FILENAME" val=""/>
  <p:tag name="INPUTTYPE" val="0"/>
  <p:tag name="LATEXENGINEID" val="1"/>
  <p:tag name="TEMPFOLDER" val="C:\Users\Stefan\AppData\Local\Temp\.ssh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3254.704"/>
  <p:tag name="LATEXADDIN" val="\documentclass{article}&#10;\usepackage{amsmath}&#10;\pagestyle{empty}&#10;\begin{document}&#10;&#10;$y(t) = \sin[2\pi \cdot t \cdot f_c + I_1 \sin(2\pi \cdot t \cdot f_{m1} ) + I_2 \sin(2\pi \cdot t \cdot f_{m2} )]$&#10;&#10;&#10;\end{document}"/>
  <p:tag name="IGUANATEXSIZE" val="20"/>
  <p:tag name="IGUANATEXCURSOR" val="195"/>
  <p:tag name="TRANSPARENCY" val="Wahr"/>
  <p:tag name="FILENAME" val=""/>
  <p:tag name="INPUTTYPE" val="0"/>
  <p:tag name="LATEXENGINEID" val="1"/>
  <p:tag name="TEMPFOLDER" val="C:\Users\Stefan\AppData\Local\Temp\.ssh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1994.528"/>
  <p:tag name="LATEXADDIN" val="\documentclass{article}&#10;\usepackage{amsmath}&#10;\pagestyle{empty}&#10;\begin{document}&#10;&#10;$y(t) = \sin\{2\pi \cdot t \cdot f_c + I \sin[y(t-1)]\}$&#10;&#10;&#10;\end{document}"/>
  <p:tag name="IGUANATEXSIZE" val="20"/>
  <p:tag name="IGUANATEXCURSOR" val="135"/>
  <p:tag name="TRANSPARENCY" val="Wahr"/>
  <p:tag name="FILENAME" val=""/>
  <p:tag name="INPUTTYPE" val="0"/>
  <p:tag name="LATEXENGINEID" val="1"/>
  <p:tag name="TEMPFOLDER" val="C:\Users\Stefan\AppData\Local\Temp\.ssh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2057.537"/>
  <p:tag name="LATEXADDIN" val="\documentclass{article}&#10;\usepackage{amsmath}&#10;\pagestyle{empty}&#10;\begin{document}&#10;&#10;$y(t) = \sin[2\pi \cdot t \cdot f_c + I \sin(2\pi \cdot t \cdot f_m )]$&#10;&#10;&#10;\end{document}"/>
  <p:tag name="IGUANATEXSIZE" val="20"/>
  <p:tag name="IGUANATEXCURSOR" val="151"/>
  <p:tag name="TRANSPARENCY" val="Wahr"/>
  <p:tag name="FILENAME" val=""/>
  <p:tag name="INPUTTYPE" val="0"/>
  <p:tag name="LATEXENGINEID" val="1"/>
  <p:tag name="TEMPFOLDER" val="C:\Users\Stefan\AppData\Local\Temp\.ssh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1359.94"/>
  <p:tag name="LATEXADDIN" val="\documentclass{article}&#10;\usepackage{amsmath}&#10;\pagestyle{empty}&#10;\begin{document}&#10;&#10;$f_c = 500, f_m = 500, I = 1$&#10;&#10;&#10;\end{document}"/>
  <p:tag name="IGUANATEXSIZE" val="20"/>
  <p:tag name="IGUANATEXCURSOR" val="102"/>
  <p:tag name="TRANSPARENCY" val="Wahr"/>
  <p:tag name="FILENAME" val=""/>
  <p:tag name="INPUTTYPE" val="0"/>
  <p:tag name="LATEXENGINEID" val="1"/>
  <p:tag name="TEMPFOLDER" val="C:\Users\Stefan\AppData\Local\Temp\.ssh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Bildschirmpräsentation (16:9)</PresentationFormat>
  <Paragraphs>115</Paragraphs>
  <Slides>19</Slides>
  <Notes>4</Notes>
  <HiddenSlides>1</HiddenSlides>
  <MMClips>9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Lato</vt:lpstr>
      <vt:lpstr>Symbol</vt:lpstr>
      <vt:lpstr>Larissa-Design</vt:lpstr>
      <vt:lpstr>Praktische Anwendung der  FM-Synthese</vt:lpstr>
      <vt:lpstr>Gliederung</vt:lpstr>
      <vt:lpstr>Tonnachbildung Theorie</vt:lpstr>
      <vt:lpstr>Wie sieht ein Ton aus?</vt:lpstr>
      <vt:lpstr>Parametrisierung der FM-Synthese-Formel</vt:lpstr>
      <vt:lpstr>Wahl der FM-Synthese</vt:lpstr>
      <vt:lpstr>Wahl der FM-Synthese</vt:lpstr>
      <vt:lpstr>ADSR-Hüllkurve</vt:lpstr>
      <vt:lpstr>Modulationsindex</vt:lpstr>
      <vt:lpstr>Rauschen</vt:lpstr>
      <vt:lpstr>Filter</vt:lpstr>
      <vt:lpstr>Tonnachbildung praxis</vt:lpstr>
      <vt:lpstr>Hörbeispiele</vt:lpstr>
      <vt:lpstr>FM-Synthesizer in C++</vt:lpstr>
      <vt:lpstr>Framework</vt:lpstr>
      <vt:lpstr>Fazit</vt:lpstr>
      <vt:lpstr>Vielen Dank für ihre  Aufmerksamkeit</vt:lpstr>
      <vt:lpstr>Quellen</vt:lpstr>
      <vt:lpstr>Raumhall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Stefan Gerasch</cp:lastModifiedBy>
  <cp:revision>95</cp:revision>
  <dcterms:created xsi:type="dcterms:W3CDTF">2015-06-10T10:18:23Z</dcterms:created>
  <dcterms:modified xsi:type="dcterms:W3CDTF">2015-06-21T20:45:42Z</dcterms:modified>
</cp:coreProperties>
</file>