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285" r:id="rId4"/>
    <p:sldId id="279" r:id="rId5"/>
    <p:sldId id="258" r:id="rId6"/>
    <p:sldId id="259" r:id="rId7"/>
    <p:sldId id="260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88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84" r:id="rId28"/>
    <p:sldId id="280" r:id="rId29"/>
    <p:sldId id="283" r:id="rId30"/>
    <p:sldId id="286" r:id="rId31"/>
    <p:sldId id="289" r:id="rId3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93" d="100"/>
          <a:sy n="93" d="100"/>
        </p:scale>
        <p:origin x="73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04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2.xml"/><Relationship Id="rId7" Type="http://schemas.openxmlformats.org/officeDocument/2006/relationships/image" Target="../media/image7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6.png"/><Relationship Id="rId5" Type="http://schemas.openxmlformats.org/officeDocument/2006/relationships/tags" Target="../tags/tag22.xml"/><Relationship Id="rId10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7.png"/><Relationship Id="rId5" Type="http://schemas.openxmlformats.org/officeDocument/2006/relationships/tags" Target="../tags/tag28.xml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tags" Target="../tags/tag27.xml"/><Relationship Id="rId9" Type="http://schemas.openxmlformats.org/officeDocument/2006/relationships/image" Target="../media/image3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45.png"/><Relationship Id="rId5" Type="http://schemas.openxmlformats.org/officeDocument/2006/relationships/tags" Target="../tags/tag35.xml"/><Relationship Id="rId10" Type="http://schemas.openxmlformats.org/officeDocument/2006/relationships/image" Target="../media/image44.png"/><Relationship Id="rId4" Type="http://schemas.openxmlformats.org/officeDocument/2006/relationships/tags" Target="../tags/tag34.xml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://mmmmaven.com/wp-content/uploads/800px-2op_FM.svg_.png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9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microsoft.com/office/2007/relationships/media" Target="../media/media3.wav"/><Relationship Id="rId11" Type="http://schemas.openxmlformats.org/officeDocument/2006/relationships/image" Target="../media/image7.wmf"/><Relationship Id="rId5" Type="http://schemas.openxmlformats.org/officeDocument/2006/relationships/audio" Target="../media/media2.wav"/><Relationship Id="rId10" Type="http://schemas.openxmlformats.org/officeDocument/2006/relationships/oleObject" Target="../embeddings/oleObject1.bin"/><Relationship Id="rId4" Type="http://schemas.microsoft.com/office/2007/relationships/media" Target="../media/media2.wav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image" Target="../media/image12.png"/><Relationship Id="rId3" Type="http://schemas.microsoft.com/office/2007/relationships/media" Target="../media/media5.wav"/><Relationship Id="rId7" Type="http://schemas.openxmlformats.org/officeDocument/2006/relationships/tags" Target="../tags/tag4.xml"/><Relationship Id="rId12" Type="http://schemas.openxmlformats.org/officeDocument/2006/relationships/image" Target="../media/image11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openxmlformats.org/officeDocument/2006/relationships/image" Target="../media/image10.png"/><Relationship Id="rId5" Type="http://schemas.microsoft.com/office/2007/relationships/media" Target="../media/media6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openxmlformats.org/officeDocument/2006/relationships/audio" Target="../media/media5.wav"/><Relationship Id="rId9" Type="http://schemas.openxmlformats.org/officeDocument/2006/relationships/tags" Target="../tags/tag6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6.png"/><Relationship Id="rId3" Type="http://schemas.microsoft.com/office/2007/relationships/media" Target="../media/media8.wav"/><Relationship Id="rId7" Type="http://schemas.openxmlformats.org/officeDocument/2006/relationships/tags" Target="../tags/tag7.xml"/><Relationship Id="rId12" Type="http://schemas.openxmlformats.org/officeDocument/2006/relationships/image" Target="../media/image15.pn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audio" Target="../media/media9.wav"/><Relationship Id="rId11" Type="http://schemas.openxmlformats.org/officeDocument/2006/relationships/image" Target="../media/image14.png"/><Relationship Id="rId5" Type="http://schemas.microsoft.com/office/2007/relationships/media" Target="../media/media9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openxmlformats.org/officeDocument/2006/relationships/audio" Target="../media/media8.wav"/><Relationship Id="rId9" Type="http://schemas.openxmlformats.org/officeDocument/2006/relationships/tags" Target="../tags/tag9.xm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3" name="Untertitel 6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de-DE" dirty="0" smtClean="0"/>
              <a:t>Markus Bullmann, Stefan Gerasch, Julius Hackel, Matthias Kemmer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170558" y="4235096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arts.mit.edu/wp-content/uploads/2014/07/ChowningYamaha.jpg 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6899" y="1491630"/>
            <a:ext cx="8023533" cy="24482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</a:t>
            </a:r>
            <a:r>
              <a:rPr lang="en-US" sz="2000" i="1" dirty="0" err="1" smtClean="0">
                <a:latin typeface="Lato" pitchFamily="34" charset="0"/>
              </a:rPr>
              <a:t>i</a:t>
            </a:r>
            <a:r>
              <a:rPr lang="en-US" sz="2000" i="1" dirty="0" smtClean="0">
                <a:latin typeface="Lato" pitchFamily="34" charset="0"/>
              </a:rPr>
              <a:t>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.[…]”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 rotWithShape="1">
          <a:blip r:embed="rId2" cstate="print"/>
          <a:srcRect b="8510"/>
          <a:stretch/>
        </p:blipFill>
        <p:spPr bwMode="auto">
          <a:xfrm>
            <a:off x="2106086" y="915566"/>
            <a:ext cx="4947107" cy="3096344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4111519"/>
            <a:ext cx="2376264" cy="234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7020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16.000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7265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47043" y="3986343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1224136"/>
          </a:xfrm>
        </p:spPr>
        <p:txBody>
          <a:bodyPr/>
          <a:lstStyle/>
          <a:p>
            <a:r>
              <a:rPr lang="de-DE" sz="2000" dirty="0"/>
              <a:t>Parallele Verarbeitung von 16 </a:t>
            </a:r>
            <a:r>
              <a:rPr lang="de-DE" sz="2000" dirty="0" smtClean="0"/>
              <a:t>Stimmen</a:t>
            </a:r>
          </a:p>
          <a:p>
            <a:r>
              <a:rPr lang="de-DE" sz="2000" dirty="0" smtClean="0"/>
              <a:t>6 einstellbare Operatoren</a:t>
            </a:r>
          </a:p>
          <a:p>
            <a:r>
              <a:rPr lang="de-DE" sz="2000" dirty="0" smtClean="0"/>
              <a:t>32 verschiedene Algorithmen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b="7049"/>
          <a:stretch/>
        </p:blipFill>
        <p:spPr>
          <a:xfrm>
            <a:off x="827584" y="2211710"/>
            <a:ext cx="4029918" cy="18988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 b="24671"/>
          <a:stretch/>
        </p:blipFill>
        <p:spPr>
          <a:xfrm>
            <a:off x="5220072" y="2211710"/>
            <a:ext cx="3018102" cy="189532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3772" y="4150831"/>
            <a:ext cx="8738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Quellen</a:t>
            </a:r>
            <a:r>
              <a:rPr lang="de-DE" sz="1000" dirty="0"/>
              <a:t>: http://</a:t>
            </a:r>
            <a:r>
              <a:rPr lang="de-DE" sz="1000" dirty="0" smtClean="0"/>
              <a:t>www.publicsurplus.com/sms/docviewer/aucdoc/IMG_0966.jpg?auc=674141&amp;docid=4542888</a:t>
            </a:r>
          </a:p>
          <a:p>
            <a:pPr algn="ctr"/>
            <a:r>
              <a:rPr lang="de-DE" sz="1000" dirty="0" smtClean="0"/>
              <a:t>http</a:t>
            </a:r>
            <a:r>
              <a:rPr lang="de-DE" sz="1000" dirty="0"/>
              <a:t>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</a:p>
        </p:txBody>
      </p:sp>
    </p:spTree>
    <p:extLst>
      <p:ext uri="{BB962C8B-B14F-4D97-AF65-F5344CB8AC3E}">
        <p14:creationId xmlns:p14="http://schemas.microsoft.com/office/powerpoint/2010/main" val="964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smtClean="0">
                <a:latin typeface="Lato" pitchFamily="34" charset="0"/>
              </a:rPr>
              <a:t>Gliederung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971600" y="1203598"/>
            <a:ext cx="3250704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smtClean="0">
                <a:latin typeface="Lato" pitchFamily="34" charset="0"/>
              </a:rPr>
              <a:t>1. Julius Hackel	</a:t>
            </a:r>
          </a:p>
          <a:p>
            <a:endParaRPr lang="de-DE" sz="2000" smtClean="0">
              <a:latin typeface="Lato" pitchFamily="34" charset="0"/>
            </a:endParaRPr>
          </a:p>
          <a:p>
            <a:r>
              <a:rPr lang="de-DE" sz="2000" smtClean="0">
                <a:latin typeface="Lato" pitchFamily="34" charset="0"/>
              </a:rPr>
              <a:t>2. Markus Bullmann</a:t>
            </a:r>
          </a:p>
          <a:p>
            <a:endParaRPr lang="de-DE" sz="2000" smtClean="0">
              <a:latin typeface="Lato" pitchFamily="34" charset="0"/>
            </a:endParaRPr>
          </a:p>
          <a:p>
            <a:r>
              <a:rPr lang="de-DE" sz="2000" smtClean="0">
                <a:latin typeface="Lato" pitchFamily="34" charset="0"/>
              </a:rPr>
              <a:t>3. Matthias Kemmer</a:t>
            </a:r>
          </a:p>
          <a:p>
            <a:endParaRPr lang="de-DE" sz="2000" smtClean="0">
              <a:latin typeface="Lato" pitchFamily="34" charset="0"/>
            </a:endParaRPr>
          </a:p>
          <a:p>
            <a:r>
              <a:rPr lang="de-DE" sz="2000" smtClean="0">
                <a:latin typeface="Lato" pitchFamily="34" charset="0"/>
              </a:rPr>
              <a:t>4. Stefan Gerasch</a:t>
            </a:r>
          </a:p>
          <a:p>
            <a:endParaRPr lang="de-DE" sz="2800" dirty="0" smtClean="0">
              <a:latin typeface="Lato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64088" y="1059582"/>
            <a:ext cx="3600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dirty="0" smtClean="0">
                <a:latin typeface="Lato" pitchFamily="34" charset="0"/>
              </a:rPr>
              <a:t>1. 	Einführung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Prinzip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Beispiele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Geschichte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Einfache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Grundlegende Erläuterungen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2.	- Besonderheiten der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3.	Komplexe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Parallelschaltung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Kaskadenschaltung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Native Instruments FM8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4.	Praktische Anwendungen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Nachbildung eines Instruments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Modulationsframework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Demo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5.	Do </a:t>
            </a:r>
            <a:r>
              <a:rPr lang="de-DE" sz="1400" dirty="0" err="1" smtClean="0">
                <a:latin typeface="Lato" pitchFamily="34" charset="0"/>
              </a:rPr>
              <a:t>It</a:t>
            </a:r>
            <a:r>
              <a:rPr lang="de-DE" sz="1400" dirty="0" smtClean="0">
                <a:latin typeface="Lato" pitchFamily="34" charset="0"/>
              </a:rPr>
              <a:t> </a:t>
            </a:r>
            <a:r>
              <a:rPr lang="de-DE" sz="1400" dirty="0" err="1" smtClean="0">
                <a:latin typeface="Lato" pitchFamily="34" charset="0"/>
              </a:rPr>
              <a:t>Yourself</a:t>
            </a:r>
            <a:endParaRPr lang="de-DE" sz="1400" dirty="0" smtClean="0">
              <a:latin typeface="Lato" pitchFamily="34" charset="0"/>
            </a:endParaRPr>
          </a:p>
          <a:p>
            <a:pPr marL="342900" indent="-342900"/>
            <a:endParaRPr lang="de-DE" sz="14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6742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FM8: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5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404" y="1230973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7" name="Formel" r:id="rId6" imgW="114120" imgH="215640" progId="Equation.3">
                  <p:embed/>
                </p:oleObj>
              </mc:Choice>
              <mc:Fallback>
                <p:oleObj name="Formel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5" y="1745259"/>
            <a:ext cx="4304965" cy="3233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4" y="2859782"/>
            <a:ext cx="3691734" cy="32337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6856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2" name="Formel" r:id="rId5" imgW="114120" imgH="215640" progId="Equation.3">
                  <p:embed/>
                </p:oleObj>
              </mc:Choice>
              <mc:Fallback>
                <p:oleObj name="Formel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467544" y="1239447"/>
            <a:ext cx="8229600" cy="3595463"/>
            <a:chOff x="467544" y="1239447"/>
            <a:chExt cx="8229600" cy="3595463"/>
          </a:xfrm>
        </p:grpSpPr>
        <p:sp>
          <p:nvSpPr>
            <p:cNvPr id="12" name="Inhaltsplatzhalter 2"/>
            <p:cNvSpPr txBox="1">
              <a:spLocks/>
            </p:cNvSpPr>
            <p:nvPr/>
          </p:nvSpPr>
          <p:spPr>
            <a:xfrm>
              <a:off x="467544" y="1239447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Winkelangabe im Bogenmaß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Angabe des abgelaufenen Bogens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lang="de-DE" sz="2000" noProof="0" dirty="0" smtClean="0"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Bogenmaß</a:t>
              </a:r>
              <a:r>
                <a:rPr kumimoji="0" lang="de-DE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</a:t>
              </a:r>
              <a:r>
                <a:rPr lang="de-DE" sz="2000" b="1" noProof="0" dirty="0">
                  <a:latin typeface="Lato" pitchFamily="34" charset="0"/>
                </a:rPr>
                <a:t> </a:t>
              </a:r>
              <a:r>
                <a:rPr lang="de-DE" sz="2000" b="1" noProof="0" dirty="0" smtClean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: 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Halbe Umdrehung</a:t>
              </a:r>
            </a:p>
            <a:p>
              <a:pPr marL="342900" lvl="0" indent="-342900">
                <a:spcBef>
                  <a:spcPct val="20000"/>
                </a:spcBef>
              </a:pPr>
              <a:endParaRPr lang="de-DE" sz="2000" dirty="0" smtClean="0">
                <a:latin typeface="Lato" pitchFamily="34" charset="0"/>
              </a:endParaRP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Bogenmaß 2    </a:t>
              </a:r>
              <a:r>
                <a:rPr lang="de-DE" sz="2000" b="1" dirty="0" smtClean="0">
                  <a:latin typeface="Lato" pitchFamily="34" charset="0"/>
                </a:rPr>
                <a:t>: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Ganze Umdrehung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315" y="2484441"/>
              <a:ext cx="164615" cy="133521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776" y="3590136"/>
              <a:ext cx="164615" cy="133521"/>
            </a:xfrm>
            <a:prstGeom prst="rect">
              <a:avLst/>
            </a:prstGeom>
          </p:spPr>
        </p:pic>
      </p:grpSp>
      <p:pic>
        <p:nvPicPr>
          <p:cNvPr id="17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9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grpSp>
        <p:nvGrpSpPr>
          <p:cNvPr id="9" name="Gruppieren 8"/>
          <p:cNvGrpSpPr/>
          <p:nvPr/>
        </p:nvGrpSpPr>
        <p:grpSpPr>
          <a:xfrm>
            <a:off x="467544" y="1312379"/>
            <a:ext cx="8229600" cy="3595463"/>
            <a:chOff x="518864" y="1352550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518864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 smtClean="0">
                  <a:latin typeface="Lato" pitchFamily="34" charset="0"/>
                </a:rPr>
                <a:t>Festlegung der Ablaufgeschwindigkeit durch Faktor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= Frequenz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Kreisfrequenz: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469" y="2197289"/>
              <a:ext cx="591395" cy="23015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552" y="1440888"/>
              <a:ext cx="126510" cy="230156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12" y="1822828"/>
              <a:ext cx="126510" cy="230156"/>
            </a:xfrm>
            <a:prstGeom prst="rect">
              <a:avLst/>
            </a:prstGeom>
          </p:spPr>
        </p:pic>
      </p:grpSp>
      <p:sp>
        <p:nvSpPr>
          <p:cNvPr id="12" name="Rechteck 11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86287" y="4258796"/>
            <a:ext cx="44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</a:t>
            </a:r>
            <a:r>
              <a:rPr lang="de-DE" sz="1000" dirty="0"/>
              <a:t>: http://www.ulrich-rapp.de/stoff/mathematik/Sinus_Einheitskreis.gif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67544" y="1203598"/>
            <a:ext cx="8229600" cy="3595463"/>
            <a:chOff x="467544" y="1203598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467544" y="1203598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Zusammenhang</a:t>
              </a:r>
              <a:r>
                <a:rPr kumimoji="0" lang="de-DE" sz="200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Sinus/Kosinus: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Um </a:t>
              </a:r>
              <a:r>
                <a:rPr lang="de-DE" sz="2000" b="1" dirty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  </a:t>
              </a:r>
              <a:r>
                <a:rPr lang="de-DE" sz="2000" dirty="0" smtClean="0">
                  <a:latin typeface="Lato" pitchFamily="34" charset="0"/>
                </a:rPr>
                <a:t>verschoben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Daraus folgt:                            </a:t>
              </a:r>
            </a:p>
            <a:p>
              <a:pPr lvl="0">
                <a:spcBef>
                  <a:spcPct val="20000"/>
                </a:spcBef>
              </a:pPr>
              <a:r>
                <a:rPr lang="de-DE" sz="2000" dirty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                                                                  (Komplementärformeln) </a:t>
              </a:r>
            </a:p>
            <a:p>
              <a:pPr lvl="0">
                <a:spcBef>
                  <a:spcPct val="20000"/>
                </a:spcBef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noProof="0" dirty="0" smtClean="0">
                  <a:latin typeface="Lato" pitchFamily="34" charset="0"/>
                </a:rPr>
                <a:t>Ton: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: Amplitude, Lautstärke des</a:t>
              </a:r>
              <a:r>
                <a:rPr kumimoji="0" lang="de-DE" sz="2000" i="0" u="none" strike="noStrike" kern="1200" cap="none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Tons</a:t>
              </a:r>
              <a:endPara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lang="de-DE" sz="2000" noProof="0" dirty="0" smtClean="0">
                  <a:latin typeface="Lato" pitchFamily="34" charset="0"/>
                </a:rPr>
                <a:t>: Frequenz, Tonhöhe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Physikalisch: Schwingende Luftmoleküle</a:t>
              </a: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133" y="1635646"/>
              <a:ext cx="149983" cy="314598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158" y="2025162"/>
              <a:ext cx="2138276" cy="288707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208" y="2385202"/>
              <a:ext cx="2139084" cy="290351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133" y="3126548"/>
              <a:ext cx="2312231" cy="253019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3522755"/>
              <a:ext cx="176809" cy="17985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414" y="3867894"/>
              <a:ext cx="126510" cy="230156"/>
            </a:xfrm>
            <a:prstGeom prst="rect">
              <a:avLst/>
            </a:prstGeom>
          </p:spPr>
        </p:pic>
      </p:grpSp>
      <p:sp>
        <p:nvSpPr>
          <p:cNvPr id="16" name="Rechteck 15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	</a:t>
            </a:r>
            <a:r>
              <a:rPr lang="de-DE" sz="2000" dirty="0" err="1" smtClean="0">
                <a:latin typeface="Lato" pitchFamily="34" charset="0"/>
              </a:rPr>
              <a:t>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467544" y="1864989"/>
            <a:ext cx="5754216" cy="2002905"/>
            <a:chOff x="768424" y="1864989"/>
            <a:chExt cx="5754216" cy="2002905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768424" y="1864989"/>
              <a:ext cx="5754216" cy="2002905"/>
              <a:chOff x="768424" y="1864989"/>
              <a:chExt cx="5754216" cy="2002905"/>
            </a:xfrm>
          </p:grpSpPr>
          <p:sp>
            <p:nvSpPr>
              <p:cNvPr id="9" name="Inhaltsplatzhalter 2"/>
              <p:cNvSpPr txBox="1">
                <a:spLocks/>
              </p:cNvSpPr>
              <p:nvPr/>
            </p:nvSpPr>
            <p:spPr>
              <a:xfrm>
                <a:off x="768424" y="1864989"/>
                <a:ext cx="5754216" cy="2002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     :  Amplitude zum Zeitpunkt  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Maximale Amplitude des Signals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Kreisfrequenz des Trägers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Kreisfrequenz des Modulators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Modulationsindex</a:t>
                </a:r>
              </a:p>
            </p:txBody>
          </p:sp>
          <p:pic>
            <p:nvPicPr>
              <p:cNvPr id="2" name="Grafik 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748" y="1972010"/>
                <a:ext cx="371908" cy="253019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4" y="2355726"/>
                <a:ext cx="176833" cy="180607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6" y="2778759"/>
                <a:ext cx="141791" cy="115461"/>
              </a:xfrm>
              <a:prstGeom prst="rect">
                <a:avLst/>
              </a:prstGeom>
            </p:spPr>
          </p:pic>
          <p:pic>
            <p:nvPicPr>
              <p:cNvPr id="16" name="Grafik 1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5" y="3068876"/>
                <a:ext cx="140269" cy="230439"/>
              </a:xfrm>
              <a:prstGeom prst="rect">
                <a:avLst/>
              </a:prstGeom>
            </p:spPr>
          </p:pic>
          <p:pic>
            <p:nvPicPr>
              <p:cNvPr id="18" name="Grafik 17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7" y="3449007"/>
                <a:ext cx="120689" cy="175968"/>
              </a:xfrm>
              <a:prstGeom prst="rect">
                <a:avLst/>
              </a:prstGeom>
            </p:spPr>
          </p:pic>
        </p:grpSp>
        <p:pic>
          <p:nvPicPr>
            <p:cNvPr id="19" name="Grafik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81" y="1995686"/>
              <a:ext cx="77735" cy="160042"/>
            </a:xfrm>
            <a:prstGeom prst="rect">
              <a:avLst/>
            </a:prstGeom>
          </p:spPr>
        </p:pic>
      </p:grpSp>
      <p:sp>
        <p:nvSpPr>
          <p:cNvPr id="22" name="Rechteck 21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467544" y="1864989"/>
            <a:ext cx="7770440" cy="2002905"/>
            <a:chOff x="762000" y="1864989"/>
            <a:chExt cx="7770440" cy="2002905"/>
          </a:xfrm>
        </p:grpSpPr>
        <p:sp>
          <p:nvSpPr>
            <p:cNvPr id="9" name="Inhaltsplatzhalter 2"/>
            <p:cNvSpPr txBox="1">
              <a:spLocks/>
            </p:cNvSpPr>
            <p:nvPr/>
          </p:nvSpPr>
          <p:spPr>
            <a:xfrm>
              <a:off x="762000" y="1864989"/>
              <a:ext cx="7770440" cy="2002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Modulationsindex</a:t>
              </a: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 :  Frequenzhub der Modulation</a:t>
              </a: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	:  Kreisfrequenz des Modulators</a:t>
              </a:r>
            </a:p>
            <a:p>
              <a:pPr lvl="1">
                <a:spcBef>
                  <a:spcPct val="20000"/>
                </a:spcBef>
              </a:pPr>
              <a:r>
                <a:rPr lang="de-DE" sz="2000" dirty="0" smtClean="0">
                  <a:latin typeface="Lato" pitchFamily="34" charset="0"/>
                </a:rPr>
                <a:t>	= Verhältnis Frequenzhub zu Modulationsfrequenz</a:t>
              </a:r>
            </a:p>
            <a:p>
              <a:pPr marL="914400" lvl="1" indent="-4572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de-DE" sz="2000" dirty="0" smtClean="0">
                <a:latin typeface="Lato" pitchFamily="34" charset="0"/>
              </a:endParaRPr>
            </a:p>
          </p:txBody>
        </p:sp>
        <p:pic>
          <p:nvPicPr>
            <p:cNvPr id="23" name="Grafik 2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601" y="1926899"/>
              <a:ext cx="688335" cy="320558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398" y="2338703"/>
              <a:ext cx="120413" cy="178333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590" y="2745466"/>
              <a:ext cx="207293" cy="114316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094" y="3096064"/>
              <a:ext cx="224059" cy="138703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236" y="3088212"/>
              <a:ext cx="120689" cy="175968"/>
            </a:xfrm>
            <a:prstGeom prst="rect">
              <a:avLst/>
            </a:prstGeom>
          </p:spPr>
        </p:pic>
      </p:grpSp>
      <p:sp>
        <p:nvSpPr>
          <p:cNvPr id="16" name="Rechteck 15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Zusammenfassung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203598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7544" y="1059582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Einfaches Prinzip, komplexe sinnvolle Durchführung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weitreichende Einflussmöglichkeiten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Erfunden von John </a:t>
            </a:r>
            <a:r>
              <a:rPr lang="de-DE" dirty="0" err="1" smtClean="0"/>
              <a:t>Chowning</a:t>
            </a:r>
            <a:r>
              <a:rPr lang="de-DE" dirty="0" smtClean="0"/>
              <a:t> 1973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profitabel für Stanford und 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 zu Sinus und Kosinus wichtig fürs Verständnis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die FM-Synthese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Hackel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" y="1338596"/>
            <a:ext cx="6420097" cy="5239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5" y="1984354"/>
            <a:ext cx="6429136" cy="5153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8" y="2584506"/>
            <a:ext cx="6420097" cy="4913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9" y="3344724"/>
            <a:ext cx="6409158" cy="4511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35" y="3986915"/>
            <a:ext cx="3365325" cy="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8" y="1419622"/>
            <a:ext cx="6411118" cy="4768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" y="2067694"/>
            <a:ext cx="6463669" cy="4627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9" y="2787774"/>
            <a:ext cx="6410948" cy="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467544" y="1488142"/>
            <a:ext cx="5904656" cy="2523768"/>
            <a:chOff x="683568" y="1275606"/>
            <a:chExt cx="5904656" cy="2523768"/>
          </a:xfrm>
        </p:grpSpPr>
        <p:sp>
          <p:nvSpPr>
            <p:cNvPr id="9" name="Textfeld 8"/>
            <p:cNvSpPr txBox="1"/>
            <p:nvPr/>
          </p:nvSpPr>
          <p:spPr>
            <a:xfrm>
              <a:off x="683568" y="1275606"/>
              <a:ext cx="5904656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Bekannt aus Nachrichtentechnik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Allgemein: Innerer Sinus moduliert Frequenz eines Trägersinus</a:t>
              </a:r>
            </a:p>
            <a:p>
              <a:endParaRPr lang="de-DE" sz="2000" dirty="0">
                <a:latin typeface="Lato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Formel: </a:t>
              </a:r>
            </a:p>
            <a:p>
              <a:endParaRPr lang="de-DE" sz="2000" dirty="0">
                <a:latin typeface="Lato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Funktioniert analog mit </a:t>
              </a:r>
              <a:r>
                <a:rPr lang="de-DE" sz="2000" dirty="0" smtClean="0">
                  <a:latin typeface="Lato" pitchFamily="34" charset="0"/>
                </a:rPr>
                <a:t>Kosinus</a:t>
              </a:r>
              <a:endParaRPr lang="de-DE" sz="2000" dirty="0">
                <a:latin typeface="Lato" pitchFamily="34" charset="0"/>
              </a:endParaRPr>
            </a:p>
            <a:p>
              <a:endParaRPr lang="de-DE" dirty="0"/>
            </a:p>
          </p:txBody>
        </p:sp>
        <p:pic>
          <p:nvPicPr>
            <p:cNvPr id="8" name="Grafik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842" y="2582024"/>
              <a:ext cx="2940206" cy="2530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8254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pPr algn="ctr"/>
            <a:endParaRPr lang="de-DE" sz="2800" dirty="0" smtClean="0">
              <a:latin typeface="Lato" pitchFamily="34" charset="0"/>
            </a:endParaRPr>
          </a:p>
          <a:p>
            <a:pPr algn="ctr"/>
            <a:endParaRPr lang="de-DE" sz="2000" dirty="0" smtClean="0">
              <a:latin typeface="Lato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5292080" y="1491630"/>
            <a:ext cx="3707904" cy="1938992"/>
            <a:chOff x="5400600" y="1491630"/>
            <a:chExt cx="3707904" cy="1938992"/>
          </a:xfrm>
        </p:grpSpPr>
        <p:sp>
          <p:nvSpPr>
            <p:cNvPr id="13" name="Textfeld 12"/>
            <p:cNvSpPr txBox="1"/>
            <p:nvPr/>
          </p:nvSpPr>
          <p:spPr>
            <a:xfrm>
              <a:off x="5400600" y="1491630"/>
              <a:ext cx="37079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ato" pitchFamily="34" charset="0"/>
                </a:rPr>
                <a:t> 	Frequenzen der </a:t>
              </a:r>
            </a:p>
            <a:p>
              <a:r>
                <a:rPr lang="de-DE" sz="2000" dirty="0" smtClean="0">
                  <a:latin typeface="Lato" pitchFamily="34" charset="0"/>
                </a:rPr>
                <a:t>	Oszillatoren</a:t>
              </a:r>
            </a:p>
            <a:p>
              <a:r>
                <a:rPr lang="de-DE" sz="2000" dirty="0" smtClean="0">
                  <a:latin typeface="Lato" pitchFamily="34" charset="0"/>
                </a:rPr>
                <a:t>	Modulationsindex</a:t>
              </a:r>
            </a:p>
            <a:p>
              <a:r>
                <a:rPr lang="de-DE" sz="2000" dirty="0" smtClean="0">
                  <a:latin typeface="Lato" pitchFamily="34" charset="0"/>
                </a:rPr>
                <a:t>VCA: 	Spannungsgesteuerter </a:t>
              </a:r>
            </a:p>
            <a:p>
              <a:r>
                <a:rPr lang="de-DE" sz="2000" dirty="0" smtClean="0">
                  <a:latin typeface="Lato" pitchFamily="34" charset="0"/>
                </a:rPr>
                <a:t>	Verstärker</a:t>
              </a:r>
            </a:p>
            <a:p>
              <a:r>
                <a:rPr lang="de-DE" sz="2000" dirty="0" smtClean="0">
                  <a:latin typeface="Lato" pitchFamily="34" charset="0"/>
                </a:rPr>
                <a:t>EG: 	Hüllkurvengenerator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529" y="1605848"/>
              <a:ext cx="792702" cy="230697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003" y="2222989"/>
              <a:ext cx="269823" cy="227642"/>
            </a:xfrm>
            <a:prstGeom prst="rect">
              <a:avLst/>
            </a:prstGeom>
          </p:spPr>
        </p:pic>
      </p:grpSp>
      <p:sp>
        <p:nvSpPr>
          <p:cNvPr id="2" name="Textfeld 1"/>
          <p:cNvSpPr txBox="1"/>
          <p:nvPr/>
        </p:nvSpPr>
        <p:spPr>
          <a:xfrm>
            <a:off x="467544" y="3582931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</a:t>
            </a:r>
            <a:r>
              <a:rPr lang="de-DE" sz="1000" dirty="0">
                <a:hlinkClick r:id="rId7"/>
              </a:rPr>
              <a:t>http://mmmmaven.com/wp-content/uploads/800px-2op_FM.svg_.</a:t>
            </a:r>
            <a:r>
              <a:rPr lang="de-DE" sz="1000" dirty="0" smtClean="0">
                <a:hlinkClick r:id="rId7"/>
              </a:rPr>
              <a:t>png</a:t>
            </a:r>
            <a:endParaRPr lang="de-DE" sz="1000" dirty="0" smtClean="0"/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825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Formel" r:id="rId10" imgW="114120" imgH="215640" progId="Equation.3">
                  <p:embed/>
                </p:oleObj>
              </mc:Choice>
              <mc:Fallback>
                <p:oleObj name="Formel" r:id="rId10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rinzip_func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6334" y="3471718"/>
            <a:ext cx="609600" cy="609600"/>
          </a:xfrm>
          <a:prstGeom prst="rect">
            <a:avLst/>
          </a:prstGeom>
        </p:spPr>
      </p:pic>
      <p:pic>
        <p:nvPicPr>
          <p:cNvPr id="3" name="prinzip_func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49738" y="3458203"/>
            <a:ext cx="609600" cy="609600"/>
          </a:xfrm>
          <a:prstGeom prst="rect">
            <a:avLst/>
          </a:prstGeom>
        </p:spPr>
      </p:pic>
      <p:pic>
        <p:nvPicPr>
          <p:cNvPr id="8" name="prinzip_modwav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43142" y="3458203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4081318"/>
            <a:ext cx="9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Träger 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21692" y="4081318"/>
            <a:ext cx="12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Modulator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539559" y="4081318"/>
            <a:ext cx="11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Ergebnis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3" name="Gruppieren 2"/>
          <p:cNvGrpSpPr/>
          <p:nvPr/>
        </p:nvGrpSpPr>
        <p:grpSpPr>
          <a:xfrm>
            <a:off x="326390" y="1203598"/>
            <a:ext cx="3751828" cy="3447098"/>
            <a:chOff x="251520" y="1203598"/>
            <a:chExt cx="3751828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1.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4585" cy="227717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3183322"/>
              <a:ext cx="1994585" cy="22771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4012965"/>
              <a:ext cx="3607811" cy="227717"/>
            </a:xfrm>
            <a:prstGeom prst="rect">
              <a:avLst/>
            </a:prstGeom>
          </p:spPr>
        </p:pic>
      </p:grpSp>
      <p:pic>
        <p:nvPicPr>
          <p:cNvPr id="7" name="beispiel1_func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0402" y="1736262"/>
            <a:ext cx="232795" cy="232795"/>
          </a:xfrm>
          <a:prstGeom prst="rect">
            <a:avLst/>
          </a:prstGeom>
        </p:spPr>
      </p:pic>
      <p:pic>
        <p:nvPicPr>
          <p:cNvPr id="8" name="beispiel1_func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1911" y="2699841"/>
            <a:ext cx="246533" cy="246533"/>
          </a:xfrm>
          <a:prstGeom prst="rect">
            <a:avLst/>
          </a:prstGeom>
        </p:spPr>
      </p:pic>
      <p:pic>
        <p:nvPicPr>
          <p:cNvPr id="13" name="beispiel1_modwa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45870" y="3644304"/>
            <a:ext cx="252574" cy="252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9" name="Gruppieren 8"/>
          <p:cNvGrpSpPr/>
          <p:nvPr/>
        </p:nvGrpSpPr>
        <p:grpSpPr>
          <a:xfrm>
            <a:off x="324261" y="1203598"/>
            <a:ext cx="3867151" cy="3447098"/>
            <a:chOff x="251520" y="1203598"/>
            <a:chExt cx="3867151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2.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5778" cy="228667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3183322"/>
              <a:ext cx="2109705" cy="22866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8" y="4012965"/>
              <a:ext cx="3723133" cy="228667"/>
            </a:xfrm>
            <a:prstGeom prst="rect">
              <a:avLst/>
            </a:prstGeom>
          </p:spPr>
        </p:pic>
      </p:grpSp>
      <p:pic>
        <p:nvPicPr>
          <p:cNvPr id="10" name="beispiel2_func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2111" y="1721594"/>
            <a:ext cx="216024" cy="216024"/>
          </a:xfrm>
          <a:prstGeom prst="rect">
            <a:avLst/>
          </a:prstGeom>
        </p:spPr>
      </p:pic>
      <p:pic>
        <p:nvPicPr>
          <p:cNvPr id="13" name="beispiel2_func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5343" y="2715766"/>
            <a:ext cx="232792" cy="232792"/>
          </a:xfrm>
          <a:prstGeom prst="rect">
            <a:avLst/>
          </a:prstGeom>
        </p:spPr>
      </p:pic>
      <p:pic>
        <p:nvPicPr>
          <p:cNvPr id="14" name="beispiel2_modwa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6858" y="3651870"/>
            <a:ext cx="232792" cy="2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selbst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353,829"/>
  <p:tag name="LATEXADDIN" val="\documentclass{article}&#10;\usepackage{amsmath}&#10;\pagestyle{empty}&#10;\begin{document}&#10;$\sin(\theta) = \frac{\textbf{gegenüberliegende Seite}}{\textbf{Hypotenuse}} &#10;= \frac{a}{c} = \frac{a}{1} = a$&#10;&#10;&#10;&#10;\end{document}"/>
  <p:tag name="IGUANATEXSIZE" val="18"/>
  <p:tag name="IGUANATEXCURSOR" val="189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291,0406"/>
  <p:tag name="LATEXADDIN" val="\documentclass{article}&#10;\usepackage{amsmath}&#10;\pagestyle{empty}&#10;\begin{document}&#10;$2\pi \cdot f$&#10;&#10;&#10;&#10;\end{document}"/>
  <p:tag name="IGUANATEXSIZE" val="20"/>
  <p:tag name="IGUANATEXCURSOR" val="94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600 \cdot t)$&#10;&#10;&#10;&#10;\end{document}"/>
  <p:tag name="IGUANATEXSIZE" val="18"/>
  <p:tag name="IGUANATEXCURSOR" val="108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5sin(2\pi 75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72,775"/>
  <p:tag name="LATEXADDIN" val="\documentclass{article}&#10;\usepackage{amsmath}&#10;\pagestyle{empty}&#10;\begin{document}&#10;$y(t)=sin(2\pi 600 \cdot t + 5 \sin(2\pi 75 \cdot t))$&#10;&#10;&#10;&#10;\end{document}"/>
  <p:tag name="IGUANATEXSIZE" val="18"/>
  <p:tag name="IGUANATEXCURSOR" val="132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300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2,911"/>
  <p:tag name="LATEXADDIN" val="\documentclass{article}&#10;\usepackage{amsmath}&#10;\pagestyle{empty}&#10;\begin{document}&#10;$y(t)=5sin(2\pi 120 \cdot t)$&#10;&#10;&#10;&#10;\end{document}"/>
  <p:tag name="IGUANATEXSIZE" val="18"/>
  <p:tag name="IGUANATEXCURSOR" val="99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35,034"/>
  <p:tag name="LATEXADDIN" val="\documentclass{article}&#10;\usepackage{amsmath}&#10;\pagestyle{empty}&#10;\begin{document}&#10;$y(t)=sin(2\pi 300 \cdot t + 5 \sin(2\pi 120 \cdot t))$&#10;&#10;&#10;&#10;\end{document}"/>
  <p:tag name="IGUANATEXSIZE" val="18"/>
  <p:tag name="IGUANATEXCURSOR" val="124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Bildschirmpräsentation (16:9)</PresentationFormat>
  <Paragraphs>293</Paragraphs>
  <Slides>31</Slides>
  <Notes>2</Notes>
  <HiddenSlides>0</HiddenSlides>
  <MMClips>9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Lato</vt:lpstr>
      <vt:lpstr>Larissa-Design</vt:lpstr>
      <vt:lpstr>Formel</vt:lpstr>
      <vt:lpstr>FM-Synthese</vt:lpstr>
      <vt:lpstr>PowerPoint-Präsentation</vt:lpstr>
      <vt:lpstr>Einführung in die FM-Synthese</vt:lpstr>
      <vt:lpstr>PowerPoint-Präsentation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188</cp:revision>
  <dcterms:created xsi:type="dcterms:W3CDTF">2015-06-10T10:18:23Z</dcterms:created>
  <dcterms:modified xsi:type="dcterms:W3CDTF">2015-06-19T13:59:01Z</dcterms:modified>
</cp:coreProperties>
</file>