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85" r:id="rId4"/>
    <p:sldId id="279" r:id="rId5"/>
    <p:sldId id="258" r:id="rId6"/>
    <p:sldId id="259" r:id="rId7"/>
    <p:sldId id="260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88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84" r:id="rId28"/>
    <p:sldId id="280" r:id="rId29"/>
    <p:sldId id="283" r:id="rId30"/>
    <p:sldId id="286" r:id="rId31"/>
    <p:sldId id="289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803" autoAdjust="0"/>
  </p:normalViewPr>
  <p:slideViewPr>
    <p:cSldViewPr>
      <p:cViewPr varScale="1">
        <p:scale>
          <a:sx n="93" d="100"/>
          <a:sy n="93" d="100"/>
        </p:scale>
        <p:origin x="738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29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04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Lato" panose="020F0502020204030203" pitchFamily="34" charset="0"/>
              </a:defRPr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.xml"/><Relationship Id="rId7" Type="http://schemas.openxmlformats.org/officeDocument/2006/relationships/image" Target="../media/image7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6.png"/><Relationship Id="rId5" Type="http://schemas.openxmlformats.org/officeDocument/2006/relationships/tags" Target="../tags/tag22.xml"/><Relationship Id="rId10" Type="http://schemas.openxmlformats.org/officeDocument/2006/relationships/image" Target="../media/image35.png"/><Relationship Id="rId4" Type="http://schemas.openxmlformats.org/officeDocument/2006/relationships/tags" Target="../tags/tag21.xml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7.png"/><Relationship Id="rId5" Type="http://schemas.openxmlformats.org/officeDocument/2006/relationships/tags" Target="../tags/tag28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27.xml"/><Relationship Id="rId9" Type="http://schemas.openxmlformats.org/officeDocument/2006/relationships/image" Target="../media/image3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1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45.png"/><Relationship Id="rId5" Type="http://schemas.openxmlformats.org/officeDocument/2006/relationships/tags" Target="../tags/tag35.xml"/><Relationship Id="rId10" Type="http://schemas.openxmlformats.org/officeDocument/2006/relationships/image" Target="../media/image44.png"/><Relationship Id="rId4" Type="http://schemas.openxmlformats.org/officeDocument/2006/relationships/tags" Target="../tags/tag34.xml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audio" Target="../media/media1.wav"/><Relationship Id="rId7" Type="http://schemas.openxmlformats.org/officeDocument/2006/relationships/audio" Target="../media/media3.wav"/><Relationship Id="rId12" Type="http://schemas.openxmlformats.org/officeDocument/2006/relationships/image" Target="../media/image9.png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microsoft.com/office/2007/relationships/media" Target="../media/media3.wav"/><Relationship Id="rId11" Type="http://schemas.openxmlformats.org/officeDocument/2006/relationships/image" Target="../media/image7.wmf"/><Relationship Id="rId5" Type="http://schemas.openxmlformats.org/officeDocument/2006/relationships/audio" Target="../media/media2.wav"/><Relationship Id="rId10" Type="http://schemas.openxmlformats.org/officeDocument/2006/relationships/oleObject" Target="../embeddings/oleObject1.bin"/><Relationship Id="rId4" Type="http://schemas.microsoft.com/office/2007/relationships/media" Target="../media/media2.wav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image" Target="../media/image12.png"/><Relationship Id="rId3" Type="http://schemas.microsoft.com/office/2007/relationships/media" Target="../media/media5.wav"/><Relationship Id="rId7" Type="http://schemas.openxmlformats.org/officeDocument/2006/relationships/tags" Target="../tags/tag4.xml"/><Relationship Id="rId12" Type="http://schemas.openxmlformats.org/officeDocument/2006/relationships/image" Target="../media/image11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0.png"/><Relationship Id="rId5" Type="http://schemas.microsoft.com/office/2007/relationships/media" Target="../media/media6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5.wav"/><Relationship Id="rId9" Type="http://schemas.openxmlformats.org/officeDocument/2006/relationships/tags" Target="../tags/tag6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3" Type="http://schemas.microsoft.com/office/2007/relationships/media" Target="../media/media8.wav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4.png"/><Relationship Id="rId5" Type="http://schemas.microsoft.com/office/2007/relationships/media" Target="../media/media9.wav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4" Type="http://schemas.openxmlformats.org/officeDocument/2006/relationships/audio" Target="../media/media8.wav"/><Relationship Id="rId9" Type="http://schemas.openxmlformats.org/officeDocument/2006/relationships/tags" Target="../tags/tag9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dirty="0" smtClean="0">
                <a:latin typeface="Lato" pitchFamily="34" charset="0"/>
              </a:rPr>
              <a:t>FM-Synthese</a:t>
            </a:r>
            <a:endParaRPr lang="de-DE" dirty="0">
              <a:latin typeface="Lato" pitchFamily="34" charset="0"/>
            </a:endParaRPr>
          </a:p>
        </p:txBody>
      </p:sp>
      <p:sp>
        <p:nvSpPr>
          <p:cNvPr id="3" name="Untertitel 6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de-DE" dirty="0" smtClean="0"/>
              <a:t>Markus Bullmann, Stefan Gerasch, Julius Hackel, Matthias Kemmer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86818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Grundlage: Frequenzmodulation</a:t>
            </a:r>
          </a:p>
          <a:p>
            <a:r>
              <a:rPr lang="de-DE" sz="2000" dirty="0" smtClean="0">
                <a:latin typeface="Lato" pitchFamily="34" charset="0"/>
              </a:rPr>
              <a:t>Bekannt aus Nachrichtentechnik</a:t>
            </a:r>
          </a:p>
          <a:p>
            <a:r>
              <a:rPr lang="de-DE" sz="2000" dirty="0" smtClean="0">
                <a:latin typeface="Lato" pitchFamily="34" charset="0"/>
              </a:rPr>
              <a:t>Erfinder der FM-Synthese: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Prof. Dr.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endParaRPr lang="de-DE" sz="2000" dirty="0" smtClean="0">
              <a:latin typeface="Lato" pitchFamily="34" charset="0"/>
            </a:endParaRPr>
          </a:p>
          <a:p>
            <a:endParaRPr lang="de-DE" sz="20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11E0BBA-85CE-4567-A3EB-570B826ED50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20482" name="Picture 2" descr="D:\Julius\Documents\GitHub\VSeminar\Dok\Kapitel\img\chowning_CCR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669858"/>
            <a:ext cx="3096344" cy="248606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170558" y="4235096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arts.mit.edu/wp-content/uploads/2014/07/ChowningYamaha.jpg 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61481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Erste Entdeckung im Jahre 1967</a:t>
            </a:r>
          </a:p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experimentierte mit </a:t>
            </a:r>
            <a:r>
              <a:rPr lang="de-DE" sz="2000" dirty="0" err="1" smtClean="0">
                <a:latin typeface="Lato" pitchFamily="34" charset="0"/>
              </a:rPr>
              <a:t>Vibratos</a:t>
            </a:r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Vibrato: Periodische Änderung eines Tons</a:t>
            </a:r>
          </a:p>
          <a:p>
            <a:r>
              <a:rPr lang="de-DE" sz="2000" dirty="0" smtClean="0">
                <a:latin typeface="Lato" pitchFamily="34" charset="0"/>
              </a:rPr>
              <a:t>Neue Obertöne bei höheren Modulationsfrequenzen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1BA9CB46-1999-48FE-934D-6C67DE05983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6899" y="1491630"/>
            <a:ext cx="8023533" cy="2448272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2005 in einem Interview: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</a:t>
            </a:r>
            <a:r>
              <a:rPr lang="en-US" sz="2000" i="1" dirty="0" smtClean="0">
                <a:latin typeface="Lato" pitchFamily="34" charset="0"/>
              </a:rPr>
              <a:t>I was experimenting with just a </a:t>
            </a:r>
            <a:r>
              <a:rPr lang="en-US" sz="2000" b="1" i="1" dirty="0" smtClean="0">
                <a:latin typeface="Lato" pitchFamily="34" charset="0"/>
              </a:rPr>
              <a:t>sinusoid</a:t>
            </a:r>
            <a:r>
              <a:rPr lang="en-US" sz="2000" i="1" dirty="0" smtClean="0">
                <a:latin typeface="Lato" pitchFamily="34" charset="0"/>
              </a:rPr>
              <a:t> and </a:t>
            </a:r>
            <a:r>
              <a:rPr lang="en-US" sz="2000" b="1" i="1" dirty="0" smtClean="0">
                <a:latin typeface="Lato" pitchFamily="34" charset="0"/>
              </a:rPr>
              <a:t>kept increasing the vibrato rate</a:t>
            </a:r>
            <a:r>
              <a:rPr lang="en-US" sz="2000" i="1" dirty="0" smtClean="0">
                <a:latin typeface="Lato" pitchFamily="34" charset="0"/>
              </a:rPr>
              <a:t>, so all of a sudden it didn’t sound like listening to a change in pitch in time, but rather </a:t>
            </a:r>
            <a:r>
              <a:rPr lang="en-US" sz="2000" i="1" dirty="0" err="1" smtClean="0">
                <a:latin typeface="Lato" pitchFamily="34" charset="0"/>
              </a:rPr>
              <a:t>i</a:t>
            </a:r>
            <a:r>
              <a:rPr lang="en-US" sz="2000" i="1" dirty="0" smtClean="0">
                <a:latin typeface="Lato" pitchFamily="34" charset="0"/>
              </a:rPr>
              <a:t> began to hear </a:t>
            </a:r>
            <a:r>
              <a:rPr lang="en-US" sz="2000" b="1" i="1" dirty="0" err="1" smtClean="0">
                <a:latin typeface="Lato" pitchFamily="34" charset="0"/>
              </a:rPr>
              <a:t>timbral</a:t>
            </a:r>
            <a:r>
              <a:rPr lang="en-US" sz="2000" b="1" i="1" dirty="0" smtClean="0">
                <a:latin typeface="Lato" pitchFamily="34" charset="0"/>
              </a:rPr>
              <a:t> differences</a:t>
            </a:r>
            <a:r>
              <a:rPr lang="en-US" sz="2000" i="1" dirty="0" smtClean="0">
                <a:latin typeface="Lato" pitchFamily="34" charset="0"/>
              </a:rPr>
              <a:t>.[…]”</a:t>
            </a:r>
            <a:endParaRPr lang="de-DE" sz="2000" i="1" dirty="0" smtClean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2653B21-52A1-4C85-A953-1B3DFEDFDB08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60830F5-49E7-4889-AA1F-2CB69E8126A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749028"/>
            <a:ext cx="8229600" cy="197485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Nach 3 Jahren:  Durchblick der mathematischen Hintergründe</a:t>
            </a:r>
          </a:p>
          <a:p>
            <a:r>
              <a:rPr lang="de-DE" sz="2000" dirty="0" smtClean="0">
                <a:latin typeface="Lato" pitchFamily="34" charset="0"/>
              </a:rPr>
              <a:t>Nachbildung von verschiedenen Instrumenten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1971</a:t>
            </a:r>
          </a:p>
          <a:p>
            <a:r>
              <a:rPr lang="de-DE" sz="2000" dirty="0" smtClean="0">
                <a:latin typeface="Lato" pitchFamily="34" charset="0"/>
              </a:rPr>
              <a:t>Veröffentlichung von 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1972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A27912C-CDDD-45BB-A172-315B1F38A094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Intention: Komposition neuer Stücke</a:t>
            </a:r>
          </a:p>
          <a:p>
            <a:r>
              <a:rPr lang="de-DE" sz="2000" dirty="0" smtClean="0">
                <a:latin typeface="Lato" pitchFamily="34" charset="0"/>
              </a:rPr>
              <a:t>Jedoch: Hoffnung auf kommerzielle Anwendung</a:t>
            </a:r>
          </a:p>
          <a:p>
            <a:r>
              <a:rPr lang="de-DE" sz="2000" dirty="0" smtClean="0">
                <a:latin typeface="Lato" pitchFamily="34" charset="0"/>
              </a:rPr>
              <a:t>Lizensierung durch das OTL (Office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Technology Licensing)</a:t>
            </a:r>
          </a:p>
          <a:p>
            <a:r>
              <a:rPr lang="de-DE" sz="2000" dirty="0" smtClean="0">
                <a:latin typeface="Lato" pitchFamily="34" charset="0"/>
              </a:rPr>
              <a:t>Wenig Interesse zu Begin</a:t>
            </a:r>
          </a:p>
          <a:p>
            <a:r>
              <a:rPr lang="de-DE" sz="2000" dirty="0" smtClean="0">
                <a:latin typeface="Lato" pitchFamily="34" charset="0"/>
              </a:rPr>
              <a:t>Zitat Andy Moorer:</a:t>
            </a:r>
          </a:p>
          <a:p>
            <a:pPr>
              <a:buNone/>
            </a:pPr>
            <a:r>
              <a:rPr lang="en-US" sz="2000" dirty="0" smtClean="0">
                <a:latin typeface="Lato" pitchFamily="34" charset="0"/>
              </a:rPr>
              <a:t>	“[...] </a:t>
            </a:r>
            <a:r>
              <a:rPr lang="en-US" sz="2000" i="1" dirty="0" smtClean="0">
                <a:latin typeface="Lato" pitchFamily="34" charset="0"/>
              </a:rPr>
              <a:t>It was really discouraging. John was so proud of having put this damn thing together and people didn’t really get the idea of </a:t>
            </a:r>
            <a:r>
              <a:rPr lang="en-US" sz="2000" i="1" dirty="0" err="1" smtClean="0">
                <a:latin typeface="Lato" pitchFamily="34" charset="0"/>
              </a:rPr>
              <a:t>spatializing</a:t>
            </a:r>
            <a:r>
              <a:rPr lang="en-US" sz="2000" i="1" dirty="0" smtClean="0">
                <a:latin typeface="Lato" pitchFamily="34" charset="0"/>
              </a:rPr>
              <a:t> the sound.”</a:t>
            </a:r>
            <a:endParaRPr lang="de-DE" sz="2000" i="1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00B76B82-E15A-4F92-B838-853BA8CDA07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347614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1973: Veröffentlichung der Erfindung</a:t>
            </a:r>
          </a:p>
          <a:p>
            <a:r>
              <a:rPr lang="de-DE" sz="2000" dirty="0" smtClean="0">
                <a:latin typeface="Lato" pitchFamily="34" charset="0"/>
              </a:rPr>
              <a:t>1974: Vorstellung der FM-Synthese bei Yamaha</a:t>
            </a:r>
          </a:p>
          <a:p>
            <a:r>
              <a:rPr lang="de-DE" sz="2000" dirty="0" err="1" smtClean="0">
                <a:latin typeface="Lato" pitchFamily="34" charset="0"/>
              </a:rPr>
              <a:t>Kazukiyo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Ishimura</a:t>
            </a:r>
            <a:r>
              <a:rPr lang="de-DE" sz="2000" dirty="0" smtClean="0">
                <a:latin typeface="Lato" pitchFamily="34" charset="0"/>
              </a:rPr>
              <a:t> erkannte das Potenzial</a:t>
            </a:r>
          </a:p>
          <a:p>
            <a:r>
              <a:rPr lang="de-DE" sz="2000" dirty="0" smtClean="0">
                <a:latin typeface="Lato" pitchFamily="34" charset="0"/>
              </a:rPr>
              <a:t>Yamaha lizensiert die FM-Synthese im gleichen Jahr</a:t>
            </a:r>
          </a:p>
          <a:p>
            <a:r>
              <a:rPr lang="de-DE" sz="2000" dirty="0" smtClean="0">
                <a:latin typeface="Lato" pitchFamily="34" charset="0"/>
              </a:rPr>
              <a:t>1975: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kehrt nach Stanford zurück</a:t>
            </a:r>
          </a:p>
          <a:p>
            <a:r>
              <a:rPr lang="de-DE" sz="2000" dirty="0" smtClean="0">
                <a:latin typeface="Lato" pitchFamily="34" charset="0"/>
              </a:rPr>
              <a:t>Gründung des CCRMA („Karma“)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– Center </a:t>
            </a:r>
            <a:r>
              <a:rPr lang="de-DE" sz="2000" dirty="0" err="1" smtClean="0">
                <a:latin typeface="Lato" pitchFamily="34" charset="0"/>
              </a:rPr>
              <a:t>for</a:t>
            </a:r>
            <a:r>
              <a:rPr lang="de-DE" sz="2000" dirty="0" smtClean="0">
                <a:latin typeface="Lato" pitchFamily="34" charset="0"/>
              </a:rPr>
              <a:t> Computer Research in Music </a:t>
            </a:r>
            <a:r>
              <a:rPr lang="de-DE" sz="2000" dirty="0" err="1" smtClean="0">
                <a:latin typeface="Lato" pitchFamily="34" charset="0"/>
              </a:rPr>
              <a:t>and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Acoustics</a:t>
            </a: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BD29002-DD08-4B8B-8D0E-E18685283E8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29698" name="Picture 2" descr="D:\Julius\Documents\GitHub\VSeminar\Dok\Kapitel\img\Founders_CCRMA.png"/>
          <p:cNvPicPr>
            <a:picLocks noChangeAspect="1" noChangeArrowheads="1"/>
          </p:cNvPicPr>
          <p:nvPr/>
        </p:nvPicPr>
        <p:blipFill rotWithShape="1">
          <a:blip r:embed="rId2" cstate="print"/>
          <a:srcRect b="8510"/>
          <a:stretch/>
        </p:blipFill>
        <p:spPr bwMode="auto">
          <a:xfrm>
            <a:off x="2106086" y="915566"/>
            <a:ext cx="4947107" cy="3096344"/>
          </a:xfrm>
          <a:prstGeom prst="rect">
            <a:avLst/>
          </a:prstGeom>
          <a:noFill/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Gründer des CCRMA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68" y="4111519"/>
            <a:ext cx="2376264" cy="23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D7189504-FB42-40CE-B2BB-CA1D3CB1B38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7020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Großer Erfolg für Yamaha</a:t>
            </a:r>
          </a:p>
          <a:p>
            <a:r>
              <a:rPr lang="de-DE" sz="2000" dirty="0" smtClean="0">
                <a:latin typeface="Lato" pitchFamily="34" charset="0"/>
              </a:rPr>
              <a:t>Erste FM-Synthesizer: GS1 (1980) und GS2 (1982)</a:t>
            </a:r>
          </a:p>
          <a:p>
            <a:r>
              <a:rPr lang="de-DE" sz="2000" dirty="0" smtClean="0">
                <a:latin typeface="Lato" pitchFamily="34" charset="0"/>
              </a:rPr>
              <a:t>Kosten: 30.000 DM und 16.000 DM</a:t>
            </a:r>
          </a:p>
          <a:p>
            <a:r>
              <a:rPr lang="de-DE" sz="2000" dirty="0" smtClean="0">
                <a:latin typeface="Lato" pitchFamily="34" charset="0"/>
              </a:rPr>
              <a:t>Durchbruch 1983 mit dem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C72BFCD-6DDC-4F0C-B207-AE3CB62F0D09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484" name="Picture 4" descr="http://www.electricdruid.net/images/interface/larger/YamahaDX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97265"/>
            <a:ext cx="7704856" cy="2614645"/>
          </a:xfrm>
          <a:prstGeom prst="rect">
            <a:avLst/>
          </a:prstGeom>
          <a:noFill/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247043" y="3986343"/>
            <a:ext cx="472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1224136"/>
          </a:xfrm>
        </p:spPr>
        <p:txBody>
          <a:bodyPr/>
          <a:lstStyle/>
          <a:p>
            <a:r>
              <a:rPr lang="de-DE" sz="2000" dirty="0"/>
              <a:t>Parallele Verarbeitung von 16 </a:t>
            </a:r>
            <a:r>
              <a:rPr lang="de-DE" sz="2000" dirty="0" smtClean="0"/>
              <a:t>Stimmen</a:t>
            </a:r>
          </a:p>
          <a:p>
            <a:r>
              <a:rPr lang="de-DE" sz="2000" dirty="0" smtClean="0"/>
              <a:t>6 einstellbare Operatoren</a:t>
            </a:r>
          </a:p>
          <a:p>
            <a:r>
              <a:rPr lang="de-DE" sz="2000" dirty="0" smtClean="0"/>
              <a:t>32 verschiedene Algorithmen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Yamaha DX7</a:t>
            </a:r>
            <a:endParaRPr lang="de-DE" sz="2800" dirty="0">
              <a:latin typeface="Lato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b="7049"/>
          <a:stretch/>
        </p:blipFill>
        <p:spPr>
          <a:xfrm>
            <a:off x="827584" y="2211710"/>
            <a:ext cx="4029918" cy="18988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4" b="24671"/>
          <a:stretch/>
        </p:blipFill>
        <p:spPr>
          <a:xfrm>
            <a:off x="5220072" y="2211710"/>
            <a:ext cx="3018102" cy="189532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3772" y="4150831"/>
            <a:ext cx="8738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Quellen</a:t>
            </a:r>
            <a:r>
              <a:rPr lang="de-DE" sz="1000" dirty="0"/>
              <a:t>: http://</a:t>
            </a:r>
            <a:r>
              <a:rPr lang="de-DE" sz="1000" dirty="0" smtClean="0"/>
              <a:t>www.publicsurplus.com/sms/docviewer/aucdoc/IMG_0966.jpg?auc=674141&amp;docid=4542888</a:t>
            </a:r>
          </a:p>
          <a:p>
            <a:pPr algn="ctr"/>
            <a:r>
              <a:rPr lang="de-DE" sz="1000" dirty="0" smtClean="0"/>
              <a:t>http</a:t>
            </a:r>
            <a:r>
              <a:rPr lang="de-DE" sz="1000" dirty="0"/>
              <a:t>://</a:t>
            </a:r>
            <a:r>
              <a:rPr lang="de-DE" sz="1000" dirty="0" smtClean="0"/>
              <a:t>www.electricdruid.net/images/interface/larger/YamahaDX7.jpg</a:t>
            </a:r>
          </a:p>
          <a:p>
            <a:pPr algn="ctr"/>
            <a:r>
              <a:rPr lang="de-DE" sz="1000" dirty="0" smtClean="0"/>
              <a:t>Stand: 18.06.2015</a:t>
            </a:r>
          </a:p>
        </p:txBody>
      </p:sp>
    </p:spTree>
    <p:extLst>
      <p:ext uri="{BB962C8B-B14F-4D97-AF65-F5344CB8AC3E}">
        <p14:creationId xmlns:p14="http://schemas.microsoft.com/office/powerpoint/2010/main" val="964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5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smtClean="0">
                <a:latin typeface="Lato" pitchFamily="34" charset="0"/>
              </a:rPr>
              <a:t>Gliederung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13" name="Inhaltsplatzhalter 6"/>
          <p:cNvSpPr txBox="1">
            <a:spLocks/>
          </p:cNvSpPr>
          <p:nvPr/>
        </p:nvSpPr>
        <p:spPr>
          <a:xfrm>
            <a:off x="971600" y="1203598"/>
            <a:ext cx="3250704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smtClean="0">
                <a:latin typeface="Lato" pitchFamily="34" charset="0"/>
              </a:rPr>
              <a:t>1. Julius Hackel	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2. Markus Bullmann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3. Matthias Kemmer</a:t>
            </a:r>
          </a:p>
          <a:p>
            <a:endParaRPr lang="de-DE" sz="2000" smtClean="0">
              <a:latin typeface="Lato" pitchFamily="34" charset="0"/>
            </a:endParaRPr>
          </a:p>
          <a:p>
            <a:r>
              <a:rPr lang="de-DE" sz="2000" smtClean="0">
                <a:latin typeface="Lato" pitchFamily="34" charset="0"/>
              </a:rPr>
              <a:t>4. Stefan Gerasch</a:t>
            </a:r>
          </a:p>
          <a:p>
            <a:endParaRPr lang="de-DE" sz="2800" dirty="0" smtClean="0">
              <a:latin typeface="Lato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64088" y="1059582"/>
            <a:ext cx="36004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de-DE" sz="1400" dirty="0" smtClean="0">
                <a:latin typeface="Lato" pitchFamily="34" charset="0"/>
              </a:rPr>
              <a:t>1. 	Einführung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Prinzip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Beispiele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Geschichte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Einfache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Grundlegende Erläuterungen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2.	- Besonderheiten der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3.	Komplexe FM-Synthese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Parallelschaltung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Kaskadenschaltung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Native Instruments FM8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4.	Praktische Anwendungen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Nachbildung eines Instruments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Modulationsframework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	- Demo</a:t>
            </a:r>
          </a:p>
          <a:p>
            <a:pPr marL="342900" indent="-342900"/>
            <a:r>
              <a:rPr lang="de-DE" sz="1400" dirty="0" smtClean="0">
                <a:latin typeface="Lato" pitchFamily="34" charset="0"/>
              </a:rPr>
              <a:t>5.	Do </a:t>
            </a:r>
            <a:r>
              <a:rPr lang="de-DE" sz="1400" dirty="0" err="1" smtClean="0">
                <a:latin typeface="Lato" pitchFamily="34" charset="0"/>
              </a:rPr>
              <a:t>It</a:t>
            </a:r>
            <a:r>
              <a:rPr lang="de-DE" sz="1400" dirty="0" smtClean="0">
                <a:latin typeface="Lato" pitchFamily="34" charset="0"/>
              </a:rPr>
              <a:t> </a:t>
            </a:r>
            <a:r>
              <a:rPr lang="de-DE" sz="1400" dirty="0" err="1" smtClean="0">
                <a:latin typeface="Lato" pitchFamily="34" charset="0"/>
              </a:rPr>
              <a:t>Yourself</a:t>
            </a:r>
            <a:endParaRPr lang="de-DE" sz="1400" dirty="0" smtClean="0">
              <a:latin typeface="Lato" pitchFamily="34" charset="0"/>
            </a:endParaRPr>
          </a:p>
          <a:p>
            <a:pPr marL="342900" indent="-342900"/>
            <a:endParaRPr lang="de-DE" sz="14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17882A-01A4-40E1-8E7C-E4DC1CDE6C7E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7544" y="1676742"/>
            <a:ext cx="8229600" cy="2838946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Lato" pitchFamily="34" charset="0"/>
              </a:rPr>
              <a:t>1983 – 1989 : Über 20 weitere digitale Synthesizer von Yamaha</a:t>
            </a:r>
          </a:p>
          <a:p>
            <a:r>
              <a:rPr lang="de-DE" sz="2000" dirty="0" smtClean="0">
                <a:latin typeface="Lato" pitchFamily="34" charset="0"/>
              </a:rPr>
              <a:t>1990: SY77 – Kombination aus FM-Synthese und Sampling</a:t>
            </a:r>
          </a:p>
          <a:p>
            <a:r>
              <a:rPr lang="de-DE" sz="2000" dirty="0" smtClean="0">
                <a:latin typeface="Lato" pitchFamily="34" charset="0"/>
              </a:rPr>
              <a:t>Ab Mitte der 90er: Leistungsfähige personal Computer</a:t>
            </a:r>
          </a:p>
          <a:p>
            <a:r>
              <a:rPr lang="de-DE" sz="2000" dirty="0" smtClean="0">
                <a:latin typeface="Lato" pitchFamily="34" charset="0"/>
              </a:rPr>
              <a:t>Softwaresynthesizer mit Midi-Keyboards</a:t>
            </a:r>
          </a:p>
          <a:p>
            <a:r>
              <a:rPr lang="de-DE" sz="2000" dirty="0" smtClean="0">
                <a:latin typeface="Lato" pitchFamily="34" charset="0"/>
              </a:rPr>
              <a:t>Native Instruments FM8: Nachbildung des DX7</a:t>
            </a:r>
          </a:p>
          <a:p>
            <a:pPr>
              <a:buNone/>
            </a:pPr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Geschichte der FM-Synthese</a:t>
            </a:r>
            <a:endParaRPr lang="de-DE" sz="2800" dirty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FD35CB8-BD90-447C-AB06-561BC3962411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Lato" pitchFamily="34" charset="0"/>
              </a:rPr>
              <a:t>Einfache FM-Synthese</a:t>
            </a:r>
            <a:endParaRPr lang="de-DE" sz="3600" dirty="0">
              <a:latin typeface="Lato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Trigonometrische Funktionen (Winkelfunktionen)</a:t>
            </a:r>
          </a:p>
          <a:p>
            <a:r>
              <a:rPr lang="de-DE" sz="2000" dirty="0" smtClean="0">
                <a:latin typeface="Lato" pitchFamily="34" charset="0"/>
              </a:rPr>
              <a:t>Periodische Funktion: </a:t>
            </a:r>
          </a:p>
          <a:p>
            <a:r>
              <a:rPr lang="de-DE" sz="2000" dirty="0" smtClean="0">
                <a:latin typeface="Lato" pitchFamily="34" charset="0"/>
              </a:rPr>
              <a:t>Einfache Verdeutlichung am Einheitskreis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499742"/>
            <a:ext cx="1722664" cy="2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6D7D0E66-EFAE-4305-BA7A-6348E48A803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31746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5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7404" y="1230973"/>
            <a:ext cx="8229600" cy="3394472"/>
          </a:xfrm>
        </p:spPr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Sinus:</a:t>
            </a:r>
          </a:p>
          <a:p>
            <a:endParaRPr lang="de-DE" sz="2000" dirty="0" smtClean="0">
              <a:latin typeface="Lato" pitchFamily="34" charset="0"/>
            </a:endParaRP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Kosinus: </a:t>
            </a:r>
          </a:p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name="Formel" r:id="rId6" imgW="114120" imgH="215640" progId="Equation.3">
                  <p:embed/>
                </p:oleObj>
              </mc:Choice>
              <mc:Fallback>
                <p:oleObj name="Formel" r:id="rId6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" y="1745259"/>
            <a:ext cx="4304965" cy="3233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4" y="2859782"/>
            <a:ext cx="3691734" cy="32337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9A556A3-A96F-4A29-B9F8-6AE2A559B58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46856" y="1200151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de-DE" sz="2000" dirty="0" smtClean="0">
                <a:latin typeface="Lato" pitchFamily="34" charset="0"/>
              </a:rPr>
              <a:t>	</a:t>
            </a:r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2652713" y="1341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0" name="Formel" r:id="rId5" imgW="114120" imgH="215640" progId="Equation.3">
                  <p:embed/>
                </p:oleObj>
              </mc:Choice>
              <mc:Fallback>
                <p:oleObj name="Formel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13414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1" name="Formel" r:id="rId7" imgW="114120" imgH="215640" progId="Equation.3">
                  <p:embed/>
                </p:oleObj>
              </mc:Choice>
              <mc:Fallback>
                <p:oleObj name="Formel" r:id="rId7" imgW="114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"/>
          <p:cNvGrpSpPr/>
          <p:nvPr/>
        </p:nvGrpSpPr>
        <p:grpSpPr>
          <a:xfrm>
            <a:off x="467544" y="1239447"/>
            <a:ext cx="8229600" cy="3595463"/>
            <a:chOff x="467544" y="1239447"/>
            <a:chExt cx="8229600" cy="3595463"/>
          </a:xfrm>
        </p:grpSpPr>
        <p:sp>
          <p:nvSpPr>
            <p:cNvPr id="12" name="Inhaltsplatzhalter 2"/>
            <p:cNvSpPr txBox="1">
              <a:spLocks/>
            </p:cNvSpPr>
            <p:nvPr/>
          </p:nvSpPr>
          <p:spPr>
            <a:xfrm>
              <a:off x="467544" y="1239447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Winkelangabe im Bogenmaß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noProof="0" dirty="0" smtClean="0">
                  <a:latin typeface="Lato" pitchFamily="34" charset="0"/>
                </a:rPr>
                <a:t>Angabe des abgelaufenen Bogens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lang="de-DE" sz="2000" noProof="0" dirty="0" smtClean="0"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Bogenmaß</a:t>
              </a:r>
              <a:r>
                <a:rPr kumimoji="0" lang="de-DE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</a:t>
              </a:r>
              <a:r>
                <a:rPr lang="de-DE" sz="2000" b="1" noProof="0" dirty="0">
                  <a:latin typeface="Lato" pitchFamily="34" charset="0"/>
                </a:rPr>
                <a:t> </a:t>
              </a:r>
              <a:r>
                <a:rPr lang="de-DE" sz="2000" b="1" noProof="0" dirty="0" smtClean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: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Halbe Umdrehung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de-DE" sz="2000" dirty="0" smtClean="0">
                <a:latin typeface="Lato" pitchFamily="34" charset="0"/>
              </a:endParaRPr>
            </a:p>
            <a:p>
              <a:pPr marL="34290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Bogenmaß 2    </a:t>
              </a:r>
              <a:r>
                <a:rPr lang="de-DE" sz="2000" b="1" dirty="0" smtClean="0">
                  <a:latin typeface="Lato" pitchFamily="34" charset="0"/>
                </a:rPr>
                <a:t>: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de-DE" sz="2000" b="1" dirty="0" smtClean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Ganze Umdrehung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4315" y="2484441"/>
              <a:ext cx="164615" cy="133521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776" y="3590136"/>
              <a:ext cx="164615" cy="133521"/>
            </a:xfrm>
            <a:prstGeom prst="rect">
              <a:avLst/>
            </a:prstGeom>
          </p:spPr>
        </p:pic>
      </p:grpSp>
      <p:pic>
        <p:nvPicPr>
          <p:cNvPr id="17" name="Picture 2" descr="D:\Julius\Documents\GitHub\VSeminar\Dok\Kapitel\img\Unit_Circle.PNG"/>
          <p:cNvPicPr>
            <a:picLocks noChangeAspect="1" noChangeArrowheads="1"/>
          </p:cNvPicPr>
          <p:nvPr/>
        </p:nvPicPr>
        <p:blipFill rotWithShape="1">
          <a:blip r:embed="rId9" cstate="print"/>
          <a:srcRect l="5387" t="3572"/>
          <a:stretch/>
        </p:blipFill>
        <p:spPr bwMode="auto">
          <a:xfrm>
            <a:off x="5004048" y="843558"/>
            <a:ext cx="3888432" cy="3888432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5303" y="4399277"/>
            <a:ext cx="1404274" cy="16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4F4BF9B-9A36-46DE-8B65-E62FB4C30526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33794" name="Picture 2" descr="D:\Julius\Desktop\Sinus_Einheitskrei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71750"/>
            <a:ext cx="7128792" cy="1710583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467544" y="1312379"/>
            <a:ext cx="8229600" cy="3595463"/>
            <a:chOff x="518864" y="1352550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518864" y="1352550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 smtClean="0">
                  <a:latin typeface="Lato" pitchFamily="34" charset="0"/>
                </a:rPr>
                <a:t>Festlegung der Ablaufgeschwindigkeit durch Faktor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= Frequenz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Kreisfrequenz: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469" y="2197289"/>
              <a:ext cx="591395" cy="230156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552" y="1440888"/>
              <a:ext cx="126510" cy="230156"/>
            </a:xfrm>
            <a:prstGeom prst="rect">
              <a:avLst/>
            </a:prstGeom>
          </p:spPr>
        </p:pic>
        <p:pic>
          <p:nvPicPr>
            <p:cNvPr id="2" name="Grafik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12" y="1822828"/>
              <a:ext cx="126510" cy="230156"/>
            </a:xfrm>
            <a:prstGeom prst="rect">
              <a:avLst/>
            </a:prstGeom>
          </p:spPr>
        </p:pic>
      </p:grpSp>
      <p:sp>
        <p:nvSpPr>
          <p:cNvPr id="12" name="Rechteck 11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186287" y="4258796"/>
            <a:ext cx="4413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Quelle</a:t>
            </a:r>
            <a:r>
              <a:rPr lang="de-DE" sz="1000" dirty="0"/>
              <a:t>: http://www.ulrich-rapp.de/stoff/mathematik/Sinus_Einheitskreis.gif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FF1488C6-348F-4901-AAB2-1EC6CED6BE4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67544" y="1203598"/>
            <a:ext cx="8229600" cy="3595463"/>
            <a:chOff x="467544" y="1203598"/>
            <a:chExt cx="8229600" cy="3595463"/>
          </a:xfrm>
        </p:grpSpPr>
        <p:sp>
          <p:nvSpPr>
            <p:cNvPr id="7" name="Inhaltsplatzhalter 2"/>
            <p:cNvSpPr txBox="1">
              <a:spLocks/>
            </p:cNvSpPr>
            <p:nvPr/>
          </p:nvSpPr>
          <p:spPr>
            <a:xfrm>
              <a:off x="467544" y="1203598"/>
              <a:ext cx="8229600" cy="35954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Zusammenhang</a:t>
              </a:r>
              <a:r>
                <a:rPr kumimoji="0" lang="de-DE" sz="200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Sinus/Kosinus: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Um </a:t>
              </a:r>
              <a:r>
                <a:rPr lang="de-DE" sz="2000" b="1" dirty="0">
                  <a:latin typeface="Lato" pitchFamily="34" charset="0"/>
                </a:rPr>
                <a:t> </a:t>
              </a:r>
              <a:r>
                <a:rPr lang="de-DE" sz="2000" b="1" dirty="0" smtClean="0">
                  <a:latin typeface="Lato" pitchFamily="34" charset="0"/>
                </a:rPr>
                <a:t>    </a:t>
              </a:r>
              <a:r>
                <a:rPr lang="de-DE" sz="2000" dirty="0" smtClean="0">
                  <a:latin typeface="Lato" pitchFamily="34" charset="0"/>
                </a:rPr>
                <a:t>verschoben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Daraus folgt:                            </a:t>
              </a:r>
            </a:p>
            <a:p>
              <a:pPr lvl="0">
                <a:spcBef>
                  <a:spcPct val="20000"/>
                </a:spcBef>
              </a:pPr>
              <a:r>
                <a:rPr lang="de-DE" sz="2000" dirty="0">
                  <a:latin typeface="Lato" pitchFamily="34" charset="0"/>
                </a:rPr>
                <a:t>	</a:t>
              </a:r>
              <a:r>
                <a:rPr lang="de-DE" sz="2000" dirty="0" smtClean="0">
                  <a:latin typeface="Lato" pitchFamily="34" charset="0"/>
                </a:rPr>
                <a:t>                                                                  (Komplementärformeln) </a:t>
              </a:r>
            </a:p>
            <a:p>
              <a:pPr lvl="0">
                <a:spcBef>
                  <a:spcPct val="20000"/>
                </a:spcBef>
              </a:pP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noProof="0" dirty="0" smtClean="0">
                  <a:latin typeface="Lato" pitchFamily="34" charset="0"/>
                </a:rPr>
                <a:t>Ton: 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: Amplitude, Lautstärke des</a:t>
              </a:r>
              <a:r>
                <a:rPr kumimoji="0" lang="de-DE" sz="2000" i="0" u="none" strike="noStrike" kern="1200" cap="none" spc="0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 Tons</a:t>
              </a:r>
              <a:endParaRPr kumimoji="0" lang="de-DE" sz="200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  </a:t>
              </a:r>
              <a:r>
                <a:rPr lang="de-DE" sz="2000" noProof="0" dirty="0" smtClean="0">
                  <a:latin typeface="Lato" pitchFamily="34" charset="0"/>
                </a:rPr>
                <a:t>: Frequenz, Tonhöhe</a:t>
              </a:r>
            </a:p>
            <a:p>
              <a:pPr marL="342900" lvl="0" indent="-34290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de-DE" sz="2000" i="0" u="none" strike="noStrike" kern="1200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ato" pitchFamily="34" charset="0"/>
                </a:rPr>
                <a:t>Physikalisch: Schwingende Luftmoleküle</a:t>
              </a:r>
              <a:endPara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  <a:ea typeface="+mn-ea"/>
                <a:cs typeface="+mn-cs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133" y="1635646"/>
              <a:ext cx="149983" cy="314598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158" y="2025162"/>
              <a:ext cx="2138276" cy="288707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208" y="2385202"/>
              <a:ext cx="2139084" cy="290351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133" y="3126548"/>
              <a:ext cx="2312231" cy="253019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522755"/>
              <a:ext cx="176809" cy="17985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414" y="3867894"/>
              <a:ext cx="126510" cy="230156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1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Sinus und Kosinus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987A347-352C-4B4F-B3D9-7FF070EB9D55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352550"/>
            <a:ext cx="8229600" cy="3595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Grundlage: 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>
                <a:latin typeface="Lato" pitchFamily="34" charset="0"/>
              </a:rPr>
              <a:t>	„The Synthesis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Complex</a:t>
            </a:r>
            <a:r>
              <a:rPr lang="de-DE" sz="2000" dirty="0" smtClean="0">
                <a:latin typeface="Lato" pitchFamily="34" charset="0"/>
              </a:rPr>
              <a:t> Audio </a:t>
            </a:r>
            <a:r>
              <a:rPr lang="de-DE" sz="2000" dirty="0" err="1" smtClean="0">
                <a:latin typeface="Lato" pitchFamily="34" charset="0"/>
              </a:rPr>
              <a:t>Spectra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by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Means</a:t>
            </a:r>
            <a:r>
              <a:rPr lang="de-DE" sz="2000" dirty="0" smtClean="0">
                <a:latin typeface="Lato" pitchFamily="34" charset="0"/>
              </a:rPr>
              <a:t> </a:t>
            </a:r>
            <a:r>
              <a:rPr lang="de-DE" sz="2000" dirty="0" err="1" smtClean="0">
                <a:latin typeface="Lato" pitchFamily="34" charset="0"/>
              </a:rPr>
              <a:t>of</a:t>
            </a:r>
            <a:r>
              <a:rPr lang="de-DE" sz="2000" dirty="0" smtClean="0">
                <a:latin typeface="Lato" pitchFamily="34" charset="0"/>
              </a:rPr>
              <a:t> 	</a:t>
            </a:r>
            <a:r>
              <a:rPr lang="de-DE" sz="2000" dirty="0" err="1" smtClean="0">
                <a:latin typeface="Lato" pitchFamily="34" charset="0"/>
              </a:rPr>
              <a:t>Frequency</a:t>
            </a:r>
            <a:r>
              <a:rPr lang="de-DE" sz="2000" dirty="0" smtClean="0">
                <a:latin typeface="Lato" pitchFamily="34" charset="0"/>
              </a:rPr>
              <a:t> Modulation“ von 1973</a:t>
            </a:r>
          </a:p>
          <a:p>
            <a:pPr marL="342900" lvl="0" indent="-34290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Aus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„Journal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of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</a:t>
            </a:r>
            <a:r>
              <a:rPr kumimoji="0" lang="de-DE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the</a:t>
            </a:r>
            <a:r>
              <a:rPr kumimoji="0" lang="de-DE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itchFamily="34" charset="0"/>
              </a:rPr>
              <a:t> Audio Engineering Society“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3639999C-1D72-4812-9BEC-6A84F856EB5A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611560" y="1504951"/>
            <a:ext cx="8229600" cy="200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itchFamily="34" charset="0"/>
              <a:ea typeface="+mn-ea"/>
              <a:cs typeface="+mn-cs"/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467544" y="1864989"/>
            <a:ext cx="5754216" cy="2002905"/>
            <a:chOff x="768424" y="1864989"/>
            <a:chExt cx="5754216" cy="2002905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768424" y="1864989"/>
              <a:ext cx="5754216" cy="2002905"/>
              <a:chOff x="768424" y="1864989"/>
              <a:chExt cx="5754216" cy="2002905"/>
            </a:xfrm>
          </p:grpSpPr>
          <p:sp>
            <p:nvSpPr>
              <p:cNvPr id="9" name="Inhaltsplatzhalter 2"/>
              <p:cNvSpPr txBox="1">
                <a:spLocks/>
              </p:cNvSpPr>
              <p:nvPr/>
            </p:nvSpPr>
            <p:spPr>
              <a:xfrm>
                <a:off x="768424" y="1864989"/>
                <a:ext cx="5754216" cy="20029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     :  Amplitude zum Zeitpunkt  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Maximale Amplitude des Signals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Kreisfrequenz des Trägers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 smtClean="0">
                    <a:latin typeface="Lato" pitchFamily="34" charset="0"/>
                  </a:rPr>
                  <a:t>  :  Kreisfrequenz des Modulators in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latin typeface="Lato" pitchFamily="34" charset="0"/>
                  </a:rPr>
                  <a:t> </a:t>
                </a:r>
                <a:r>
                  <a:rPr lang="de-DE" sz="2000" dirty="0" smtClean="0">
                    <a:latin typeface="Lato" pitchFamily="34" charset="0"/>
                  </a:rPr>
                  <a:t> :  Modulationsindex</a:t>
                </a:r>
              </a:p>
            </p:txBody>
          </p:sp>
          <p:pic>
            <p:nvPicPr>
              <p:cNvPr id="2" name="Grafik 1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748" y="1972010"/>
                <a:ext cx="371908" cy="253019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4" y="2355726"/>
                <a:ext cx="176833" cy="180607"/>
              </a:xfrm>
              <a:prstGeom prst="rect">
                <a:avLst/>
              </a:prstGeom>
            </p:spPr>
          </p:pic>
          <p:pic>
            <p:nvPicPr>
              <p:cNvPr id="14" name="Grafik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778759"/>
                <a:ext cx="141791" cy="115461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365" y="3068876"/>
                <a:ext cx="140269" cy="230439"/>
              </a:xfrm>
              <a:prstGeom prst="rect">
                <a:avLst/>
              </a:prstGeom>
            </p:spPr>
          </p:pic>
          <p:pic>
            <p:nvPicPr>
              <p:cNvPr id="18" name="Grafik 17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7" y="3449007"/>
                <a:ext cx="120689" cy="175968"/>
              </a:xfrm>
              <a:prstGeom prst="rect">
                <a:avLst/>
              </a:prstGeom>
            </p:spPr>
          </p:pic>
        </p:grpSp>
        <p:pic>
          <p:nvPicPr>
            <p:cNvPr id="19" name="Grafik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81" y="1995686"/>
              <a:ext cx="77735" cy="160042"/>
            </a:xfrm>
            <a:prstGeom prst="rect">
              <a:avLst/>
            </a:prstGeom>
          </p:spPr>
        </p:pic>
      </p:grpSp>
      <p:sp>
        <p:nvSpPr>
          <p:cNvPr id="22" name="Rechteck 21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609E643-4D96-4DED-8C33-CC201D580F3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85765"/>
            <a:ext cx="2940206" cy="253019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67544" y="1864989"/>
            <a:ext cx="7770440" cy="2002905"/>
            <a:chOff x="762000" y="1864989"/>
            <a:chExt cx="7770440" cy="2002905"/>
          </a:xfrm>
        </p:grpSpPr>
        <p:sp>
          <p:nvSpPr>
            <p:cNvPr id="9" name="Inhaltsplatzhalter 2"/>
            <p:cNvSpPr txBox="1">
              <a:spLocks/>
            </p:cNvSpPr>
            <p:nvPr/>
          </p:nvSpPr>
          <p:spPr>
            <a:xfrm>
              <a:off x="762000" y="1864989"/>
              <a:ext cx="7770440" cy="2002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lvl="0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Modulationsindex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 smtClean="0">
                  <a:latin typeface="Lato" pitchFamily="34" charset="0"/>
                </a:rPr>
                <a:t> :  Frequenzhub der Modulation</a:t>
              </a: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 </a:t>
              </a:r>
              <a:r>
                <a:rPr lang="de-DE" sz="2000" dirty="0" smtClean="0">
                  <a:latin typeface="Lato" pitchFamily="34" charset="0"/>
                </a:rPr>
                <a:t> 	:  Kreisfrequenz des Modulators</a:t>
              </a:r>
            </a:p>
            <a:p>
              <a:pPr lvl="1">
                <a:spcBef>
                  <a:spcPct val="20000"/>
                </a:spcBef>
              </a:pPr>
              <a:r>
                <a:rPr lang="de-DE" sz="2000" dirty="0" smtClean="0">
                  <a:latin typeface="Lato" pitchFamily="34" charset="0"/>
                </a:rPr>
                <a:t>	= Verhältnis Frequenzhub zu Modulationsfrequenz</a:t>
              </a:r>
            </a:p>
            <a:p>
              <a:pPr marL="914400" lvl="1" indent="-45720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de-DE" sz="2000" dirty="0" smtClean="0">
                <a:latin typeface="Lato" pitchFamily="34" charset="0"/>
              </a:endParaRPr>
            </a:p>
          </p:txBody>
        </p:sp>
        <p:pic>
          <p:nvPicPr>
            <p:cNvPr id="23" name="Grafik 2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601" y="1926899"/>
              <a:ext cx="688335" cy="32055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398" y="2338703"/>
              <a:ext cx="120413" cy="178333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590" y="2745466"/>
              <a:ext cx="207293" cy="114316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094" y="3096064"/>
              <a:ext cx="224059" cy="138703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236" y="3088212"/>
              <a:ext cx="120689" cy="175968"/>
            </a:xfrm>
            <a:prstGeom prst="rect">
              <a:avLst/>
            </a:prstGeom>
          </p:spPr>
        </p:pic>
      </p:grpSp>
      <p:sp>
        <p:nvSpPr>
          <p:cNvPr id="16" name="Rechteck 15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Grundlagen: Parameter nach </a:t>
            </a:r>
            <a:r>
              <a:rPr lang="de-DE" sz="2800" dirty="0" err="1" smtClean="0">
                <a:latin typeface="Lato" pitchFamily="34" charset="0"/>
              </a:rPr>
              <a:t>Chowning</a:t>
            </a:r>
            <a:endParaRPr lang="de-DE" sz="2800" dirty="0" smtClean="0">
              <a:latin typeface="Lat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076B8EE-21E0-40B1-8970-CDA6027CB94F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11560" y="19548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Zusammenfassung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467544" y="1203598"/>
            <a:ext cx="5754216" cy="20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endParaRPr lang="de-DE" sz="2000" dirty="0" smtClean="0">
              <a:latin typeface="Lato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de-DE" sz="2000" dirty="0" smtClean="0">
              <a:latin typeface="Lato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67544" y="105958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Einfaches Prinzip, komplexe sinnvolle Durchführung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weitreichende Einflussmöglichkeiten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Erfunden von John </a:t>
            </a:r>
            <a:r>
              <a:rPr lang="de-DE" dirty="0" err="1" smtClean="0"/>
              <a:t>Chowning</a:t>
            </a:r>
            <a:r>
              <a:rPr lang="de-DE" dirty="0" smtClean="0"/>
              <a:t> 1973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profitabel für Stanford und Yamaha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Grundlagen zu Sinus und Kosinus wichtig fürs Verständnis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2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Einführung in die FM-Synthese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Julius Hackel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4" y="1338596"/>
            <a:ext cx="6420097" cy="52395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5" y="1984354"/>
            <a:ext cx="6429136" cy="51538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8" y="2584506"/>
            <a:ext cx="6420097" cy="4913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9" y="3344724"/>
            <a:ext cx="6409158" cy="45116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35" y="3986915"/>
            <a:ext cx="3365325" cy="3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858E-D1D1-4BAC-A564-46FF792CFAC7}" type="datetime1">
              <a:rPr lang="de-DE" smtClean="0"/>
              <a:t>19.06.2015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78" y="1419622"/>
            <a:ext cx="6411118" cy="47686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8" y="2067694"/>
            <a:ext cx="6463669" cy="46275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9" y="2787774"/>
            <a:ext cx="6410948" cy="4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3EBDB3D-1284-4703-8FAB-D9B5400C77DD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792088"/>
          </a:xfrm>
        </p:spPr>
        <p:txBody>
          <a:bodyPr/>
          <a:lstStyle/>
          <a:p>
            <a:pPr algn="ctr">
              <a:buNone/>
            </a:pPr>
            <a:r>
              <a:rPr lang="de-DE" sz="2800" dirty="0" smtClean="0">
                <a:latin typeface="Lato" pitchFamily="34" charset="0"/>
              </a:rPr>
              <a:t>Prinzip der FM-Synthese</a:t>
            </a:r>
          </a:p>
          <a:p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467544" y="1488142"/>
            <a:ext cx="8064896" cy="2215991"/>
            <a:chOff x="683568" y="1275606"/>
            <a:chExt cx="8064896" cy="2215991"/>
          </a:xfrm>
        </p:grpSpPr>
        <p:sp>
          <p:nvSpPr>
            <p:cNvPr id="9" name="Textfeld 8"/>
            <p:cNvSpPr txBox="1"/>
            <p:nvPr/>
          </p:nvSpPr>
          <p:spPr>
            <a:xfrm>
              <a:off x="683568" y="1275606"/>
              <a:ext cx="806489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Bekannt aus Nachrichtentechnik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Allgemein: Innerer Sinus moduliert Frequenz eines Trägersinus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Formel: </a:t>
              </a:r>
            </a:p>
            <a:p>
              <a:endParaRPr lang="de-DE" sz="2000" dirty="0">
                <a:latin typeface="Lato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000" dirty="0">
                  <a:latin typeface="Lato" pitchFamily="34" charset="0"/>
                </a:rPr>
                <a:t>Funktioniert analog mit </a:t>
              </a:r>
              <a:r>
                <a:rPr lang="de-DE" sz="2000" dirty="0" smtClean="0">
                  <a:latin typeface="Lato" pitchFamily="34" charset="0"/>
                </a:rPr>
                <a:t>Kosinus</a:t>
              </a:r>
              <a:endParaRPr lang="de-DE" sz="2000" dirty="0">
                <a:latin typeface="Lato" pitchFamily="34" charset="0"/>
              </a:endParaRPr>
            </a:p>
            <a:p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842" y="2287206"/>
              <a:ext cx="2940206" cy="2530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57104889-ED7B-46E1-A53D-000D0D04FFF0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7" name="Picture 3" descr="D:\Julius\Documents\GitHub\VSeminar\Dok\Kapitel\img\schalt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63638"/>
            <a:ext cx="4608512" cy="1854926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467544" y="411510"/>
            <a:ext cx="8254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als Schaltung</a:t>
            </a:r>
          </a:p>
          <a:p>
            <a:pPr algn="ctr"/>
            <a:endParaRPr lang="de-DE" sz="2800" dirty="0" smtClean="0">
              <a:latin typeface="Lato" pitchFamily="34" charset="0"/>
            </a:endParaRPr>
          </a:p>
          <a:p>
            <a:pPr algn="ctr"/>
            <a:endParaRPr lang="de-DE" sz="2000" dirty="0" smtClean="0">
              <a:latin typeface="Lato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292080" y="1491630"/>
            <a:ext cx="3707904" cy="1938992"/>
            <a:chOff x="5400600" y="1491630"/>
            <a:chExt cx="3707904" cy="1938992"/>
          </a:xfrm>
        </p:grpSpPr>
        <p:sp>
          <p:nvSpPr>
            <p:cNvPr id="13" name="Textfeld 12"/>
            <p:cNvSpPr txBox="1"/>
            <p:nvPr/>
          </p:nvSpPr>
          <p:spPr>
            <a:xfrm>
              <a:off x="5400600" y="1491630"/>
              <a:ext cx="370790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ato" pitchFamily="34" charset="0"/>
                </a:rPr>
                <a:t> 	Frequenzen der </a:t>
              </a:r>
            </a:p>
            <a:p>
              <a:r>
                <a:rPr lang="de-DE" sz="2000" dirty="0" smtClean="0">
                  <a:latin typeface="Lato" pitchFamily="34" charset="0"/>
                </a:rPr>
                <a:t>	Oszillatoren</a:t>
              </a:r>
            </a:p>
            <a:p>
              <a:r>
                <a:rPr lang="de-DE" sz="2000" dirty="0" smtClean="0">
                  <a:latin typeface="Lato" pitchFamily="34" charset="0"/>
                </a:rPr>
                <a:t>	Modulationsindex</a:t>
              </a:r>
            </a:p>
            <a:p>
              <a:r>
                <a:rPr lang="de-DE" sz="2000" dirty="0" smtClean="0">
                  <a:latin typeface="Lato" pitchFamily="34" charset="0"/>
                </a:rPr>
                <a:t>VCA: 	Spannungsgesteuerter </a:t>
              </a:r>
            </a:p>
            <a:p>
              <a:r>
                <a:rPr lang="de-DE" sz="2000" dirty="0" smtClean="0">
                  <a:latin typeface="Lato" pitchFamily="34" charset="0"/>
                </a:rPr>
                <a:t>	Verstärker</a:t>
              </a:r>
            </a:p>
            <a:p>
              <a:r>
                <a:rPr lang="de-DE" sz="2000" dirty="0" smtClean="0">
                  <a:latin typeface="Lato" pitchFamily="34" charset="0"/>
                </a:rPr>
                <a:t>EG: 	Hüllkurvengenerator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529" y="1605848"/>
              <a:ext cx="792702" cy="230697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003" y="2222989"/>
              <a:ext cx="269823" cy="227642"/>
            </a:xfrm>
            <a:prstGeom prst="rect">
              <a:avLst/>
            </a:prstGeom>
          </p:spPr>
        </p:pic>
      </p:grpSp>
      <p:sp>
        <p:nvSpPr>
          <p:cNvPr id="2" name="Textfeld 1"/>
          <p:cNvSpPr txBox="1"/>
          <p:nvPr/>
        </p:nvSpPr>
        <p:spPr>
          <a:xfrm>
            <a:off x="467544" y="3582931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Quelle</a:t>
            </a:r>
            <a:r>
              <a:rPr lang="de-DE" sz="1000" dirty="0"/>
              <a:t>: http://mmmmaven.com/wp-content/uploads/800px-2op_FM.svg_.</a:t>
            </a:r>
            <a:r>
              <a:rPr lang="de-DE" sz="1000" dirty="0" smtClean="0"/>
              <a:t>png</a:t>
            </a:r>
          </a:p>
          <a:p>
            <a:pPr algn="ctr"/>
            <a:r>
              <a:rPr lang="de-DE" sz="1000" dirty="0" smtClean="0"/>
              <a:t>Stand: 18.06.2015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7863A709-473A-488B-BD2D-9CF65648D40C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411510"/>
            <a:ext cx="8254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Lato" pitchFamily="34" charset="0"/>
              </a:rPr>
              <a:t>Darstellung mit MATLAB</a:t>
            </a:r>
          </a:p>
          <a:p>
            <a:endParaRPr lang="de-DE" sz="2800" dirty="0" smtClean="0">
              <a:latin typeface="Lato" pitchFamily="34" charset="0"/>
            </a:endParaRPr>
          </a:p>
          <a:p>
            <a:r>
              <a:rPr lang="de-DE" sz="2800" dirty="0" smtClean="0">
                <a:latin typeface="Lato" pitchFamily="34" charset="0"/>
              </a:rPr>
              <a:t>Besonderheit:</a:t>
            </a:r>
          </a:p>
          <a:p>
            <a:endParaRPr lang="de-DE" sz="2000" dirty="0" smtClean="0">
              <a:latin typeface="Lat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Einfach zu erzeugen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Lato" pitchFamily="34" charset="0"/>
              </a:rPr>
              <a:t> Schwer zu verstehen </a:t>
            </a:r>
          </a:p>
        </p:txBody>
      </p:sp>
      <p:pic>
        <p:nvPicPr>
          <p:cNvPr id="2050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852010" y="1275606"/>
            <a:ext cx="4546742" cy="32445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Formel" r:id="rId10" imgW="114120" imgH="215640" progId="Equation.3">
                  <p:embed/>
                </p:oleObj>
              </mc:Choice>
              <mc:Fallback>
                <p:oleObj name="Formel" r:id="rId10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rinzip_func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56334" y="3471718"/>
            <a:ext cx="609600" cy="609600"/>
          </a:xfrm>
          <a:prstGeom prst="rect">
            <a:avLst/>
          </a:prstGeom>
        </p:spPr>
      </p:pic>
      <p:pic>
        <p:nvPicPr>
          <p:cNvPr id="3" name="prinzip_func2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49738" y="3458203"/>
            <a:ext cx="609600" cy="609600"/>
          </a:xfrm>
          <a:prstGeom prst="rect">
            <a:avLst/>
          </a:prstGeom>
        </p:spPr>
      </p:pic>
      <p:pic>
        <p:nvPicPr>
          <p:cNvPr id="8" name="prinzip_modwave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843142" y="3458203"/>
            <a:ext cx="609600" cy="609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51520" y="4081318"/>
            <a:ext cx="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Träger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221692" y="4081318"/>
            <a:ext cx="12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Modulator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539559" y="4081318"/>
            <a:ext cx="11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Ergebnis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CFA19918-AC84-41E1-B740-FB8B3337DCD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2" descr="D:\Julius\Documents\GitHub\VSeminar\Dok\Kapitel\img\Prinzip.pn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4314853" y="1238273"/>
            <a:ext cx="4546742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326390" y="1203598"/>
            <a:ext cx="3751828" cy="3447098"/>
            <a:chOff x="251520" y="1203598"/>
            <a:chExt cx="3751828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1.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4585" cy="22771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3183322"/>
              <a:ext cx="1994585" cy="227717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4012965"/>
              <a:ext cx="3607811" cy="227717"/>
            </a:xfrm>
            <a:prstGeom prst="rect">
              <a:avLst/>
            </a:prstGeom>
          </p:spPr>
        </p:pic>
      </p:grpSp>
      <p:pic>
        <p:nvPicPr>
          <p:cNvPr id="7" name="beispiel1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0402" y="1736262"/>
            <a:ext cx="232795" cy="232795"/>
          </a:xfrm>
          <a:prstGeom prst="rect">
            <a:avLst/>
          </a:prstGeom>
        </p:spPr>
      </p:pic>
      <p:pic>
        <p:nvPicPr>
          <p:cNvPr id="8" name="beispiel1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1911" y="2699841"/>
            <a:ext cx="246533" cy="246533"/>
          </a:xfrm>
          <a:prstGeom prst="rect">
            <a:avLst/>
          </a:prstGeom>
        </p:spPr>
      </p:pic>
      <p:pic>
        <p:nvPicPr>
          <p:cNvPr id="13" name="beispiel1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45870" y="3644304"/>
            <a:ext cx="252574" cy="252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4E144442-ACC1-484B-8553-97F56778C777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5935" y="1238273"/>
            <a:ext cx="4544578" cy="32430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9" name="Gruppieren 8"/>
          <p:cNvGrpSpPr/>
          <p:nvPr/>
        </p:nvGrpSpPr>
        <p:grpSpPr>
          <a:xfrm>
            <a:off x="324261" y="1203598"/>
            <a:ext cx="3867151" cy="3447098"/>
            <a:chOff x="251520" y="1203598"/>
            <a:chExt cx="3867151" cy="3447098"/>
          </a:xfrm>
        </p:grpSpPr>
        <p:sp>
          <p:nvSpPr>
            <p:cNvPr id="12" name="Textfeld 11"/>
            <p:cNvSpPr txBox="1"/>
            <p:nvPr/>
          </p:nvSpPr>
          <p:spPr>
            <a:xfrm>
              <a:off x="251520" y="1203598"/>
              <a:ext cx="316835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latin typeface="Lato" pitchFamily="34" charset="0"/>
                </a:rPr>
                <a:t>Beispiel 2. 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Träger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Modulator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 smtClean="0">
                <a:latin typeface="Lato" pitchFamily="34" charset="0"/>
              </a:endParaRPr>
            </a:p>
            <a:p>
              <a:r>
                <a:rPr lang="de-DE" sz="2000" dirty="0" smtClean="0">
                  <a:latin typeface="Lato" pitchFamily="34" charset="0"/>
                </a:rPr>
                <a:t>Resultierendes Signal</a:t>
              </a:r>
            </a:p>
            <a:p>
              <a:endParaRPr lang="de-DE" dirty="0" smtClean="0">
                <a:latin typeface="Lato" pitchFamily="34" charset="0"/>
              </a:endParaRPr>
            </a:p>
            <a:p>
              <a:endParaRPr lang="de-DE" dirty="0">
                <a:latin typeface="Lato" pitchFamily="34" charset="0"/>
              </a:endParaRPr>
            </a:p>
          </p:txBody>
        </p:sp>
        <p:pic>
          <p:nvPicPr>
            <p:cNvPr id="3" name="Grafik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2354735"/>
              <a:ext cx="1995778" cy="228667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3183322"/>
              <a:ext cx="2109705" cy="22866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8" y="4012965"/>
              <a:ext cx="3723133" cy="228667"/>
            </a:xfrm>
            <a:prstGeom prst="rect">
              <a:avLst/>
            </a:prstGeom>
          </p:spPr>
        </p:pic>
      </p:grpSp>
      <p:pic>
        <p:nvPicPr>
          <p:cNvPr id="10" name="beispiel2_func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72111" y="1721594"/>
            <a:ext cx="216024" cy="216024"/>
          </a:xfrm>
          <a:prstGeom prst="rect">
            <a:avLst/>
          </a:prstGeom>
        </p:spPr>
      </p:pic>
      <p:pic>
        <p:nvPicPr>
          <p:cNvPr id="13" name="beispiel2_func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5343" y="2715766"/>
            <a:ext cx="232792" cy="232792"/>
          </a:xfrm>
          <a:prstGeom prst="rect">
            <a:avLst/>
          </a:prstGeom>
        </p:spPr>
      </p:pic>
      <p:pic>
        <p:nvPicPr>
          <p:cNvPr id="14" name="beispiel2_modwave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556858" y="3651870"/>
            <a:ext cx="232792" cy="23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Lato" pitchFamily="34" charset="0"/>
              </a:rPr>
              <a:t>Songbeispiele</a:t>
            </a:r>
            <a:endParaRPr lang="de-DE" sz="2800" dirty="0">
              <a:latin typeface="Lato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>
                <a:latin typeface="Lato" pitchFamily="34" charset="0"/>
              </a:rPr>
              <a:t>Erste, mit FM-Synthese </a:t>
            </a:r>
            <a:r>
              <a:rPr lang="de-DE" sz="2000" dirty="0" smtClean="0">
                <a:latin typeface="Lato" pitchFamily="34" charset="0"/>
              </a:rPr>
              <a:t>erstellte </a:t>
            </a:r>
            <a:r>
              <a:rPr lang="de-DE" sz="2000" dirty="0" smtClean="0">
                <a:latin typeface="Lato" pitchFamily="34" charset="0"/>
              </a:rPr>
              <a:t>Stücke</a:t>
            </a:r>
          </a:p>
          <a:p>
            <a:r>
              <a:rPr lang="de-DE" sz="2000" dirty="0" smtClean="0">
                <a:latin typeface="Lato" pitchFamily="34" charset="0"/>
              </a:rPr>
              <a:t>Von John </a:t>
            </a:r>
            <a:r>
              <a:rPr lang="de-DE" sz="2000" dirty="0" err="1" smtClean="0">
                <a:latin typeface="Lato" pitchFamily="34" charset="0"/>
              </a:rPr>
              <a:t>Chowning</a:t>
            </a:r>
            <a:r>
              <a:rPr lang="de-DE" sz="2000" dirty="0" smtClean="0">
                <a:latin typeface="Lato" pitchFamily="34" charset="0"/>
              </a:rPr>
              <a:t> 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Sabelithe</a:t>
            </a:r>
            <a:r>
              <a:rPr lang="de-DE" sz="2000" dirty="0" smtClean="0">
                <a:latin typeface="Lato" pitchFamily="34" charset="0"/>
              </a:rPr>
              <a:t>“ (1971)</a:t>
            </a:r>
          </a:p>
          <a:p>
            <a:endParaRPr lang="de-DE" sz="2000" dirty="0" smtClean="0">
              <a:latin typeface="Lato" pitchFamily="34" charset="0"/>
            </a:endParaRPr>
          </a:p>
          <a:p>
            <a:r>
              <a:rPr lang="de-DE" sz="2000" dirty="0" smtClean="0">
                <a:latin typeface="Lato" pitchFamily="34" charset="0"/>
              </a:rPr>
              <a:t>„</a:t>
            </a:r>
            <a:r>
              <a:rPr lang="de-DE" sz="2000" dirty="0" err="1" smtClean="0">
                <a:latin typeface="Lato" pitchFamily="34" charset="0"/>
              </a:rPr>
              <a:t>Turenas</a:t>
            </a:r>
            <a:r>
              <a:rPr lang="de-DE" sz="2000" dirty="0" smtClean="0">
                <a:latin typeface="Lato" pitchFamily="34" charset="0"/>
              </a:rPr>
              <a:t>“ (1972)</a:t>
            </a:r>
          </a:p>
          <a:p>
            <a:endParaRPr lang="de-DE" dirty="0">
              <a:latin typeface="Lato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825920CB-9CFE-4FB0-A074-BEBA46422A5B}" type="datetime1">
              <a:rPr lang="de-DE" smtClean="0"/>
              <a:t>19.06.2015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46,8682"/>
  <p:tag name="LATEXADDIN" val="\documentclass{article}&#10;\usepackage{amsmath}&#10;\pagestyle{empty}&#10;\begin{document}&#10;$f(x + p) = f(x)$&#10;&#10;&#10;&#10;\end{document}"/>
  <p:tag name="IGUANATEXSIZE" val="20"/>
  <p:tag name="IGUANATEXCURSOR" val="97"/>
  <p:tag name="TRANSPARENCY" val="Wahr"/>
  <p:tag name="FILENAME" val=""/>
  <p:tag name="INPUTTYPE" val="0"/>
  <p:tag name="LATEXENGINEID" val="1"/>
  <p:tag name="TEMPFOLDER" val="D:\Julius\Documents\iguana_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353,829"/>
  <p:tag name="LATEXADDIN" val="\documentclass{article}&#10;\usepackage{amsmath}&#10;\pagestyle{empty}&#10;\begin{document}&#10;$\sin(\theta) = \frac{\textbf{gegenüberliegende Seite}}{\textbf{Hypotenuse}} &#10;= \frac{a}{c} = \frac{a}{1} = a$&#10;&#10;&#10;&#10;\end{document}"/>
  <p:tag name="IGUANATEXSIZE" val="18"/>
  <p:tag name="IGUANATEXCURSOR" val="189"/>
  <p:tag name="TRANSPARENCY" val="Wahr"/>
  <p:tag name="FILENAME" val=""/>
  <p:tag name="INPUTTYPE" val="0"/>
  <p:tag name="LATEXENGINEID" val="1"/>
  <p:tag name="TEMPFOLDER" val="D:\Julius\Documents\iguana_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6,2746"/>
  <p:tag name="ORIGINALWIDTH" val="2018,532"/>
  <p:tag name="LATEXADDIN" val="\documentclass{article}&#10;\usepackage{amsmath}&#10;\pagestyle{empty}&#10;\begin{document}&#10;$\cos(\theta) = \frac{\textbf{anliegende Seite}}{\textbf{Hypotenuse}} &#10;= \frac{b}{c} = \frac{b}{1} = b$&#10;&#10;&#10;&#10;\end{document}"/>
  <p:tag name="IGUANATEXSIZE" val="18"/>
  <p:tag name="IGUANATEXCURSOR" val="182"/>
  <p:tag name="TRANSPARENCY" val="Wahr"/>
  <p:tag name="FILENAME" val=""/>
  <p:tag name="INPUTTYPE" val="0"/>
  <p:tag name="LATEXENGINEID" val="1"/>
  <p:tag name="TEMPFOLDER" val="D:\Julius\Documents\iguana_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764"/>
  <p:tag name="ORIGINALWIDTH" val="67,50945"/>
  <p:tag name="LATEXADDIN" val="\documentclass{article}&#10;\usepackage{amsmath}&#10;\pagestyle{empty}&#10;\begin{document}&#10;$\pi$&#10;&#10;&#10;&#10;\end{document}"/>
  <p:tag name="IGUANATEXSIZE" val="24"/>
  <p:tag name="IGUANATEXCURSOR" val="81"/>
  <p:tag name="TRANSPARENCY" val="Wahr"/>
  <p:tag name="FILENAME" val=""/>
  <p:tag name="INPUTTYPE" val="0"/>
  <p:tag name="LATEXENGINEID" val="1"/>
  <p:tag name="TEMPFOLDER" val="D:\Julius\Documents\iguana_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291,0406"/>
  <p:tag name="LATEXADDIN" val="\documentclass{article}&#10;\usepackage{amsmath}&#10;\pagestyle{empty}&#10;\begin{document}&#10;$2\pi \cdot f$&#10;&#10;&#10;&#10;\end{document}"/>
  <p:tag name="IGUANATEXSIZE" val="20"/>
  <p:tag name="IGUANATEXCURSOR" val="94"/>
  <p:tag name="TRANSPARENCY" val="Wahr"/>
  <p:tag name="FILENAME" val=""/>
  <p:tag name="INPUTTYPE" val="0"/>
  <p:tag name="LATEXENGINEID" val="1"/>
  <p:tag name="TEMPFOLDER" val="D:\Julius\Documents\iguana_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,018"/>
  <p:tag name="ORIGINALWIDTH" val="61,50858"/>
  <p:tag name="LATEXADDIN" val="\documentclass{article}&#10;\usepackage{amsmath}&#10;\pagestyle{empty}&#10;\begin{document}&#10;$\frac{\pi}{2}$&#10;\end{document}"/>
  <p:tag name="IGUANATEXSIZE" val="24"/>
  <p:tag name="IGUANATEXCURSOR" val="95"/>
  <p:tag name="TRANSPARENCY" val="Wahr"/>
  <p:tag name="FILENAME" val=""/>
  <p:tag name="INPUTTYPE" val="0"/>
  <p:tag name="LATEXENGINEID" val="1"/>
  <p:tag name="TEMPFOLDER" val="D:\Julius\Documents\iguana_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sin(\frac{\pi}{2} - x) = \cos(x)$&#10;\end{document}"/>
  <p:tag name="IGUANATEXSIZE" val="20"/>
  <p:tag name="IGUANATEXCURSOR" val="101"/>
  <p:tag name="TRANSPARENCY" val="Wahr"/>
  <p:tag name="FILENAME" val=""/>
  <p:tag name="INPUTTYPE" val="0"/>
  <p:tag name="LATEXENGINEID" val="1"/>
  <p:tag name="TEMPFOLDER" val="D:\Julius\Documents\iguana_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390,0544"/>
  <p:tag name="LATEXADDIN" val="\documentclass{article}&#10;\usepackage{amsmath}&#10;\pagestyle{empty}&#10;\begin{document}&#10;$f_M,f_c:$&#10;\end{document}"/>
  <p:tag name="IGUANATEXSIZE" val="20"/>
  <p:tag name="IGUANATEXCURSOR" val="88"/>
  <p:tag name="TRANSPARENCY" val="Wahr"/>
  <p:tag name="FILENAME" val=""/>
  <p:tag name="INPUTTYPE" val="0"/>
  <p:tag name="LATEXENGINEID" val="1"/>
  <p:tag name="TEMPFOLDER" val="D:\Julius\Documents\iguana_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049,396"/>
  <p:tag name="LATEXADDIN" val="\documentclass{article}&#10;\usepackage{amsmath}&#10;\pagestyle{empty}&#10;\begin{document}&#10;$\cos(\frac{\pi}{2} - x) = \sin(x)$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D:\Julius\Documents\iguana_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37,909"/>
  <p:tag name="LATEXADDIN" val="\documentclass{article}&#10;\usepackage{amsmath}&#10;\pagestyle{empty}&#10;\begin{document}&#10;$y(t)=A \cdot \sin(2\pi f \cdot t)$&#10;&#10;&#10;&#10;\end{document}"/>
  <p:tag name="IGUANATEXSIZE" val="20"/>
  <p:tag name="IGUANATEXCURSOR" val="115"/>
  <p:tag name="TRANSPARENCY" val="Wahr"/>
  <p:tag name="FILENAME" val=""/>
  <p:tag name="INPUTTYPE" val="0"/>
  <p:tag name="LATEXENGINEID" val="1"/>
  <p:tag name="TEMPFOLDER" val="D:\Julius\Documents\iguana_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658"/>
  <p:tag name="ORIGINALWIDTH" val="62,25866"/>
  <p:tag name="LATEXADDIN" val="\documentclass{article}&#10;\usepackage{amsmath}&#10;\pagestyle{empty}&#10;\begin{document}&#10;$f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6102"/>
  <p:tag name="ORIGINALWIDTH" val="38,25536"/>
  <p:tag name="LATEXADDIN" val="\documentclass{article}&#10;\usepackage{amsmath}&#10;\pagestyle{empty}&#10;\begin{document}&#10;$t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83,0255"/>
  <p:tag name="LATEXADDIN" val="\documentclass{article}&#10;\usepackage{amsmath}&#10;\pagestyle{empty}&#10;\begin{document}&#10;$e(t)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1236"/>
  <p:tag name="ORIGINALWIDTH" val="87,01212"/>
  <p:tag name="LATEXADDIN" val="\documentclass{article}&#10;\usepackage{amsmath}&#10;\pagestyle{empty}&#10;\begin{document}&#10;$A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69,75977"/>
  <p:tag name="LATEXADDIN" val="\documentclass{article}&#10;\usepackage{amsmath}&#10;\pagestyle{empty}&#10;\begin{document}&#10;$\alpha$&#10;&#10;&#10;&#10;\end{document}"/>
  <p:tag name="IGUANATEXSIZE" val="20"/>
  <p:tag name="IGUANATEXCURSOR" val="87"/>
  <p:tag name="TRANSPARENCY" val="Wahr"/>
  <p:tag name="FILENAME" val=""/>
  <p:tag name="INPUTTYPE" val="0"/>
  <p:tag name="LATEXENGINEID" val="1"/>
  <p:tag name="TEMPFOLDER" val="D:\Julius\Documents\iguana_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68,25953"/>
  <p:tag name="LATEXADDIN" val="\documentclass{article}&#10;\usepackage{amsmath}&#10;\pagestyle{empty}&#10;\begin{document}&#10;$\beta$&#10;&#10;&#10;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656"/>
  <p:tag name="ORIGINALWIDTH" val="132,7685"/>
  <p:tag name="LATEXADDIN" val="\documentclass{article}&#10;\usepackage{amsmath}&#10;\pagestyle{empty}&#10;\begin{document}&#10;$\beta:$&#10;\end{document}"/>
  <p:tag name="IGUANATEXSIZE" val="20"/>
  <p:tag name="IGUANATEXCURSOR" val="86"/>
  <p:tag name="TRANSPARENCY" val="Wahr"/>
  <p:tag name="FILENAME" val=""/>
  <p:tag name="INPUTTYPE" val="0"/>
  <p:tag name="LATEXENGINEID" val="1"/>
  <p:tag name="TEMPFOLDER" val="D:\Julius\Documents\iguana_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46,952"/>
  <p:tag name="LATEXADDIN" val="\documentclass{article}&#10;\usepackage{amsmath}&#10;\pagestyle{empty}&#10;\begin{document}&#10;$e(t) = A \sin(\alpha t + I \sin ( \beta t))$&#10;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D:\Julius\Documents\iguana_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,0213"/>
  <p:tag name="ORIGINALWIDTH" val="330,7961"/>
  <p:tag name="LATEXADDIN" val="\documentclass{article}&#10;\usepackage{amsmath}&#10;\pagestyle{empty}&#10;\begin{document}&#10;$I = \frac{d}{m}$&#10;&#10;&#10;&#10;\end{document}"/>
  <p:tag name="IGUANATEXSIZE" val="20"/>
  <p:tag name="IGUANATEXCURSOR" val="96"/>
  <p:tag name="TRANSPARENCY" val="Wahr"/>
  <p:tag name="FILENAME" val=""/>
  <p:tag name="INPUTTYPE" val="0"/>
  <p:tag name="LATEXENGINEID" val="1"/>
  <p:tag name="TEMPFOLDER" val="D:\Julius\Documents\iguana_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6228"/>
  <p:tag name="ORIGINALWIDTH" val="59,25827"/>
  <p:tag name="LATEXADDIN" val="\documentclass{article}&#10;\usepackage{amsmath}&#10;\pagestyle{empty}&#10;\begin{document}&#10;$d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5787"/>
  <p:tag name="ORIGINALWIDTH" val="102,0143"/>
  <p:tag name="LATEXADDIN" val="\documentclass{article}&#10;\usepackage{amsmath}&#10;\pagestyle{empty}&#10;\begin{document}&#10;$m$&#10;&#10;&#10;&#10;\end{document}"/>
  <p:tag name="IGUANATEXSIZE" val="20"/>
  <p:tag name="IGUANATEXCURSOR" val="83"/>
  <p:tag name="TRANSPARENCY" val="Wahr"/>
  <p:tag name="FILENAME" val=""/>
  <p:tag name="INPUTTYPE" val="0"/>
  <p:tag name="LATEXENGINEID" val="1"/>
  <p:tag name="TEMPFOLDER" val="D:\Julius\Documents\iguana_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,25953"/>
  <p:tag name="ORIGINALWIDTH" val="110,2654"/>
  <p:tag name="LATEXADDIN" val="\documentclass{article}&#10;\usepackage{amsmath}&#10;\pagestyle{empty}&#10;\begin{document}&#10;$\Rightarrow$&#10;&#10;&#10;&#10;\end{document}"/>
  <p:tag name="IGUANATEXSIZE" val="20"/>
  <p:tag name="IGUANATEXCURSOR" val="93"/>
  <p:tag name="TRANSPARENCY" val="Wahr"/>
  <p:tag name="FILENAME" val=""/>
  <p:tag name="INPUTTYPE" val="0"/>
  <p:tag name="LATEXENGINEID" val="1"/>
  <p:tag name="TEMPFOLDER" val="D:\Julius\Documents\iguana_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6181"/>
  <p:tag name="ORIGINALWIDTH" val="58,50819"/>
  <p:tag name="LATEXADDIN" val="\documentclass{article}&#10;\usepackage{amsmath}&#10;\pagestyle{empty}&#10;\begin{document}&#10;$I$&#10;&#10;&#10;&#10;\end{document}"/>
  <p:tag name="IGUANATEXSIZE" val="20"/>
  <p:tag name="IGUANATEXCURSOR" val="82"/>
  <p:tag name="TRANSPARENCY" val="Wahr"/>
  <p:tag name="FILENAME" val=""/>
  <p:tag name="INPUTTYPE" val="0"/>
  <p:tag name="LATEXENGINEID" val="1"/>
  <p:tag name="TEMPFOLDER" val="D:\Julius\Documents\iguana_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600 \cdot t)$&#10;&#10;&#10;&#10;\end{document}"/>
  <p:tag name="IGUANATEXSIZE" val="18"/>
  <p:tag name="IGUANATEXCURSOR" val="108"/>
  <p:tag name="TRANSPARENCY" val="Wahr"/>
  <p:tag name="FILENAME" val=""/>
  <p:tag name="INPUTTYPE" val="0"/>
  <p:tag name="LATEXENGINEID" val="1"/>
  <p:tag name="TEMPFOLDER" val="D:\Julius\Documents\iguana_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5sin(2\pi 75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72,775"/>
  <p:tag name="LATEXADDIN" val="\documentclass{article}&#10;\usepackage{amsmath}&#10;\pagestyle{empty}&#10;\begin{document}&#10;$y(t)=sin(2\pi 600 \cdot t + 5 \sin(2\pi 75 \cdot t))$&#10;&#10;&#10;&#10;\end{document}"/>
  <p:tag name="IGUANATEXSIZE" val="18"/>
  <p:tag name="IGUANATEXCURSOR" val="132"/>
  <p:tag name="TRANSPARENCY" val="Wahr"/>
  <p:tag name="FILENAME" val=""/>
  <p:tag name="INPUTTYPE" val="0"/>
  <p:tag name="LATEXENGINEID" val="1"/>
  <p:tag name="TEMPFOLDER" val="D:\Julius\Documents\iguana_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0,652"/>
  <p:tag name="LATEXADDIN" val="\documentclass{article}&#10;\usepackage{amsmath}&#10;\pagestyle{empty}&#10;\begin{document}&#10;$y(t)=sin(2\pi 300 \cdot t)$&#10;&#10;&#10;&#10;\end{document}"/>
  <p:tag name="IGUANATEXSIZE" val="18"/>
  <p:tag name="IGUANATEXCURSOR" val="98"/>
  <p:tag name="TRANSPARENCY" val="Wahr"/>
  <p:tag name="FILENAME" val=""/>
  <p:tag name="INPUTTYPE" val="0"/>
  <p:tag name="LATEXENGINEID" val="1"/>
  <p:tag name="TEMPFOLDER" val="D:\Julius\Documents\iguana_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52,911"/>
  <p:tag name="LATEXADDIN" val="\documentclass{article}&#10;\usepackage{amsmath}&#10;\pagestyle{empty}&#10;\begin{document}&#10;$y(t)=5sin(2\pi 120 \cdot t)$&#10;&#10;&#10;&#10;\end{document}"/>
  <p:tag name="IGUANATEXSIZE" val="18"/>
  <p:tag name="IGUANATEXCURSOR" val="99"/>
  <p:tag name="TRANSPARENCY" val="Wahr"/>
  <p:tag name="FILENAME" val=""/>
  <p:tag name="INPUTTYPE" val="0"/>
  <p:tag name="LATEXENGINEID" val="1"/>
  <p:tag name="TEMPFOLDER" val="D:\Julius\Documents\iguana_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035,034"/>
  <p:tag name="LATEXADDIN" val="\documentclass{article}&#10;\usepackage{amsmath}&#10;\pagestyle{empty}&#10;\begin{document}&#10;$y(t)=sin(2\pi 300 \cdot t + 5 \sin(2\pi 120 \cdot t))$&#10;&#10;&#10;&#10;\end{document}"/>
  <p:tag name="IGUANATEXSIZE" val="18"/>
  <p:tag name="IGUANATEXCURSOR" val="124"/>
  <p:tag name="TRANSPARENCY" val="Wahr"/>
  <p:tag name="FILENAME" val=""/>
  <p:tag name="INPUTTYPE" val="0"/>
  <p:tag name="LATEXENGINEID" val="1"/>
  <p:tag name="TEMPFOLDER" val="D:\Julius\Documents\iguana_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Bildschirmpräsentation (16:9)</PresentationFormat>
  <Paragraphs>293</Paragraphs>
  <Slides>31</Slides>
  <Notes>2</Notes>
  <HiddenSlides>0</HiddenSlides>
  <MMClips>9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Lato</vt:lpstr>
      <vt:lpstr>Larissa-Design</vt:lpstr>
      <vt:lpstr>Formel</vt:lpstr>
      <vt:lpstr>FM-Synthese</vt:lpstr>
      <vt:lpstr>PowerPoint-Präsentation</vt:lpstr>
      <vt:lpstr>Einführung in die FM-Synthese</vt:lpstr>
      <vt:lpstr>PowerPoint-Präsentation</vt:lpstr>
      <vt:lpstr>PowerPoint-Präsentation</vt:lpstr>
      <vt:lpstr>PowerPoint-Präsentation</vt:lpstr>
      <vt:lpstr>Beispiele</vt:lpstr>
      <vt:lpstr>Beispiele</vt:lpstr>
      <vt:lpstr>Songbeispiele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Geschichte der FM-Synthese</vt:lpstr>
      <vt:lpstr>Gründer des CCRMA</vt:lpstr>
      <vt:lpstr>Geschichte der FM-Synthese</vt:lpstr>
      <vt:lpstr>Yamaha DX7</vt:lpstr>
      <vt:lpstr>Yamaha DX7</vt:lpstr>
      <vt:lpstr>Geschichte der FM-Synthese</vt:lpstr>
      <vt:lpstr>Einfache FM-Synthese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k28157</cp:lastModifiedBy>
  <cp:revision>190</cp:revision>
  <dcterms:created xsi:type="dcterms:W3CDTF">2015-06-10T10:18:23Z</dcterms:created>
  <dcterms:modified xsi:type="dcterms:W3CDTF">2015-06-19T14:40:37Z</dcterms:modified>
</cp:coreProperties>
</file>