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p3" ContentType="audio/m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90" r:id="rId2"/>
    <p:sldId id="291" r:id="rId3"/>
    <p:sldId id="285" r:id="rId4"/>
    <p:sldId id="292" r:id="rId5"/>
    <p:sldId id="279" r:id="rId6"/>
    <p:sldId id="258" r:id="rId7"/>
    <p:sldId id="259" r:id="rId8"/>
    <p:sldId id="260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0" r:id="rId20"/>
    <p:sldId id="288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84" r:id="rId29"/>
    <p:sldId id="280" r:id="rId30"/>
    <p:sldId id="283" r:id="rId31"/>
    <p:sldId id="286" r:id="rId32"/>
    <p:sldId id="289" r:id="rId3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88" d="100"/>
          <a:sy n="88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1.mp3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2.xml"/><Relationship Id="rId7" Type="http://schemas.openxmlformats.org/officeDocument/2006/relationships/image" Target="../media/image7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7.png"/><Relationship Id="rId5" Type="http://schemas.openxmlformats.org/officeDocument/2006/relationships/tags" Target="../tags/tag28.xml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tags" Target="../tags/tag27.xml"/><Relationship Id="rId9" Type="http://schemas.openxmlformats.org/officeDocument/2006/relationships/image" Target="../media/image3.png"/><Relationship Id="rId1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45.png"/><Relationship Id="rId5" Type="http://schemas.openxmlformats.org/officeDocument/2006/relationships/tags" Target="../tags/tag35.xml"/><Relationship Id="rId10" Type="http://schemas.openxmlformats.org/officeDocument/2006/relationships/image" Target="../media/image44.png"/><Relationship Id="rId4" Type="http://schemas.openxmlformats.org/officeDocument/2006/relationships/tags" Target="../tags/tag34.xml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image" Target="../media/image12.png"/><Relationship Id="rId3" Type="http://schemas.microsoft.com/office/2007/relationships/media" Target="../media/media5.wav"/><Relationship Id="rId7" Type="http://schemas.openxmlformats.org/officeDocument/2006/relationships/tags" Target="../tags/tag4.xml"/><Relationship Id="rId12" Type="http://schemas.openxmlformats.org/officeDocument/2006/relationships/image" Target="../media/image11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image" Target="../media/image10.png"/><Relationship Id="rId5" Type="http://schemas.microsoft.com/office/2007/relationships/media" Target="../media/media6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openxmlformats.org/officeDocument/2006/relationships/audio" Target="../media/media5.wav"/><Relationship Id="rId9" Type="http://schemas.openxmlformats.org/officeDocument/2006/relationships/tags" Target="../tags/tag6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3" Type="http://schemas.microsoft.com/office/2007/relationships/media" Target="../media/media8.wav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audio" Target="../media/media9.wav"/><Relationship Id="rId11" Type="http://schemas.openxmlformats.org/officeDocument/2006/relationships/image" Target="../media/image14.png"/><Relationship Id="rId5" Type="http://schemas.microsoft.com/office/2007/relationships/media" Target="../media/media9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openxmlformats.org/officeDocument/2006/relationships/audio" Target="../media/media8.wav"/><Relationship Id="rId9" Type="http://schemas.openxmlformats.org/officeDocument/2006/relationships/tags" Target="../tags/tag9.xm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611560" y="2697460"/>
            <a:ext cx="3778513" cy="1314450"/>
          </a:xfrm>
        </p:spPr>
        <p:txBody>
          <a:bodyPr>
            <a:normAutofit/>
          </a:bodyPr>
          <a:lstStyle/>
          <a:p>
            <a:r>
              <a:rPr lang="de-DE" dirty="0"/>
              <a:t>Julius Hackel</a:t>
            </a:r>
          </a:p>
          <a:p>
            <a:r>
              <a:rPr lang="de-DE" dirty="0" smtClean="0"/>
              <a:t>Markus Bullmann</a:t>
            </a: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4753927" y="2697460"/>
            <a:ext cx="3778513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Stefan Gerasch </a:t>
            </a:r>
          </a:p>
          <a:p>
            <a:r>
              <a:rPr lang="de-DE" dirty="0" smtClean="0"/>
              <a:t>Matthias Kemmer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sabelith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2211710"/>
            <a:ext cx="609600" cy="609600"/>
          </a:xfrm>
          <a:prstGeom prst="rect">
            <a:avLst/>
          </a:prstGeom>
        </p:spPr>
      </p:pic>
      <p:pic>
        <p:nvPicPr>
          <p:cNvPr id="8" name="turena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3003798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78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</a:t>
            </a:r>
            <a:r>
              <a:rPr lang="en-US" sz="2000" i="1" dirty="0" err="1" smtClean="0">
                <a:latin typeface="Lato" pitchFamily="34" charset="0"/>
              </a:rPr>
              <a:t>i</a:t>
            </a:r>
            <a:r>
              <a:rPr lang="en-US" sz="2000" i="1" dirty="0" smtClean="0">
                <a:latin typeface="Lato" pitchFamily="34" charset="0"/>
              </a:rPr>
              <a:t>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>
                <a:latin typeface="Lato" pitchFamily="34" charset="0"/>
              </a:rPr>
              <a:t>Agenda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457200" y="1347614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Julius Hackel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Einführung</a:t>
            </a:r>
            <a:endParaRPr lang="de-DE" sz="2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solidFill>
                <a:schemeClr val="tx1"/>
              </a:solidFill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Markus Bullmann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Besonderheiten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der 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Matthias Kemmer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Komplexe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Stefan Gerasch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Praktische Anwendung</a:t>
            </a:r>
            <a:endParaRPr lang="de-DE" sz="2400" dirty="0">
              <a:solidFill>
                <a:schemeClr val="tx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1224136"/>
          </a:xfrm>
        </p:spPr>
        <p:txBody>
          <a:bodyPr/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827584" y="2211710"/>
            <a:ext cx="4029918" cy="18988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20072" y="2211710"/>
            <a:ext cx="3018102" cy="189532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4150831"/>
            <a:ext cx="865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Quellen</a:t>
            </a:r>
            <a:r>
              <a:rPr lang="de-DE" sz="800" dirty="0"/>
              <a:t>: http://</a:t>
            </a:r>
            <a:r>
              <a:rPr lang="de-DE" sz="800" dirty="0" smtClean="0"/>
              <a:t>www.publicsurplus.com/sms/docviewer/aucdoc/IMG_0966.jpg?auc=674141&amp;docid=4542888</a:t>
            </a:r>
          </a:p>
          <a:p>
            <a:pPr algn="ctr"/>
            <a:r>
              <a:rPr lang="de-DE" sz="800" dirty="0" smtClean="0"/>
              <a:t>http</a:t>
            </a:r>
            <a:r>
              <a:rPr lang="de-DE" sz="800" dirty="0"/>
              <a:t>://</a:t>
            </a:r>
            <a:r>
              <a:rPr lang="de-DE" sz="800" dirty="0" smtClean="0"/>
              <a:t>www.electricdruid.net/images/interface/larger/YamahaDX7.jpg</a:t>
            </a:r>
          </a:p>
          <a:p>
            <a:pPr algn="ctr"/>
            <a:r>
              <a:rPr lang="de-DE" sz="8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FM8: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5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name="Formel" r:id="rId6" imgW="114120" imgH="215640" progId="Equation.3">
                  <p:embed/>
                </p:oleObj>
              </mc:Choice>
              <mc:Fallback>
                <p:oleObj name="Formel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0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1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467544" y="1239447"/>
            <a:ext cx="8229600" cy="3595463"/>
            <a:chOff x="467544" y="1239447"/>
            <a:chExt cx="8229600" cy="3595463"/>
          </a:xfrm>
        </p:grpSpPr>
        <p:sp>
          <p:nvSpPr>
            <p:cNvPr id="12" name="Inhaltsplatzhalter 2"/>
            <p:cNvSpPr txBox="1">
              <a:spLocks/>
            </p:cNvSpPr>
            <p:nvPr/>
          </p:nvSpPr>
          <p:spPr>
            <a:xfrm>
              <a:off x="467544" y="1239447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Winkelangabe im Bogenmaß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Angabe des abgelaufenen Bogens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lang="de-DE" sz="2000" noProof="0" dirty="0" smtClean="0"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Bogenmaß</a:t>
              </a:r>
              <a:r>
                <a:rPr kumimoji="0" lang="de-DE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</a:t>
              </a:r>
              <a:r>
                <a:rPr lang="de-DE" sz="2000" b="1" noProof="0" dirty="0">
                  <a:latin typeface="Lato" pitchFamily="34" charset="0"/>
                </a:rPr>
                <a:t> </a:t>
              </a:r>
              <a:r>
                <a:rPr lang="de-DE" sz="2000" b="1" noProof="0" dirty="0" smtClean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: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Halbe Umdrehung</a:t>
              </a:r>
            </a:p>
            <a:p>
              <a:pPr marL="342900" lvl="0" indent="-342900">
                <a:spcBef>
                  <a:spcPct val="20000"/>
                </a:spcBef>
              </a:pPr>
              <a:endParaRPr lang="de-DE" sz="2000" dirty="0" smtClean="0">
                <a:latin typeface="Lato" pitchFamily="34" charset="0"/>
              </a:endParaRP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Bogenmaß 2    </a:t>
              </a:r>
              <a:r>
                <a:rPr lang="de-DE" sz="2000" b="1" dirty="0" smtClean="0">
                  <a:latin typeface="Lato" pitchFamily="34" charset="0"/>
                </a:rPr>
                <a:t>: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Ganze Umdrehung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315" y="2484441"/>
              <a:ext cx="164615" cy="133521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776" y="3590136"/>
              <a:ext cx="164615" cy="133521"/>
            </a:xfrm>
            <a:prstGeom prst="rect">
              <a:avLst/>
            </a:prstGeom>
          </p:spPr>
        </p:pic>
      </p:grpSp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67544" y="1203598"/>
            <a:ext cx="8229600" cy="3595463"/>
            <a:chOff x="467544" y="1203598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467544" y="1203598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Zusammenhang</a:t>
              </a:r>
              <a:r>
                <a:rPr kumimoji="0" lang="de-DE" sz="200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Sinus/Kosinus: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Um </a:t>
              </a:r>
              <a:r>
                <a:rPr lang="de-DE" sz="2000" b="1" dirty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  </a:t>
              </a:r>
              <a:r>
                <a:rPr lang="de-DE" sz="2000" dirty="0" smtClean="0">
                  <a:latin typeface="Lato" pitchFamily="34" charset="0"/>
                </a:rPr>
                <a:t>verschoben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Daraus folgt:                            </a:t>
              </a:r>
            </a:p>
            <a:p>
              <a:pPr lvl="0">
                <a:spcBef>
                  <a:spcPct val="20000"/>
                </a:spcBef>
              </a:pPr>
              <a:r>
                <a:rPr lang="de-DE" sz="2000" dirty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                                                                  (Komplementärformeln) </a:t>
              </a:r>
            </a:p>
            <a:p>
              <a:pPr lvl="0">
                <a:spcBef>
                  <a:spcPct val="20000"/>
                </a:spcBef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noProof="0" dirty="0" smtClean="0">
                  <a:latin typeface="Lato" pitchFamily="34" charset="0"/>
                </a:rPr>
                <a:t>Ton: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: Amplitude, Lautstärke des</a:t>
              </a:r>
              <a:r>
                <a:rPr kumimoji="0" lang="de-DE" sz="2000" i="0" u="none" strike="noStrike" kern="1200" cap="none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Tons</a:t>
              </a:r>
              <a:endPara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lang="de-DE" sz="2000" noProof="0" dirty="0" smtClean="0">
                  <a:latin typeface="Lato" pitchFamily="34" charset="0"/>
                </a:rPr>
                <a:t>: Frequenz, Tonhöhe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Physikalisch: Schwingende Luftmoleküle</a:t>
              </a: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133" y="1635646"/>
              <a:ext cx="149983" cy="314598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158" y="2025162"/>
              <a:ext cx="2138276" cy="288707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208" y="2385202"/>
              <a:ext cx="2139084" cy="290351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133" y="3126548"/>
              <a:ext cx="2312231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522755"/>
              <a:ext cx="176809" cy="17985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414" y="3867894"/>
              <a:ext cx="126510" cy="230156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	</a:t>
            </a:r>
            <a:r>
              <a:rPr lang="de-DE" sz="2000" dirty="0" err="1" smtClean="0">
                <a:latin typeface="Lato" pitchFamily="34" charset="0"/>
              </a:rPr>
              <a:t>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467544" y="1864989"/>
            <a:ext cx="5754216" cy="2002905"/>
            <a:chOff x="768424" y="1864989"/>
            <a:chExt cx="5754216" cy="2002905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768424" y="1864989"/>
              <a:ext cx="5754216" cy="2002905"/>
              <a:chOff x="768424" y="1864989"/>
              <a:chExt cx="5754216" cy="2002905"/>
            </a:xfrm>
          </p:grpSpPr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768424" y="1864989"/>
                <a:ext cx="5754216" cy="2002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     :  Amplitude zum Zeitpunkt  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Maximale Amplitude des Signals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Kreisfrequenz des Trägers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Kreisfrequenz des Modulators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Modulationsindex</a:t>
                </a:r>
              </a:p>
            </p:txBody>
          </p:sp>
          <p:pic>
            <p:nvPicPr>
              <p:cNvPr id="2" name="Grafik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748" y="1972010"/>
                <a:ext cx="371908" cy="253019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4" y="2355726"/>
                <a:ext cx="176833" cy="180607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6" y="2778759"/>
                <a:ext cx="141791" cy="115461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5" y="3068876"/>
                <a:ext cx="140269" cy="230439"/>
              </a:xfrm>
              <a:prstGeom prst="rect">
                <a:avLst/>
              </a:prstGeom>
            </p:spPr>
          </p:pic>
          <p:pic>
            <p:nvPicPr>
              <p:cNvPr id="18" name="Grafik 17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7" y="3449007"/>
                <a:ext cx="120689" cy="175968"/>
              </a:xfrm>
              <a:prstGeom prst="rect">
                <a:avLst/>
              </a:prstGeom>
            </p:spPr>
          </p:pic>
        </p:grpSp>
        <p:pic>
          <p:nvPicPr>
            <p:cNvPr id="19" name="Grafik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81" y="1995686"/>
              <a:ext cx="77735" cy="160042"/>
            </a:xfrm>
            <a:prstGeom prst="rect">
              <a:avLst/>
            </a:prstGeom>
          </p:spPr>
        </p:pic>
      </p:grpSp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467544" y="1864989"/>
            <a:ext cx="7770440" cy="2002905"/>
            <a:chOff x="762000" y="1864989"/>
            <a:chExt cx="7770440" cy="2002905"/>
          </a:xfrm>
        </p:grpSpPr>
        <p:sp>
          <p:nvSpPr>
            <p:cNvPr id="9" name="Inhaltsplatzhalter 2"/>
            <p:cNvSpPr txBox="1">
              <a:spLocks/>
            </p:cNvSpPr>
            <p:nvPr/>
          </p:nvSpPr>
          <p:spPr>
            <a:xfrm>
              <a:off x="762000" y="1864989"/>
              <a:ext cx="7770440" cy="2002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Modulationsindex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 :  Frequenzhub der Modulation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	:  Kreisfrequenz des Modulators</a:t>
              </a:r>
            </a:p>
            <a:p>
              <a:pPr lvl="1">
                <a:spcBef>
                  <a:spcPct val="20000"/>
                </a:spcBef>
              </a:pPr>
              <a:r>
                <a:rPr lang="de-DE" sz="2000" dirty="0" smtClean="0">
                  <a:latin typeface="Lato" pitchFamily="34" charset="0"/>
                </a:rPr>
                <a:t>	= Verhältnis Frequenzhub zu Modulationsfrequenz</a:t>
              </a:r>
            </a:p>
            <a:p>
              <a:pPr marL="914400" lvl="1" indent="-4572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de-DE" sz="2000" dirty="0" smtClean="0">
                <a:latin typeface="Lato" pitchFamily="34" charset="0"/>
              </a:endParaRPr>
            </a:p>
          </p:txBody>
        </p:sp>
        <p:pic>
          <p:nvPicPr>
            <p:cNvPr id="23" name="Grafik 2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601" y="1926899"/>
              <a:ext cx="688335" cy="320558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398" y="2338703"/>
              <a:ext cx="120413" cy="178333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590" y="2745466"/>
              <a:ext cx="207293" cy="114316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094" y="3096064"/>
              <a:ext cx="224059" cy="138703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236" y="3088212"/>
              <a:ext cx="120689" cy="175968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Zusammenfassung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Erfunden </a:t>
            </a:r>
            <a:r>
              <a:rPr lang="de-DE" dirty="0" smtClean="0"/>
              <a:t>1973</a:t>
            </a:r>
            <a:r>
              <a:rPr lang="de-DE" dirty="0" smtClean="0"/>
              <a:t> </a:t>
            </a:r>
            <a:r>
              <a:rPr lang="de-DE" dirty="0" smtClean="0"/>
              <a:t>von John </a:t>
            </a:r>
            <a:r>
              <a:rPr lang="de-DE" dirty="0" err="1" smtClean="0"/>
              <a:t>Chowning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</a:t>
            </a:r>
            <a:r>
              <a:rPr lang="de-DE" dirty="0" smtClean="0"/>
              <a:t>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Durchbruch durc</a:t>
            </a:r>
            <a:r>
              <a:rPr lang="de-DE" dirty="0" smtClean="0"/>
              <a:t>h den DX7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</a:t>
            </a:r>
            <a:r>
              <a:rPr lang="de-DE" dirty="0" smtClean="0"/>
              <a:t>für das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Prinzip</a:t>
            </a:r>
          </a:p>
          <a:p>
            <a:r>
              <a:rPr lang="de-DE" dirty="0"/>
              <a:t>Beispiele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Parameter nach John </a:t>
            </a:r>
            <a:r>
              <a:rPr lang="de-DE" dirty="0" err="1"/>
              <a:t>Chowning</a:t>
            </a:r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9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467544" y="1488142"/>
            <a:ext cx="8064896" cy="2215991"/>
            <a:chOff x="683568" y="1275606"/>
            <a:chExt cx="8064896" cy="2215991"/>
          </a:xfrm>
        </p:grpSpPr>
        <p:sp>
          <p:nvSpPr>
            <p:cNvPr id="9" name="Textfeld 8"/>
            <p:cNvSpPr txBox="1"/>
            <p:nvPr/>
          </p:nvSpPr>
          <p:spPr>
            <a:xfrm>
              <a:off x="683568" y="1275606"/>
              <a:ext cx="806489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Bekannt aus Nachrichtentechnik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Allgemein: Innerer Sinus moduliert Frequenz eines Trägersinus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Formel: 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Funktioniert analog mit </a:t>
              </a:r>
              <a:r>
                <a:rPr lang="de-DE" sz="2000" dirty="0" smtClean="0">
                  <a:latin typeface="Lato" pitchFamily="34" charset="0"/>
                </a:rPr>
                <a:t>Kosinus</a:t>
              </a:r>
              <a:endParaRPr lang="de-DE" sz="2000" dirty="0">
                <a:latin typeface="Lato" pitchFamily="34" charset="0"/>
              </a:endParaRPr>
            </a:p>
            <a:p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842" y="2287206"/>
              <a:ext cx="2940206" cy="2530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5292080" y="1491630"/>
            <a:ext cx="3707904" cy="2862322"/>
            <a:chOff x="5400600" y="1491630"/>
            <a:chExt cx="3707904" cy="2862322"/>
          </a:xfrm>
        </p:grpSpPr>
        <p:sp>
          <p:nvSpPr>
            <p:cNvPr id="13" name="Textfeld 12"/>
            <p:cNvSpPr txBox="1"/>
            <p:nvPr/>
          </p:nvSpPr>
          <p:spPr>
            <a:xfrm>
              <a:off x="5400600" y="1491630"/>
              <a:ext cx="370790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ato" pitchFamily="34" charset="0"/>
                </a:rPr>
                <a:t> 	Frequenzen der </a:t>
              </a:r>
            </a:p>
            <a:p>
              <a:r>
                <a:rPr lang="de-DE" sz="2000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Oszillatoren</a:t>
              </a:r>
            </a:p>
            <a:p>
              <a:endParaRPr lang="de-DE" sz="2000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Modulationsindex</a:t>
              </a:r>
            </a:p>
            <a:p>
              <a:endParaRPr lang="de-DE" sz="2000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VCA: 	Spannungsgesteuerter </a:t>
              </a:r>
            </a:p>
            <a:p>
              <a:r>
                <a:rPr lang="de-DE" sz="2000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Verstärker</a:t>
              </a:r>
            </a:p>
            <a:p>
              <a:endParaRPr lang="de-DE" sz="2000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EG: 	Hüllkurvengenerator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529" y="1574524"/>
              <a:ext cx="792702" cy="230697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003" y="2481432"/>
              <a:ext cx="269823" cy="227642"/>
            </a:xfrm>
            <a:prstGeom prst="rect">
              <a:avLst/>
            </a:prstGeom>
          </p:spPr>
        </p:pic>
      </p:grpSp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http://mmmmaven.com/wp-content/uploads/800px-2op_FM.svg_.</a:t>
            </a:r>
            <a:r>
              <a:rPr lang="de-DE" sz="1000" dirty="0" smtClean="0"/>
              <a:t>png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305345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291830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291830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3914945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3914945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3914945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5606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63636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56061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326390" y="1203598"/>
            <a:ext cx="3751828" cy="3447098"/>
            <a:chOff x="251520" y="1203598"/>
            <a:chExt cx="3751828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1.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4585" cy="227717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194208"/>
              <a:ext cx="1994585" cy="22771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4045623"/>
              <a:ext cx="3607811" cy="227717"/>
            </a:xfrm>
            <a:prstGeom prst="rect">
              <a:avLst/>
            </a:prstGeom>
          </p:spPr>
        </p:pic>
      </p:grpSp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6212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303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60606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9" name="Gruppieren 8"/>
          <p:cNvGrpSpPr/>
          <p:nvPr/>
        </p:nvGrpSpPr>
        <p:grpSpPr>
          <a:xfrm>
            <a:off x="324261" y="1203598"/>
            <a:ext cx="3867151" cy="3447098"/>
            <a:chOff x="251520" y="1203598"/>
            <a:chExt cx="3867151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2.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5778" cy="228667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3183322"/>
              <a:ext cx="2109705" cy="22866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8" y="4012965"/>
              <a:ext cx="3723133" cy="228667"/>
            </a:xfrm>
            <a:prstGeom prst="rect">
              <a:avLst/>
            </a:prstGeom>
          </p:spPr>
        </p:pic>
      </p:grpSp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57576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57576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66667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Bildschirmpräsentation (16:9)</PresentationFormat>
  <Paragraphs>294</Paragraphs>
  <Slides>32</Slides>
  <Notes>2</Notes>
  <HiddenSlides>0</HiddenSlides>
  <MMClips>11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Gliederung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201</cp:revision>
  <dcterms:created xsi:type="dcterms:W3CDTF">2015-06-10T10:18:23Z</dcterms:created>
  <dcterms:modified xsi:type="dcterms:W3CDTF">2015-06-19T15:40:47Z</dcterms:modified>
</cp:coreProperties>
</file>