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89" d="100"/>
          <a:sy n="89" d="100"/>
        </p:scale>
        <p:origin x="-83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13.06.2015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D6C-51AD-4508-B508-FD358C94A360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13.06.2015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>
          <a:blip r:embed="rId13" cstate="print"/>
          <a:srcRect r="9219"/>
          <a:stretch>
            <a:fillRect/>
          </a:stretch>
        </p:blipFill>
        <p:spPr bwMode="auto">
          <a:xfrm>
            <a:off x="0" y="4160995"/>
            <a:ext cx="1252939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516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r>
              <a:rPr lang="de-DE" dirty="0" smtClean="0">
                <a:latin typeface="Lato" pitchFamily="34" charset="0"/>
              </a:rPr>
              <a:t/>
            </a:r>
            <a:br>
              <a:rPr lang="de-DE" dirty="0" smtClean="0">
                <a:latin typeface="Lato" pitchFamily="34" charset="0"/>
              </a:rPr>
            </a:br>
            <a:r>
              <a:rPr lang="de-DE" dirty="0" smtClean="0">
                <a:latin typeface="Lato" pitchFamily="34" charset="0"/>
              </a:rPr>
              <a:t>(Frequenzmodulationssynthese)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John </a:t>
            </a:r>
            <a:r>
              <a:rPr lang="de-DE" sz="2000" dirty="0" err="1" smtClean="0"/>
              <a:t>Chowning</a:t>
            </a:r>
            <a:r>
              <a:rPr lang="de-DE" sz="2000" dirty="0" smtClean="0"/>
              <a:t> 2005 in einem Interview: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“</a:t>
            </a:r>
            <a:r>
              <a:rPr lang="en-US" sz="2000" i="1" dirty="0" smtClean="0"/>
              <a:t>I was experimenting with just a sinusoid and kept increasing the vibrato </a:t>
            </a:r>
            <a:r>
              <a:rPr lang="en-US" sz="2000" i="1" dirty="0" smtClean="0"/>
              <a:t>rate, so </a:t>
            </a:r>
            <a:r>
              <a:rPr lang="en-US" sz="2000" i="1" dirty="0" smtClean="0"/>
              <a:t>all of </a:t>
            </a:r>
            <a:r>
              <a:rPr lang="en-US" sz="2000" i="1" dirty="0" smtClean="0"/>
              <a:t>a sudden </a:t>
            </a:r>
            <a:r>
              <a:rPr lang="en-US" sz="2000" i="1" dirty="0" smtClean="0"/>
              <a:t>it didn’t sound like listening to a change in pitch in time, but rather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began to hear </a:t>
            </a:r>
            <a:r>
              <a:rPr lang="en-US" sz="2000" i="1" dirty="0" err="1" smtClean="0"/>
              <a:t>timbral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diﬀerences</a:t>
            </a:r>
            <a:r>
              <a:rPr lang="en-US" sz="2000" i="1" dirty="0" smtClean="0"/>
              <a:t>. So the </a:t>
            </a:r>
            <a:r>
              <a:rPr lang="en-US" sz="2000" i="1" dirty="0" err="1" smtClean="0"/>
              <a:t>vibratio</a:t>
            </a:r>
            <a:r>
              <a:rPr lang="en-US" sz="2000" i="1" dirty="0" smtClean="0"/>
              <a:t> became very, very fast, hundreds of times per second, and very, </a:t>
            </a:r>
            <a:r>
              <a:rPr lang="en-US" sz="2000" i="1" dirty="0" smtClean="0"/>
              <a:t>very deep</a:t>
            </a:r>
            <a:r>
              <a:rPr lang="en-US" sz="2000" i="1" dirty="0" smtClean="0"/>
              <a:t>, as if the violinist had a </a:t>
            </a:r>
            <a:r>
              <a:rPr lang="en-US" sz="2000" i="1" dirty="0" err="1" smtClean="0"/>
              <a:t>diﬀerent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ﬁngerboard</a:t>
            </a:r>
            <a:r>
              <a:rPr lang="en-US" sz="2000" i="1" dirty="0" smtClean="0"/>
              <a:t>, and the </a:t>
            </a:r>
            <a:r>
              <a:rPr lang="en-US" sz="2000" i="1" dirty="0" err="1" smtClean="0"/>
              <a:t>ﬁnger</a:t>
            </a:r>
            <a:r>
              <a:rPr lang="en-US" sz="2000" i="1" dirty="0" smtClean="0"/>
              <a:t> was whipping up </a:t>
            </a:r>
            <a:r>
              <a:rPr lang="en-US" sz="2000" i="1" dirty="0" smtClean="0"/>
              <a:t>and down at very </a:t>
            </a:r>
            <a:r>
              <a:rPr lang="en-US" sz="2000" i="1" dirty="0" smtClean="0"/>
              <a:t>high rates and very great distances. That would be sort of a physical metaphor for this.”</a:t>
            </a:r>
            <a:endParaRPr lang="de-DE" sz="2000" i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0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Gliederung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971600" y="1203598"/>
            <a:ext cx="3250704" cy="30963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1. Julius Hackel	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2. Markus Bullmann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3. Matthias Kemmer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4. Stefan Gerasch</a:t>
            </a:r>
          </a:p>
          <a:p>
            <a:pPr>
              <a:buNone/>
            </a:pP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FD4D-52EB-42CB-85F2-3F104058EAED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364088" y="1059582"/>
            <a:ext cx="3600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dirty="0" smtClean="0">
                <a:latin typeface="Lato" pitchFamily="34" charset="0"/>
              </a:rPr>
              <a:t>1. 	</a:t>
            </a:r>
            <a:r>
              <a:rPr lang="de-DE" sz="1400" dirty="0" smtClean="0">
                <a:latin typeface="Lato" pitchFamily="34" charset="0"/>
              </a:rPr>
              <a:t>Einführung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</a:t>
            </a:r>
            <a:r>
              <a:rPr lang="de-DE" sz="1400" dirty="0" smtClean="0">
                <a:latin typeface="Lato" pitchFamily="34" charset="0"/>
              </a:rPr>
              <a:t>- </a:t>
            </a:r>
            <a:r>
              <a:rPr lang="de-DE" sz="1400" dirty="0" smtClean="0">
                <a:latin typeface="Lato" pitchFamily="34" charset="0"/>
              </a:rPr>
              <a:t>Prinzip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Beispiele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Geschichte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Einfache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Grundlegende Erläuterungen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2.	- Besonderheiten der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3.	Komplexe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Parallelschaltung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Kaskadenschaltung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Native Instruments FM8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4.	Praktische Anwendungen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Nachbildung eines Instruments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Modulationsframework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Demo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5.	Do </a:t>
            </a:r>
            <a:r>
              <a:rPr lang="de-DE" sz="1400" dirty="0" err="1" smtClean="0">
                <a:latin typeface="Lato" pitchFamily="34" charset="0"/>
              </a:rPr>
              <a:t>It</a:t>
            </a:r>
            <a:r>
              <a:rPr lang="de-DE" sz="1400" dirty="0" smtClean="0">
                <a:latin typeface="Lato" pitchFamily="34" charset="0"/>
              </a:rPr>
              <a:t> </a:t>
            </a:r>
            <a:r>
              <a:rPr lang="de-DE" sz="1400" dirty="0" err="1" smtClean="0">
                <a:latin typeface="Lato" pitchFamily="34" charset="0"/>
              </a:rPr>
              <a:t>Yourself</a:t>
            </a:r>
            <a:endParaRPr lang="de-DE" sz="1400" dirty="0" smtClean="0">
              <a:latin typeface="Lato" pitchFamily="34" charset="0"/>
            </a:endParaRPr>
          </a:p>
          <a:p>
            <a:pPr marL="342900" indent="-342900"/>
            <a:endParaRPr lang="de-DE" sz="14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1. Einleitung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Allgemein: Innerer Sinus moduliert Frequenz eines Trägersinus</a:t>
            </a:r>
          </a:p>
          <a:p>
            <a:r>
              <a:rPr lang="de-DE" sz="2000" dirty="0" smtClean="0">
                <a:latin typeface="Lato" pitchFamily="34" charset="0"/>
              </a:rPr>
              <a:t>Formel: 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Funktioniert analog mit Cosinus</a:t>
            </a:r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1835696" y="2859782"/>
          <a:ext cx="2232248" cy="288032"/>
        </p:xfrm>
        <a:graphic>
          <a:graphicData uri="http://schemas.openxmlformats.org/presentationml/2006/ole">
            <p:oleObj spid="_x0000_s1026" name="Formel" r:id="rId3" imgW="15746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</a:t>
            </a:r>
            <a:r>
              <a:rPr lang="de-DE" sz="2800" dirty="0" smtClean="0">
                <a:latin typeface="Lato" pitchFamily="34" charset="0"/>
              </a:rPr>
              <a:t>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p:oleObj spid="_x0000_s2051" name="Formel" r:id="rId4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52010" y="1276378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539552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1.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83568" y="2283718"/>
          <a:ext cx="1244600" cy="203200"/>
        </p:xfrm>
        <a:graphic>
          <a:graphicData uri="http://schemas.openxmlformats.org/presentationml/2006/ole">
            <p:oleObj spid="_x0000_s18437" name="Formel" r:id="rId4" imgW="1244520" imgH="203040" progId="Equation.3">
              <p:embed/>
            </p:oleObj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683568" y="3147814"/>
          <a:ext cx="1257300" cy="203200"/>
        </p:xfrm>
        <a:graphic>
          <a:graphicData uri="http://schemas.openxmlformats.org/presentationml/2006/ole">
            <p:oleObj spid="_x0000_s18438" name="Formel" r:id="rId5" imgW="1257120" imgH="203040" progId="Equation.3">
              <p:embed/>
            </p:oleObj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683568" y="4011910"/>
          <a:ext cx="2146300" cy="203200"/>
        </p:xfrm>
        <a:graphic>
          <a:graphicData uri="http://schemas.openxmlformats.org/presentationml/2006/ole">
            <p:oleObj spid="_x0000_s18439" name="Formel" r:id="rId6" imgW="21459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53092" y="1276378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539552" y="1203598"/>
            <a:ext cx="316835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2.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83568" y="2283718"/>
          <a:ext cx="1244600" cy="203200"/>
        </p:xfrm>
        <a:graphic>
          <a:graphicData uri="http://schemas.openxmlformats.org/presentationml/2006/ole">
            <p:oleObj spid="_x0000_s19458" name="Formel" r:id="rId4" imgW="1244520" imgH="203040" progId="Equation.3">
              <p:embed/>
            </p:oleObj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/>
        </p:nvGraphicFramePr>
        <p:xfrm>
          <a:off x="652463" y="3148013"/>
          <a:ext cx="1320800" cy="203200"/>
        </p:xfrm>
        <a:graphic>
          <a:graphicData uri="http://schemas.openxmlformats.org/presentationml/2006/ole">
            <p:oleObj spid="_x0000_s19459" name="Formel" r:id="rId5" imgW="1320480" imgH="203040" progId="Equation.3">
              <p:embed/>
            </p:oleObj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652463" y="4011613"/>
          <a:ext cx="2209800" cy="203200"/>
        </p:xfrm>
        <a:graphic>
          <a:graphicData uri="http://schemas.openxmlformats.org/presentationml/2006/ole">
            <p:oleObj spid="_x0000_s19460" name="Formel" r:id="rId6" imgW="22096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selbst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  <a:endParaRPr lang="de-DE" sz="2000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Grundlage: Frequenzmodulation</a:t>
            </a:r>
          </a:p>
          <a:p>
            <a:r>
              <a:rPr lang="de-DE" sz="2000" dirty="0" smtClean="0"/>
              <a:t>Bekannt aus Nachrichtentechnik</a:t>
            </a:r>
          </a:p>
          <a:p>
            <a:r>
              <a:rPr lang="de-DE" sz="2000" dirty="0" smtClean="0"/>
              <a:t>Erfinder FM-Synthese: </a:t>
            </a:r>
          </a:p>
          <a:p>
            <a:pPr>
              <a:buNone/>
            </a:pPr>
            <a:r>
              <a:rPr lang="de-DE" sz="2000" dirty="0" smtClean="0"/>
              <a:t>	Prof. Dr. John </a:t>
            </a:r>
            <a:r>
              <a:rPr lang="de-DE" sz="2000" dirty="0" err="1" smtClean="0"/>
              <a:t>Chowning</a:t>
            </a:r>
            <a:endParaRPr lang="de-DE" sz="2000" dirty="0" smtClean="0"/>
          </a:p>
          <a:p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995686"/>
            <a:ext cx="3096344" cy="24860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Erste Entdeckung im Jahre 1967</a:t>
            </a:r>
          </a:p>
          <a:p>
            <a:r>
              <a:rPr lang="de-DE" sz="2000" dirty="0" err="1" smtClean="0"/>
              <a:t>Chowning</a:t>
            </a:r>
            <a:r>
              <a:rPr lang="de-DE" sz="2000" dirty="0" smtClean="0"/>
              <a:t> experimentierte mit </a:t>
            </a:r>
            <a:r>
              <a:rPr lang="de-DE" sz="2000" dirty="0" err="1" smtClean="0"/>
              <a:t>Vibratos</a:t>
            </a:r>
            <a:endParaRPr lang="de-DE" sz="2000" dirty="0" smtClean="0"/>
          </a:p>
          <a:p>
            <a:r>
              <a:rPr lang="de-DE" sz="2000" dirty="0" smtClean="0"/>
              <a:t>Vibrato: Periodische Änderung eines Tons</a:t>
            </a:r>
          </a:p>
          <a:p>
            <a:r>
              <a:rPr lang="de-DE" sz="2000" dirty="0" smtClean="0"/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Bildschirmpräsentation (16:9)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Larissa-Design</vt:lpstr>
      <vt:lpstr>Formel</vt:lpstr>
      <vt:lpstr>Microsoft Formel-Editor 3.0</vt:lpstr>
      <vt:lpstr>FM-Synthese (Frequenzmodulationssynthese)</vt:lpstr>
      <vt:lpstr>Gliederung</vt:lpstr>
      <vt:lpstr>1. Einleitung</vt:lpstr>
      <vt:lpstr>Folie 4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Julius</cp:lastModifiedBy>
  <cp:revision>50</cp:revision>
  <dcterms:created xsi:type="dcterms:W3CDTF">2015-06-10T10:18:23Z</dcterms:created>
  <dcterms:modified xsi:type="dcterms:W3CDTF">2015-06-13T14:41:47Z</dcterms:modified>
</cp:coreProperties>
</file>