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9" r:id="rId2"/>
    <p:sldId id="258" r:id="rId3"/>
    <p:sldId id="28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72" r:id="rId15"/>
    <p:sldId id="273" r:id="rId16"/>
    <p:sldId id="275" r:id="rId17"/>
    <p:sldId id="277" r:id="rId18"/>
    <p:sldId id="279" r:id="rId19"/>
    <p:sldId id="282" r:id="rId20"/>
    <p:sldId id="296" r:id="rId21"/>
    <p:sldId id="283" r:id="rId22"/>
    <p:sldId id="295" r:id="rId23"/>
    <p:sldId id="284" r:id="rId24"/>
    <p:sldId id="285" r:id="rId25"/>
    <p:sldId id="286" r:id="rId26"/>
    <p:sldId id="278" r:id="rId27"/>
    <p:sldId id="281" r:id="rId28"/>
    <p:sldId id="292" r:id="rId29"/>
    <p:sldId id="293" r:id="rId30"/>
    <p:sldId id="294" r:id="rId31"/>
    <p:sldId id="309" r:id="rId32"/>
    <p:sldId id="310" r:id="rId33"/>
    <p:sldId id="299" r:id="rId34"/>
    <p:sldId id="300" r:id="rId35"/>
    <p:sldId id="301" r:id="rId36"/>
    <p:sldId id="302" r:id="rId37"/>
    <p:sldId id="308" r:id="rId38"/>
    <p:sldId id="303" r:id="rId39"/>
    <p:sldId id="305" r:id="rId40"/>
    <p:sldId id="306" r:id="rId41"/>
    <p:sldId id="307" r:id="rId4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6" autoAdjust="0"/>
    <p:restoredTop sz="94803" autoAdjust="0"/>
  </p:normalViewPr>
  <p:slideViewPr>
    <p:cSldViewPr>
      <p:cViewPr varScale="1">
        <p:scale>
          <a:sx n="152" d="100"/>
          <a:sy n="152" d="100"/>
        </p:scale>
        <p:origin x="156" y="3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21.06.2015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55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WPF Programm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1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WPF Programm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46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Zusammenfassen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99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J-n(I) = -1^n </a:t>
            </a:r>
            <a:r>
              <a:rPr lang="de-DE" dirty="0" err="1" smtClean="0"/>
              <a:t>Jn</a:t>
            </a:r>
            <a:r>
              <a:rPr lang="de-DE" dirty="0" smtClean="0"/>
              <a:t>(I) Tafel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2E40F-E87F-4C0D-9DAF-92DD7B84B6D5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0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39E7-DE90-41C1-AA3B-F993836B02BE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3457-8CBC-4CBC-AFA6-88355C5DAFDC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Lato" panose="020F0502020204030203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‹#›</a:t>
            </a:fld>
            <a:r>
              <a:rPr lang="de-DE" smtClean="0"/>
              <a:t> 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8"/>
          <a:stretch/>
        </p:blipFill>
        <p:spPr>
          <a:xfrm>
            <a:off x="0" y="4155926"/>
            <a:ext cx="9180512" cy="9180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34F2-331A-4BAF-BC0B-E5952E369A92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866E-AA72-4753-8ABE-452D5C085871}" type="datetime1">
              <a:rPr lang="de-DE" smtClean="0"/>
              <a:t>21.06.2015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E46A-CAE0-47F8-9D57-934823E6F137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82AC-1FA4-4A3F-9E15-2C049775FF58}" type="datetime1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 r="33483"/>
          <a:stretch/>
        </p:blipFill>
        <p:spPr bwMode="auto">
          <a:xfrm>
            <a:off x="0" y="4160995"/>
            <a:ext cx="918051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3.xml"/><Relationship Id="rId7" Type="http://schemas.openxmlformats.org/officeDocument/2006/relationships/image" Target="../media/image2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2.xml"/><Relationship Id="rId7" Type="http://schemas.openxmlformats.org/officeDocument/2006/relationships/image" Target="../media/image2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3.png"/><Relationship Id="rId5" Type="http://schemas.openxmlformats.org/officeDocument/2006/relationships/tags" Target="../tags/tag28.xml"/><Relationship Id="rId10" Type="http://schemas.openxmlformats.org/officeDocument/2006/relationships/image" Target="../media/image32.png"/><Relationship Id="rId4" Type="http://schemas.openxmlformats.org/officeDocument/2006/relationships/tags" Target="../tags/tag27.xml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56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56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56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56.png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56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t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Markus Bullmann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457200" y="1779662"/>
            <a:ext cx="8229600" cy="857250"/>
          </a:xfrm>
        </p:spPr>
        <p:txBody>
          <a:bodyPr/>
          <a:lstStyle/>
          <a:p>
            <a:r>
              <a:rPr lang="de-DE" dirty="0" smtClean="0"/>
              <a:t>Besonderheiten der FM-Synthese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986165"/>
              </p:ext>
            </p:extLst>
          </p:nvPr>
        </p:nvGraphicFramePr>
        <p:xfrm>
          <a:off x="1701728" y="1063229"/>
          <a:ext cx="5570242" cy="345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425"/>
                <a:gridCol w="2140224"/>
                <a:gridCol w="2699593"/>
              </a:tblGrid>
              <a:tr h="41671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0.05s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0.1s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1801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 Hz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1453110"/>
            <a:ext cx="1507066" cy="15070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1453110"/>
            <a:ext cx="1508400" cy="150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45" y="3060635"/>
            <a:ext cx="1508400" cy="150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29" y="3060635"/>
            <a:ext cx="1508400" cy="15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Momentane Frequenz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Beobachtung: Frequenz ist Änderung des Winkels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11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7" y="1966619"/>
            <a:ext cx="3671447" cy="4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00" y="1273730"/>
            <a:ext cx="1472749" cy="376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49" y="1944107"/>
            <a:ext cx="2209200" cy="627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181164"/>
            <a:ext cx="2724414" cy="3185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7544" y="1200151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Wir wissen: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88619" y="1801960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Mit: 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93" y="3225772"/>
            <a:ext cx="3677013" cy="7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7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66563"/>
            <a:ext cx="2971943" cy="320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80" y="3147814"/>
            <a:ext cx="5621319" cy="783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2" y="1815284"/>
            <a:ext cx="3677013" cy="7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FM &amp; PM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10" y="2857498"/>
            <a:ext cx="5217346" cy="783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77" y="1818968"/>
            <a:ext cx="5073535" cy="321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9615" y="301856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FM: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33204" y="174883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PM:</a:t>
            </a:r>
            <a:endParaRPr lang="de-DE" sz="2400" dirty="0"/>
          </a:p>
        </p:txBody>
      </p:sp>
      <p:sp>
        <p:nvSpPr>
          <p:cNvPr id="7" name="Rectangle 6"/>
          <p:cNvSpPr/>
          <p:nvPr/>
        </p:nvSpPr>
        <p:spPr>
          <a:xfrm>
            <a:off x="1057923" y="1489601"/>
            <a:ext cx="7028154" cy="9505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57923" y="2774148"/>
            <a:ext cx="7028154" cy="9505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Modulationssignal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15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70821"/>
            <a:ext cx="2143866" cy="2808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26" y="1894116"/>
            <a:ext cx="2207722" cy="3175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53" y="3516878"/>
            <a:ext cx="5757076" cy="7853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21" y="3021846"/>
            <a:ext cx="4877058" cy="3254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232831"/>
            <a:ext cx="2667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Wir nehmen an:</a:t>
            </a:r>
          </a:p>
        </p:txBody>
      </p:sp>
    </p:spTree>
    <p:extLst>
      <p:ext uri="{BB962C8B-B14F-4D97-AF65-F5344CB8AC3E}">
        <p14:creationId xmlns:p14="http://schemas.microsoft.com/office/powerpoint/2010/main" val="387665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8" y="1347614"/>
            <a:ext cx="5248444" cy="699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40" y="3307779"/>
            <a:ext cx="2488440" cy="280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72" y="2787774"/>
            <a:ext cx="3835521" cy="318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12" y="1987960"/>
            <a:ext cx="816978" cy="2316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72" y="3816887"/>
            <a:ext cx="3794039" cy="318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395703"/>
            <a:ext cx="788018" cy="3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Herleitung: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nach </a:t>
            </a:r>
            <a:r>
              <a:rPr lang="de-DE" dirty="0" err="1" smtClean="0"/>
              <a:t>Chowning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17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79862"/>
            <a:ext cx="4030383" cy="317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21622"/>
            <a:ext cx="4867289" cy="3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Klangspektren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Klangspektrum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Fourier-Analyse</a:t>
            </a:r>
          </a:p>
          <a:p>
            <a:pPr lvl="1"/>
            <a:r>
              <a:rPr lang="de-DE" dirty="0" smtClean="0"/>
              <a:t>FFT in MATLAB</a:t>
            </a:r>
          </a:p>
          <a:p>
            <a:pPr lvl="1"/>
            <a:r>
              <a:rPr lang="de-DE" dirty="0" smtClean="0"/>
              <a:t>Fourier-Reihe bestimmen „per Hand“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8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Winkelmodulation</a:t>
            </a:r>
          </a:p>
          <a:p>
            <a:pPr lvl="1"/>
            <a:r>
              <a:rPr lang="de-DE" dirty="0" smtClean="0"/>
              <a:t>Phasenmodulation</a:t>
            </a:r>
          </a:p>
          <a:p>
            <a:pPr lvl="1"/>
            <a:r>
              <a:rPr lang="de-DE" dirty="0" smtClean="0"/>
              <a:t>Frequenzmodulation</a:t>
            </a:r>
          </a:p>
          <a:p>
            <a:r>
              <a:rPr lang="de-DE" dirty="0" smtClean="0"/>
              <a:t>Klangspektren</a:t>
            </a:r>
          </a:p>
          <a:p>
            <a:r>
              <a:rPr lang="de-DE" dirty="0"/>
              <a:t>Frequenzverhältnisse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8224" y="4876006"/>
            <a:ext cx="2133600" cy="273844"/>
          </a:xfrm>
        </p:spPr>
        <p:txBody>
          <a:bodyPr/>
          <a:lstStyle/>
          <a:p>
            <a:fld id="{ADBF581A-36B1-4C7D-8A13-2529E78B81D4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4876006"/>
            <a:ext cx="2895600" cy="273844"/>
          </a:xfrm>
        </p:spPr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4869656"/>
            <a:ext cx="467544" cy="273844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Fourier-Reihe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20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29" y="2142112"/>
            <a:ext cx="4114042" cy="8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Fourier-Reihe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21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4899751" y="2169846"/>
            <a:ext cx="353300" cy="11733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4" y="1390469"/>
            <a:ext cx="7329212" cy="23625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88081" y="2169846"/>
            <a:ext cx="3011670" cy="11733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5253051" y="2169846"/>
            <a:ext cx="3041679" cy="117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2319070" y="3481725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Oberschwingungen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7689" y="3481725"/>
            <a:ext cx="210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Unterschwinungen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88081" y="1749996"/>
            <a:ext cx="1806520" cy="3570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2282278" y="1407490"/>
            <a:ext cx="203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Trägerschwingung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/>
      <p:bldP spid="14" grpId="0"/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Fourier-Reihe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22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74" y="1876767"/>
            <a:ext cx="3139009" cy="318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55" y="2878330"/>
            <a:ext cx="4518150" cy="26321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2562344" y="2197100"/>
            <a:ext cx="1901706" cy="608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19809" y="2190633"/>
            <a:ext cx="1744779" cy="615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9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Integraldarstellung: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23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2187424"/>
            <a:ext cx="4697196" cy="7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30189"/>
            <a:ext cx="6480720" cy="3240360"/>
          </a:xfrm>
        </p:spPr>
      </p:pic>
    </p:spTree>
    <p:extLst>
      <p:ext uri="{BB962C8B-B14F-4D97-AF65-F5344CB8AC3E}">
        <p14:creationId xmlns:p14="http://schemas.microsoft.com/office/powerpoint/2010/main" val="8749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Bessel-Funktionen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88" y="1200150"/>
            <a:ext cx="5634823" cy="33940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25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0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26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2" name="I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" name="I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29" name="I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0" name="I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1" name="I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2" name="I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3" name="I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4" name="I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5" name="I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6" name="I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7" name="I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742946"/>
            <a:ext cx="5486411" cy="3657607"/>
          </a:xfrm>
          <a:prstGeom prst="rect">
            <a:avLst/>
          </a:prstGeom>
        </p:spPr>
      </p:pic>
      <p:pic>
        <p:nvPicPr>
          <p:cNvPr id="38" name="Spektrum_mathe_I0_2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112224" y="37909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8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75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3" cy="354279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820514" y="2720529"/>
            <a:ext cx="0" cy="88552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63888" y="1851670"/>
            <a:ext cx="2208262" cy="1720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171951" y="2116931"/>
            <a:ext cx="1019174" cy="12025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9598" y="2125413"/>
            <a:ext cx="0" cy="60369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3" cy="354279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667420" y="1940349"/>
            <a:ext cx="0" cy="61912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32040" y="1940349"/>
            <a:ext cx="360040" cy="185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1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2" cy="35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3BE7-191D-4D84-96A8-D32FBF7D1E60}" type="datetime1">
              <a:rPr lang="de-DE" smtClean="0"/>
              <a:t>21.06.2015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817898" y="339502"/>
            <a:ext cx="3508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Winkelmodulation</a:t>
            </a:r>
            <a:endParaRPr lang="de-D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60823" y="3516566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Phasenmodulation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61398" y="3516565"/>
            <a:ext cx="3921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Frequenzmodulation</a:t>
            </a:r>
            <a:endParaRPr lang="de-DE" sz="3200" dirty="0"/>
          </a:p>
        </p:txBody>
      </p:sp>
      <p:cxnSp>
        <p:nvCxnSpPr>
          <p:cNvPr id="8" name="Straight Arrow Connector 7"/>
          <p:cNvCxnSpPr>
            <a:stCxn id="14" idx="2"/>
            <a:endCxn id="10" idx="0"/>
          </p:cNvCxnSpPr>
          <p:nvPr/>
        </p:nvCxnSpPr>
        <p:spPr>
          <a:xfrm flipH="1">
            <a:off x="2330699" y="1745982"/>
            <a:ext cx="2241301" cy="660845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" idx="0"/>
            <a:endCxn id="14" idx="2"/>
          </p:cNvCxnSpPr>
          <p:nvPr/>
        </p:nvCxnSpPr>
        <p:spPr>
          <a:xfrm flipH="1" flipV="1">
            <a:off x="4572000" y="1745982"/>
            <a:ext cx="2050287" cy="660846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6615" y="2406827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Phase</a:t>
            </a:r>
            <a:endParaRPr lang="de-D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7980" y="2406828"/>
            <a:ext cx="3368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Änderung der Frequenz</a:t>
            </a:r>
            <a:endParaRPr lang="de-DE" sz="2400" dirty="0"/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30699" y="2868492"/>
            <a:ext cx="0" cy="64807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>
            <a:off x="6622287" y="2868493"/>
            <a:ext cx="1" cy="6480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2652" y="1284317"/>
            <a:ext cx="319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Ä</a:t>
            </a:r>
            <a:r>
              <a:rPr lang="de-DE" sz="2400" dirty="0" smtClean="0"/>
              <a:t>nderung des Winkels</a:t>
            </a:r>
            <a:endParaRPr lang="de-DE" sz="2400" dirty="0"/>
          </a:p>
        </p:txBody>
      </p:sp>
      <p:cxnSp>
        <p:nvCxnSpPr>
          <p:cNvPr id="15" name="Straight Arrow Connector 14"/>
          <p:cNvCxnSpPr>
            <a:stCxn id="5" idx="2"/>
            <a:endCxn id="14" idx="0"/>
          </p:cNvCxnSpPr>
          <p:nvPr/>
        </p:nvCxnSpPr>
        <p:spPr>
          <a:xfrm>
            <a:off x="4572000" y="924277"/>
            <a:ext cx="0" cy="36004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6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Negative Frequenzen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4" y="1033635"/>
            <a:ext cx="5904652" cy="35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5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71F6-99A2-4718-B360-65885A8D0927}" type="datetime1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39" y="2212607"/>
            <a:ext cx="1339402" cy="7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Die </a:t>
            </a:r>
            <a:r>
              <a:rPr lang="de-DE" dirty="0"/>
              <a:t>Trägerfrequenz ist immer die N1−te Harmonische.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30367"/>
            <a:ext cx="5486411" cy="3657607"/>
          </a:xfrm>
          <a:prstGeom prst="rect">
            <a:avLst/>
          </a:prstGeom>
        </p:spPr>
      </p:pic>
      <p:pic>
        <p:nvPicPr>
          <p:cNvPr id="9" name="1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2224" y="39783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1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4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30367"/>
            <a:ext cx="5486411" cy="36576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dirty="0"/>
              <a:t>Für </a:t>
            </a:r>
            <a:r>
              <a:rPr lang="de-DE" dirty="0" smtClean="0"/>
              <a:t>N2 </a:t>
            </a:r>
            <a:r>
              <a:rPr lang="de-DE" dirty="0"/>
              <a:t>= 1 enthält das Spektrum alle Harmonischen und der Grundton entspricht </a:t>
            </a:r>
            <a:r>
              <a:rPr lang="de-DE" dirty="0" smtClean="0"/>
              <a:t>der Modulationsfrequenz</a:t>
            </a:r>
            <a:r>
              <a:rPr lang="de-DE" dirty="0"/>
              <a:t>.</a:t>
            </a:r>
          </a:p>
        </p:txBody>
      </p:sp>
      <p:pic>
        <p:nvPicPr>
          <p:cNvPr id="8" name="2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2224" y="39850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1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3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87574"/>
            <a:ext cx="5486411" cy="36576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dirty="0"/>
              <a:t>Wenn </a:t>
            </a:r>
            <a:r>
              <a:rPr lang="de-DE" dirty="0" smtClean="0"/>
              <a:t>N2 </a:t>
            </a:r>
            <a:r>
              <a:rPr lang="de-DE" dirty="0"/>
              <a:t>gerade ist, enthält das Spektrum nur ungerade Harmonische.</a:t>
            </a:r>
          </a:p>
        </p:txBody>
      </p:sp>
      <p:pic>
        <p:nvPicPr>
          <p:cNvPr id="8" name="3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07665" y="39850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0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30367"/>
            <a:ext cx="5486411" cy="365760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 smtClean="0"/>
              <a:t>Ist N2 </a:t>
            </a:r>
            <a:r>
              <a:rPr lang="de-DE" dirty="0"/>
              <a:t>= </a:t>
            </a:r>
            <a:r>
              <a:rPr lang="de-DE" dirty="0" smtClean="0"/>
              <a:t>3, fehlt jede </a:t>
            </a:r>
            <a:r>
              <a:rPr lang="de-DE" dirty="0"/>
              <a:t>dritte </a:t>
            </a:r>
            <a:r>
              <a:rPr lang="de-DE" dirty="0" smtClean="0"/>
              <a:t>Harmonische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8" name="4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2224" y="39850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6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4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Frequenzverhältnisse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930367"/>
            <a:ext cx="5486411" cy="3657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de-DE" dirty="0" smtClean="0"/>
                  <a:t>Ist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dirty="0" smtClean="0"/>
                  <a:t> irrational, resultiert </a:t>
                </a:r>
                <a:r>
                  <a:rPr lang="de-DE" dirty="0"/>
                  <a:t>ein disharmonisches </a:t>
                </a:r>
                <a:r>
                  <a:rPr lang="de-DE" dirty="0" smtClean="0"/>
                  <a:t>Klangspektrum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DF66-3609-46AF-9A5C-DF0EDD34A7DB}" type="datetime1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pic>
        <p:nvPicPr>
          <p:cNvPr id="8" name="5_Rati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12224" y="39850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2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3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Interessante Mathematik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38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4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39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63650"/>
            <a:ext cx="82296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FM oder PM?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67304"/>
            <a:ext cx="2683569" cy="276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91730"/>
            <a:ext cx="3530999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31334"/>
            <a:ext cx="8229600" cy="33317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40</a:t>
            </a:fld>
            <a:r>
              <a:rPr lang="de-DE" smtClean="0"/>
              <a:t> 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5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j-lt"/>
              </a:rPr>
              <a:t>Winkelmodulation</a:t>
            </a:r>
            <a:endParaRPr lang="de-DE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21.06.2015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27571"/>
            <a:ext cx="2499709" cy="316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49961"/>
            <a:ext cx="2303466" cy="316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704" y="2746488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2800"/>
            </a:lvl1pPr>
          </a:lstStyle>
          <a:p>
            <a:r>
              <a:rPr lang="de-DE" dirty="0"/>
              <a:t>Momentaner Winkel: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1924098"/>
            <a:ext cx="320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Moduliertes Signal:</a:t>
            </a:r>
            <a:endParaRPr lang="de-D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3435117"/>
            <a:ext cx="2960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Momentane </a:t>
            </a:r>
          </a:p>
          <a:p>
            <a:pPr algn="ctr"/>
            <a:r>
              <a:rPr lang="de-DE" sz="2400" dirty="0" smtClean="0"/>
              <a:t>Phasenverschiebung</a:t>
            </a:r>
            <a:endParaRPr lang="de-DE" sz="24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963416" y="3019740"/>
            <a:ext cx="184140" cy="5040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Phasenverschiebung</a:t>
                </a:r>
                <a:r>
                  <a:rPr lang="de-DE" dirty="0" smtClean="0"/>
                  <a:t> des Trägersignals proportional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ändern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9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6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70" y="3088424"/>
            <a:ext cx="5483434" cy="3229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64088" y="3003798"/>
            <a:ext cx="1872208" cy="48690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12160" y="3520364"/>
                <a:ext cx="5626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520364"/>
                <a:ext cx="56265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9677" r="-13978" b="-37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0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Phasenmodulation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7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3391508" y="1383618"/>
            <a:ext cx="2376264" cy="2376264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34" y="4140989"/>
            <a:ext cx="5077746" cy="321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37631" y="1853894"/>
                <a:ext cx="41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631" y="1853894"/>
                <a:ext cx="4159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824" r="-13235" b="-19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42161" y="1235128"/>
                <a:ext cx="1374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61" y="1235128"/>
                <a:ext cx="13740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00" r="-6222"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ie 18"/>
          <p:cNvSpPr/>
          <p:nvPr/>
        </p:nvSpPr>
        <p:spPr>
          <a:xfrm>
            <a:off x="3384000" y="1383750"/>
            <a:ext cx="2376000" cy="2376000"/>
          </a:xfrm>
          <a:prstGeom prst="pie">
            <a:avLst>
              <a:gd name="adj1" fmla="val 17215131"/>
              <a:gd name="adj2" fmla="val 18933619"/>
            </a:avLst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3384000" y="1383750"/>
            <a:ext cx="2376000" cy="2376000"/>
          </a:xfrm>
          <a:prstGeom prst="pie">
            <a:avLst>
              <a:gd name="adj1" fmla="val 18914574"/>
              <a:gd name="adj2" fmla="val 21592456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3384000" y="1383618"/>
            <a:ext cx="2376000" cy="2376264"/>
          </a:xfrm>
          <a:prstGeom prst="arc">
            <a:avLst>
              <a:gd name="adj1" fmla="val 17260854"/>
              <a:gd name="adj2" fmla="val 0"/>
            </a:avLst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c 14"/>
          <p:cNvSpPr/>
          <p:nvPr/>
        </p:nvSpPr>
        <p:spPr>
          <a:xfrm>
            <a:off x="3384000" y="1383618"/>
            <a:ext cx="2376000" cy="2376264"/>
          </a:xfrm>
          <a:prstGeom prst="arc">
            <a:avLst>
              <a:gd name="adj1" fmla="val 18963923"/>
              <a:gd name="adj2" fmla="val 0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/>
          <p:cNvCxnSpPr>
            <a:endCxn id="7" idx="6"/>
          </p:cNvCxnSpPr>
          <p:nvPr/>
        </p:nvCxnSpPr>
        <p:spPr>
          <a:xfrm>
            <a:off x="4572000" y="2571750"/>
            <a:ext cx="119577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0"/>
          </p:cNvCxnSpPr>
          <p:nvPr/>
        </p:nvCxnSpPr>
        <p:spPr>
          <a:xfrm flipV="1">
            <a:off x="4572000" y="1439754"/>
            <a:ext cx="360850" cy="113199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7"/>
          </p:cNvCxnSpPr>
          <p:nvPr/>
        </p:nvCxnSpPr>
        <p:spPr>
          <a:xfrm flipV="1">
            <a:off x="4572000" y="1731614"/>
            <a:ext cx="847776" cy="84013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39952" y="4491802"/>
            <a:ext cx="43204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93416" y="4491802"/>
            <a:ext cx="180477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 animBg="1"/>
      <p:bldP spid="3" grpId="0" animBg="1"/>
      <p:bldP spid="16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Frequenzmodulation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de-DE" b="1" dirty="0" smtClean="0"/>
                  <a:t>Frequenz</a:t>
                </a:r>
                <a:r>
                  <a:rPr lang="de-DE" dirty="0" smtClean="0"/>
                  <a:t> des Trägersignals </a:t>
                </a:r>
                <a:br>
                  <a:rPr lang="de-DE" dirty="0" smtClean="0"/>
                </a:br>
                <a:r>
                  <a:rPr lang="de-DE" dirty="0" smtClean="0"/>
                  <a:t>proportional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ändern</a:t>
                </a: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8</a:t>
            </a:fld>
            <a:r>
              <a:rPr lang="de-DE" smtClean="0"/>
              <a:t>  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561146" y="3003798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Aber wie? ...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829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Zeitabhängigkeit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0BE-0612-4D88-A1AC-FF1287139C2E}" type="datetime1">
              <a:rPr lang="de-DE" smtClean="0"/>
              <a:t>21.06.2015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CB20-F870-467D-84CE-AB32061190A1}" type="slidenum">
              <a:rPr lang="en-US" smtClean="0"/>
              <a:t>9</a:t>
            </a:fld>
            <a:r>
              <a:rPr lang="de-DE" smtClean="0"/>
              <a:t>   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40" y="1344612"/>
            <a:ext cx="2499709" cy="31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7" y="1779217"/>
            <a:ext cx="2303466" cy="3162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7" y="2213823"/>
            <a:ext cx="2723568" cy="317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18156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Bisher:</a:t>
            </a:r>
            <a:endParaRPr lang="de-DE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5259" y="278777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Und jetzt auch noch:</a:t>
            </a:r>
            <a:endParaRPr lang="de-D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3281654"/>
            <a:ext cx="3740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Momentane Frequenz:</a:t>
            </a:r>
            <a:endParaRPr lang="de-DE" sz="28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73" y="3409138"/>
            <a:ext cx="2723003" cy="3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21,17"/>
  <p:tag name="LATEXADDIN" val="\documentclass{article}&#10;\usepackage{amsmath}&#10;\pagestyle{empty}&#10;\begin{document}&#10;&#10;$A\cdot \sin(\alpha t + I\cdot\sin(\beta t))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Markus\AppData\Local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9,5236"/>
  <p:tag name="ORIGINALWIDTH" val="1445,452"/>
  <p:tag name="LATEXADDIN" val="\documentclass{article}&#10;\usepackage{amsmath}&#10;\pagestyle{empty}&#10;\begin{document}&#10;&#10;$\Rightarrow \omega(t)=\dot\theta(t)=\omega_0+\frac{d\varphi(t)}{dt}$&#10;&#10;\end{document}"/>
  <p:tag name="IGUANATEXSIZE" val="25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7,0206"/>
  <p:tag name="ORIGINALWIDTH" val="579,8309"/>
  <p:tag name="LATEXADDIN" val="\documentclass{article}&#10;\usepackage{amsmath}&#10;\pagestyle{empty}&#10;\begin{document}&#10;&#10;$\omega(t)=\dot\theta(t)$&#10;&#10;\end{document}"/>
  <p:tag name="IGUANATEXSIZE" val="25"/>
  <p:tag name="IGUANATEXCURSOR" val="105"/>
  <p:tag name="TRANSPARENCY" val="True"/>
  <p:tag name="FILENAME" val=""/>
  <p:tag name="INPUTTYPE" val="0"/>
  <p:tag name="LATEXENGINEID" val="1"/>
  <p:tag name="TEMPFOLDER" val="C:\Users\Markus\AppData\Local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086,902"/>
  <p:tag name="LATEXADDIN" val="\documentclass{article}&#10;\usepackage{amsmath}&#10;\pagestyle{empty}&#10;\begin{document}&#10;$$\Rightarrow\theta(t)=\int_0^t{\omega(\tau)} d\tau$$&#10;\end{document}"/>
  <p:tag name="IGUANATEXSIZE" val="20"/>
  <p:tag name="IGUANATEXCURSOR" val="93"/>
  <p:tag name="TRANSPARENCY" val="True"/>
  <p:tag name="FILENAME" val=""/>
  <p:tag name="INPUTTYPE" val="0"/>
  <p:tag name="LATEXENGINEID" val="1"/>
  <p:tag name="TEMPFOLDER" val="C:\Users\Markus\AppData\Local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$\omega(t)=\omega_0+k\cdot m(t)$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446,952"/>
  <p:tag name="LATEXADDIN" val="\documentclass{article}&#10;\usepackage{amsmath}&#10;\pagestyle{empty}&#10;\begin{document}&#10;&#10;$$\theta(t)=\omega_0 t+k\cdot\int_0^t{m(\tau)} d\tau$$&#10;&#10;&#10;\end{document}"/>
  <p:tag name="IGUANATEXSIZE" val="25"/>
  <p:tag name="IGUANATEXCURSOR" val="85"/>
  <p:tag name="TRANSPARENCY" val="True"/>
  <p:tag name="FILENAME" val=""/>
  <p:tag name="INPUTTYPE" val="0"/>
  <p:tag name="LATEXENGINEID" val="1"/>
  <p:tag name="TEMPFOLDER" val="C:\Users\Markus\AppData\Local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70,913"/>
  <p:tag name="LATEXADDIN" val="\documentclass{article}&#10;\usepackage{amsmath}&#10;\pagestyle{empty}&#10;\begin{document}&#10;&#10;&#10;$s_{FM}(t)=A\cdot \sin(\theta(t))$&#10;&#10;\end{document}"/>
  <p:tag name="IGUANATEXSIZE" val="25"/>
  <p:tag name="IGUANATEXCURSOR" val="88"/>
  <p:tag name="TRANSPARENCY" val="True"/>
  <p:tag name="FILENAME" val=""/>
  <p:tag name="INPUTTYPE" val="0"/>
  <p:tag name="LATEXENGINEID" val="1"/>
  <p:tag name="TEMPFOLDER" val="C:\Users\Markus\AppData\Local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12,809"/>
  <p:tag name="LATEXADDIN" val="\documentclass{article}&#10;\usepackage{amsmath}&#10;\pagestyle{empty}&#10;\begin{document}&#10;&#10;$$\Rightarrow s_{FM}(t)=A\cdot \sin(\omega_0 t+k\cdot\int_0^t{m(\tau)} d\tau)$$&#10;&#10;&#10;&#10;\end{document}"/>
  <p:tag name="IGUANATEXSIZE" val="25"/>
  <p:tag name="IGUANATEXCURSOR" val="129"/>
  <p:tag name="TRANSPARENCY" val="True"/>
  <p:tag name="FILENAME" val=""/>
  <p:tag name="INPUTTYPE" val="0"/>
  <p:tag name="LATEXENGINEID" val="1"/>
  <p:tag name="TEMPFOLDER" val="C:\Users\Markus\AppData\Local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1446,952"/>
  <p:tag name="LATEXADDIN" val="\documentclass{article}&#10;\usepackage{amsmath}&#10;\pagestyle{empty}&#10;\begin{document}&#10;&#10;$$\theta(t)=\omega_0 t+k\cdot\int_0^t{m(\tau)} d\tau$$&#10;&#10;&#10;\end{document}"/>
  <p:tag name="IGUANATEXSIZE" val="25"/>
  <p:tag name="IGUANATEXCURSOR" val="85"/>
  <p:tag name="TRANSPARENCY" val="True"/>
  <p:tag name="FILENAME" val=""/>
  <p:tag name="INPUTTYPE" val="0"/>
  <p:tag name="LATEXENGINEID" val="1"/>
  <p:tag name="TEMPFOLDER" val="C:\Users\Markus\AppData\Local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053,787"/>
  <p:tag name="LATEXADDIN" val="\documentclass{article}&#10;\usepackage{amsmath}&#10;\pagestyle{empty}&#10;\begin{document}&#10;&#10;&#10;$$s_{FM}(t)=A\cdot \sin(\omega_0 t+k\cdot\int_0^t{m(\tau)} d\tau)$$&#10;&#10;&#10;&#10;&#10;\end{document}"/>
  <p:tag name="IGUANATEXSIZE" val="25"/>
  <p:tag name="IGUANATEXCURSOR" val="118"/>
  <p:tag name="TRANSPARENCY" val="True"/>
  <p:tag name="FILENAME" val=""/>
  <p:tag name="INPUTTYPE" val="0"/>
  <p:tag name="LATEXENGINEID" val="1"/>
  <p:tag name="TEMPFOLDER" val="C:\Users\Markus\AppData\Local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97,529"/>
  <p:tag name="LATEXADDIN" val="\documentclass{article}&#10;\usepackage{amsmath}&#10;\pagestyle{empty}&#10;\begin{document}&#10;&#10;&#10;$s_{PM}(t)=A\cdot \sin(\omega_0 t + \varphi_0 + k\cdot m(t))$&#10;&#10;\end{document}"/>
  <p:tag name="IGUANATEXSIZE" val="25"/>
  <p:tag name="IGUANATEXCURSOR" val="138"/>
  <p:tag name="TRANSPARENCY" val="True"/>
  <p:tag name="FILENAME" val=""/>
  <p:tag name="INPUTTYPE" val="0"/>
  <p:tag name="LATEXENGINEID" val="1"/>
  <p:tag name="TEMPFOLDER" val="C:\Users\Markus\AppData\Local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153"/>
  <p:tag name="ORIGINALWIDTH" val="842,3676"/>
  <p:tag name="LATEXADDIN" val="\documentclass{article}&#10;\usepackage{amsmath}&#10;\pagestyle{empty}&#10;\begin{document}&#10;&#10;$$\omega_0=\omega_c; \varphi_0=0$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868,6212"/>
  <p:tag name="LATEXADDIN" val="\documentclass{article}&#10;\usepackage{amsmath}&#10;\pagestyle{empty}&#10;\begin{document}&#10;&#10;$$m(t)=\sin(\omega_m t)$$&#10;&#10;&#10;\end{document}"/>
  <p:tag name="IGUANATEXSIZE" val="25"/>
  <p:tag name="IGUANATEXCURSOR" val="104"/>
  <p:tag name="TRANSPARENCY" val="True"/>
  <p:tag name="FILENAME" val=""/>
  <p:tag name="INPUTTYPE" val="0"/>
  <p:tag name="LATEXENGINEID" val="1"/>
  <p:tag name="TEMPFOLDER" val="C:\Users\Markus\AppData\Local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8,293"/>
  <p:tag name="ORIGINALWIDTH" val="2264,566"/>
  <p:tag name="LATEXADDIN" val="\documentclass{article}&#10;\usepackage{amsmath}&#10;\pagestyle{empty}&#10;\begin{document}&#10;&#10;&#10;$$s_{FM}(t)=A\cdot \sin(\omega_c t+k\cdot\int_0^t{\sin(\omega_m \tau)} d\tau)$$&#10;&#10;&#10;&#10;&#10;\end{document}"/>
  <p:tag name="IGUANATEXSIZE" val="25"/>
  <p:tag name="IGUANATEXCURSOR" val="114"/>
  <p:tag name="TRANSPARENCY" val="True"/>
  <p:tag name="FILENAME" val=""/>
  <p:tag name="INPUTTYPE" val="0"/>
  <p:tag name="LATEXENGINEID" val="1"/>
  <p:tag name="TEMPFOLDER" val="C:\Users\Markus\AppData\Local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18,768"/>
  <p:tag name="LATEXADDIN" val="\documentclass{article}&#10;\usepackage{amsmath}&#10;\pagestyle{empty}&#10;\begin{document}&#10;&#10;&#10;$s_{PM}(t)=A\cdot \sin(\omega_c t + k\cdot \sin(\omega_m t))$&#10;&#10;\end{document}"/>
  <p:tag name="IGUANATEXSIZE" val="25"/>
  <p:tag name="IGUANATEXCURSOR" val="113"/>
  <p:tag name="TRANSPARENCY" val="True"/>
  <p:tag name="FILENAME" val=""/>
  <p:tag name="INPUTTYPE" val="0"/>
  <p:tag name="LATEXENGINEID" val="1"/>
  <p:tag name="TEMPFOLDER" val="C:\Users\Markus\AppData\Local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,2884"/>
  <p:tag name="ORIGINALWIDTH" val="2065,788"/>
  <p:tag name="LATEXADDIN" val="\documentclass{article}&#10;\usepackage{amsmath}&#10;\pagestyle{empty}&#10;\begin{document}&#10;&#10;&#10;$$s_{FM}(t)=A\cdot\sin(\omega_ct-\frac{k}{\omega_m}\cdot\cos(\omega_m t))$$&#10;&#10;\end{document}"/>
  <p:tag name="IGUANATEXSIZE" val="25"/>
  <p:tag name="IGUANATEXCURSOR" val="113"/>
  <p:tag name="TRANSPARENCY" val="False"/>
  <p:tag name="FILENAME" val=""/>
  <p:tag name="INPUTTYPE" val="0"/>
  <p:tag name="LATEXENGINEID" val="1"/>
  <p:tag name="TEMPFOLDER" val="C:\Users\Markus\AppData\Local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69"/>
  <p:tag name="ORIGINALWIDTH" val="1222,671"/>
  <p:tag name="LATEXADDIN" val="\documentclass{article}&#10;\usepackage{amsmath}&#10;\pagestyle{empty}&#10;\begin{document}&#10;&#10;&#10;$-\cos(x)=\sin(x + 3\frac{\pi}{2}) $&#10;\end{document}"/>
  <p:tag name="IGUANATEXSIZE" val="20"/>
  <p:tag name="IGUANATEXCURSOR" val="98"/>
  <p:tag name="TRANSPARENCY" val="True"/>
  <p:tag name="FILENAME" val=""/>
  <p:tag name="INPUTTYPE" val="0"/>
  <p:tag name="LATEXENGINEID" val="1"/>
  <p:tag name="TEMPFOLDER" val="C:\Users\Markus\AppData\Local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07,71"/>
  <p:tag name="LATEXADDIN" val="\documentclass{article}&#10;\usepackage{amsmath}&#10;\pagestyle{empty}&#10;\begin{document}&#10;&#10;&#10;$$=A\cdot\sin(\omega_ct-I\cdot\cos(\omega_m t))$$&#10;&#10;\end{document}"/>
  <p:tag name="IGUANATEXSIZE" val="25"/>
  <p:tag name="IGUANATEXCURSOR" val="84"/>
  <p:tag name="TRANSPARENCY" val="False"/>
  <p:tag name="FILENAME" val=""/>
  <p:tag name="INPUTTYPE" val="0"/>
  <p:tag name="LATEXENGINEID" val="1"/>
  <p:tag name="TEMPFOLDER" val="C:\Users\Markus\AppData\Local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,0159"/>
  <p:tag name="ORIGINALWIDTH" val="402,0562"/>
  <p:tag name="LATEXADDIN" val="\documentclass{article}&#10;\usepackage{amsmath}&#10;\pagestyle{empty}&#10;\begin{document}&#10;&#10;$\Delta f=k$&#10;&#10;&#10;\end{document}"/>
  <p:tag name="IGUANATEXSIZE" val="20"/>
  <p:tag name="IGUANATEXCURSOR" val="81"/>
  <p:tag name="TRANSPARENCY" val="True"/>
  <p:tag name="FILENAME" val=""/>
  <p:tag name="INPUTTYPE" val="0"/>
  <p:tag name="LATEXENGINEID" val="1"/>
  <p:tag name="TEMPFOLDER" val="C:\Users\Markus\AppData\Local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491,958"/>
  <p:tag name="LATEXADDIN" val="\documentclass{article}&#10;\usepackage{amsmath}&#10;\pagestyle{empty}&#10;\begin{document}&#10;&#10;&#10;$$\approx A\cdot\sin(\omega_ct+I\cdot\sin(\omega_m t))$$&#10;&#10;\end{document}"/>
  <p:tag name="IGUANATEXSIZE" val="25"/>
  <p:tag name="IGUANATEXCURSOR" val="92"/>
  <p:tag name="TRANSPARENCY" val="False"/>
  <p:tag name="FILENAME" val=""/>
  <p:tag name="INPUTTYPE" val="0"/>
  <p:tag name="LATEXENGINEID" val="1"/>
  <p:tag name="TEMPFOLDER" val="C:\Users\Markus\AppData\Local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3,2742"/>
  <p:tag name="ORIGINALWIDTH" val="387,8041"/>
  <p:tag name="LATEXADDIN" val="\documentclass{article}&#10;\usepackage{amsmath}&#10;\pagestyle{empty}&#10;\begin{document}&#10;&#10;$I=\frac{\Delta f}{\omega_m}$&#10;&#10;&#10;\end{document}"/>
  <p:tag name="IGUANATEXSIZE" val="20"/>
  <p:tag name="IGUANATEXCURSOR" val="110"/>
  <p:tag name="TRANSPARENCY" val="True"/>
  <p:tag name="FILENAME" val=""/>
  <p:tag name="INPUTTYPE" val="0"/>
  <p:tag name="LATEXENGINEID" val="1"/>
  <p:tag name="TEMPFOLDER" val="C:\Users\Markus\AppData\Local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585,721"/>
  <p:tag name="LATEXADDIN" val="\documentclass{article}&#10;\usepackage{amsmath}&#10;\pagestyle{empty}&#10;\begin{document}&#10;&#10;$$e(t)=A\cdot\sin(\alpha t + I\cdot\sin(\beta t)) $$&#10;&#10;&#10;\end{document}"/>
  <p:tag name="IGUANATEXSIZE" val="25"/>
  <p:tag name="IGUANATEXCURSOR" val="116"/>
  <p:tag name="TRANSPARENCY" val="True"/>
  <p:tag name="FILENAME" val=""/>
  <p:tag name="INPUTTYPE" val="0"/>
  <p:tag name="LATEXENGINEID" val="1"/>
  <p:tag name="TEMPFOLDER" val="C:\Users\Markus\AppData\Local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14,267"/>
  <p:tag name="LATEXADDIN" val="\documentclass{article}&#10;\usepackage{amsmath}&#10;\pagestyle{empty}&#10;\begin{document}&#10;&#10;&#10;$$s_{FM}(t)=A\cdot\sin(\omega_ct+I\cdot\sin(\omega_m t))$$&#10;&#10;\end{document}"/>
  <p:tag name="IGUANATEXSIZE" val="25"/>
  <p:tag name="IGUANATEXCURSOR" val="116"/>
  <p:tag name="TRANSPARENCY" val="False"/>
  <p:tag name="FILENAME" val=""/>
  <p:tag name="INPUTTYPE" val="0"/>
  <p:tag name="LATEXENGINEID" val="1"/>
  <p:tag name="TEMPFOLDER" val="C:\Users\Markus\AppData\Local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972"/>
  <p:tag name="ORIGINALWIDTH" val="1619,476"/>
  <p:tag name="LATEXADDIN" val="\documentclass{article}&#10;\usepackage{amsmath}&#10;\pagestyle{empty}&#10;\begin{document}&#10;&#10;$$\sum_{n=-\infty}^{\infty}J_n(I)\sin(w_ct+n\cdot w_mt)$$&#10;&#10;&#10;\end{document}"/>
  <p:tag name="IGUANATEXSIZE" val="25"/>
  <p:tag name="IGUANATEXCURSOR" val="131"/>
  <p:tag name="TRANSPARENCY" val="True"/>
  <p:tag name="FILENAME" val=""/>
  <p:tag name="INPUTTYPE" val="0"/>
  <p:tag name="LATEXENGINEID" val="1"/>
  <p:tag name="TEMPFOLDER" val="C:\Users\Markus\AppData\Local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2,3748"/>
  <p:tag name="ORIGINALWIDTH" val="720,6893"/>
  <p:tag name="LATEXADDIN" val="\documentclass{article}&#10;\usepackage{amsmath}&#10;\pagestyle{empty}&#10;\begin{document}&#10;&#10;&#10;\begin{equation*}&#10;\begin{split}&#10;s(t)=A&amp;\cdot \{\; \\&#10;      &amp; J_0(I)\cdot\sin(\omega_c t)  \\&#10;         +&amp; J_1(I)\cdot\sin[t\cdot (\omega_c + \;\,\omega_m)]-J_1(I)\cdot\sin[t\cdot (\omega_c-\;\,\omega_m)] \\&#10;         +&amp; J_2(I)\cdot\sin[t\cdot (\omega_c + 2\omega_m)]+J_2(I)\cdot\sin[t\cdot (\omega_c-2\omega_m)] \\&#10;         +&amp; J_3(I)\cdot\sin[t\cdot (\omega_c + 3\omega_m)]-J_3(I)\cdot\sin[t\cdot (\omega_c-3\omega_m)] \\&#10;         +&amp;....\}\end{split}&#10;\end{equation*}&#10;&#10;\end{document}"/>
  <p:tag name="IGUANATEXSIZE" val="100"/>
  <p:tag name="IGUANATEXCURSOR" val="423"/>
  <p:tag name="TRANSPARENCY" val="True"/>
  <p:tag name="FILENAME" val=""/>
  <p:tag name="INPUTTYPE" val="0"/>
  <p:tag name="LATEXENGINEID" val="1"/>
  <p:tag name="TEMPFOLDER" val="C:\Users\Markus\AppData\Local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33,922"/>
  <p:tag name="LATEXADDIN" val="\documentclass{article}&#10;\usepackage{amsmath}&#10;\pagestyle{empty}&#10;\begin{document}&#10;&#10;&#10;$$J_{-n}(I)=(-1)^n\cdot J_n(I)$$&#10;&#10;\end{document}"/>
  <p:tag name="IGUANATEXSIZE" val="25"/>
  <p:tag name="IGUANATEXCURSOR" val="111"/>
  <p:tag name="TRANSPARENCY" val="True"/>
  <p:tag name="FILENAME" val=""/>
  <p:tag name="INPUTTYPE" val="0"/>
  <p:tag name="LATEXENGINEID" val="1"/>
  <p:tag name="TEMPFOLDER" val="C:\Users\Markus\AppData\Local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217,31"/>
  <p:tag name="LATEXADDIN" val="\documentclass{article}&#10;\usepackage{amsmath}&#10;\pagestyle{empty}&#10;\begin{document}&#10;% \[&#10;%     J_{-n}(x)= &#10;% \begin{cases}&#10;%     -J_n(x),&amp; \text{wenn } n \text{ ungerade} \\&#10;%     \;\;\;J_n(x),              &amp; \text{sonst}&#10;% \end{cases}&#10;% \]&#10;&#10;\[&#10;\text{&quot;}-J_n(I)\text{ wenn } n \text{ ungerade, sonst }J_n(I)\text{&quot;}&#10;\]&#10;&#10;&#10;\end{document}"/>
  <p:tag name="IGUANATEXSIZE" val="20"/>
  <p:tag name="IGUANATEXCURSOR" val="301"/>
  <p:tag name="TRANSPARENCY" val="True"/>
  <p:tag name="FILENAME" val=""/>
  <p:tag name="INPUTTYPE" val="0"/>
  <p:tag name="LATEXENGINEID" val="1"/>
  <p:tag name="TEMPFOLDER" val="C:\Users\Markus\AppData\Local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1,0406"/>
  <p:tag name="ORIGINALWIDTH" val="1848,258"/>
  <p:tag name="LATEXADDIN" val="\documentclass{article}&#10;\usepackage{amsmath}&#10;\pagestyle{empty}&#10;\begin{document}&#10;&#10;$$J_n (x) = \frac{1}{\pi} \int_0^\pi \cos (n \tau - x \sin \tau) \,\mathrm d \tau\\$$&#10;\end{document}"/>
  <p:tag name="IGUANATEXSIZE" val="25"/>
  <p:tag name="IGUANATEXCURSOR" val="166"/>
  <p:tag name="TRANSPARENCY" val="True"/>
  <p:tag name="FILENAME" val=""/>
  <p:tag name="INPUTTYPE" val="0"/>
  <p:tag name="LATEXENGINEID" val="1"/>
  <p:tag name="TEMPFOLDER" val="C:\Users\Markus\AppData\Local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2,7895"/>
  <p:tag name="ORIGINALWIDTH" val="527,3236"/>
  <p:tag name="LATEXADDIN" val="\documentclass{article}&#10;\usepackage{amsmath}&#10;\pagestyle{empty}&#10;\begin{document}&#10;&#10;$$\frac{f_c}{f_m}=\frac{N1}{N2}$$&#10;&#10;&#10;\end{document}"/>
  <p:tag name="IGUANATEXSIZE" val="25"/>
  <p:tag name="IGUANATEXCURSOR" val="111"/>
  <p:tag name="TRANSPARENCY" val="True"/>
  <p:tag name="FILENAME" val=""/>
  <p:tag name="INPUTTYPE" val="0"/>
  <p:tag name="LATEXENGINEID" val="1"/>
  <p:tag name="TEMPFOLDER" val="C:\Users\Markus\AppData\Local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2156,551"/>
  <p:tag name="LATEXADDIN" val="\documentclass{article}&#10;\usepackage{amsmath}&#10;\pagestyle{empty}&#10;\begin{document}&#10;&#10;&#10;$$\Rightarrow s_{PM}(t)=A\cdot \sin(\omega_0 t + \varphi_0 + k\cdot m(t))$$&#10;&#10;\end{document}"/>
  <p:tag name="IGUANATEXSIZE" val="25"/>
  <p:tag name="IGUANATEXCURSOR" val="157"/>
  <p:tag name="TRANSPARENCY" val="True"/>
  <p:tag name="FILENAME" val=""/>
  <p:tag name="INPUTTYPE" val="0"/>
  <p:tag name="LATEXENGINEID" val="1"/>
  <p:tag name="TEMPFOLDER" val="C:\Users\Markus\AppData\Local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997,529"/>
  <p:tag name="LATEXADDIN" val="\documentclass{article}&#10;\usepackage{amsmath}&#10;\pagestyle{empty}&#10;\begin{document}&#10;&#10;&#10;$s_{PM}(t)=A\cdot \sin(\omega_0 t + \varphi_0 + k\cdot m(t))$&#10;&#10;\end{document}"/>
  <p:tag name="IGUANATEXSIZE" val="25"/>
  <p:tag name="IGUANATEXCURSOR" val="131"/>
  <p:tag name="TRANSPARENCY" val="True"/>
  <p:tag name="FILENAME" val=""/>
  <p:tag name="INPUTTYPE" val="0"/>
  <p:tag name="LATEXENGINEID" val="1"/>
  <p:tag name="TEMPFOLDER" val="C:\Users\Markus\AppData\Local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84,1373"/>
  <p:tag name="LATEXADDIN" val="\documentclass{article}&#10;\usepackage{amsmath}&#10;\pagestyle{empty}&#10;\begin{document}&#10;&#10;&#10;$s(t)=A\cdot \sin(\theta(t))$&#10;&#10;\end{document}"/>
  <p:tag name="IGUANATEXSIZE" val="25"/>
  <p:tag name="IGUANATEXCURSOR" val="96"/>
  <p:tag name="TRANSPARENCY" val="True"/>
  <p:tag name="FILENAME" val=""/>
  <p:tag name="INPUTTYPE" val="0"/>
  <p:tag name="LATEXENGINEID" val="1"/>
  <p:tag name="TEMPFOLDER" val="C:\Users\Markus\AppData\Local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5"/>
  <p:tag name="LATEXADDIN" val="\documentclass{article}&#10;\usepackage{amsmath}&#10;\pagestyle{empty}&#10;\begin{document}&#10;&#10;$\theta(t)=\omega_0t+\varphi(t)$&#10;&#10;&#10;\end{document}"/>
  <p:tag name="IGUANATEXSIZE" val="25"/>
  <p:tag name="IGUANATEXCURSOR" val="102"/>
  <p:tag name="TRANSPARENCY" val="True"/>
  <p:tag name="FILENAME" val=""/>
  <p:tag name="INPUTTYPE" val="0"/>
  <p:tag name="LATEXENGINEID" val="1"/>
  <p:tag name="TEMPFOLDER" val="C:\Users\Markus\AppData\Local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$\varphi(t)=\varphi_0+k\cdot m(t)$&#10;&#10;&#10;\end{document}"/>
  <p:tag name="IGUANATEXSIZE" val="25"/>
  <p:tag name="IGUANATEXCURSOR" val="111"/>
  <p:tag name="TRANSPARENCY" val="True"/>
  <p:tag name="FILENAME" val=""/>
  <p:tag name="INPUTTYPE" val="0"/>
  <p:tag name="LATEXENGINEID" val="1"/>
  <p:tag name="TEMPFOLDER" val="C:\Users\Markus\AppData\Local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71,9"/>
  <p:tag name="LATEXADDIN" val="\documentclass{article}&#10;\usepackage{amsmath}&#10;\pagestyle{empty}&#10;\begin{document}&#10;&#10;&#10;$\omega(t)=\omega_0+k\cdot m(t)$&#10;&#10;\end{document}"/>
  <p:tag name="IGUANATEXSIZE" val="25"/>
  <p:tag name="IGUANATEXCURSOR" val="93"/>
  <p:tag name="TRANSPARENCY" val="True"/>
  <p:tag name="FILENAME" val=""/>
  <p:tag name="INPUTTYPE" val="0"/>
  <p:tag name="LATEXENGINEID" val="1"/>
  <p:tag name="TEMPFOLDER" val="C:\Users\Markus\AppData\Local\Temp\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On-screen Show (16:9)</PresentationFormat>
  <Paragraphs>214</Paragraphs>
  <Slides>41</Slides>
  <Notes>4</Notes>
  <HiddenSlides>2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Lato</vt:lpstr>
      <vt:lpstr>Larissa-Design</vt:lpstr>
      <vt:lpstr>Besonderheiten der FM-Synthese</vt:lpstr>
      <vt:lpstr>Gliederung</vt:lpstr>
      <vt:lpstr>PowerPoint Presentation</vt:lpstr>
      <vt:lpstr>FM oder PM?</vt:lpstr>
      <vt:lpstr>Winkelmodulation</vt:lpstr>
      <vt:lpstr>Phasenmodulation</vt:lpstr>
      <vt:lpstr>Phasenmodulation</vt:lpstr>
      <vt:lpstr>Frequenzmodulation</vt:lpstr>
      <vt:lpstr>Zeitabhängigkeit</vt:lpstr>
      <vt:lpstr>Momentane Frequenz</vt:lpstr>
      <vt:lpstr>Momentane Frequenz</vt:lpstr>
      <vt:lpstr>Frequenzmodulation</vt:lpstr>
      <vt:lpstr>Frequenzmodulation</vt:lpstr>
      <vt:lpstr>FM &amp; PM</vt:lpstr>
      <vt:lpstr>Modulationssignal</vt:lpstr>
      <vt:lpstr>PowerPoint Presentation</vt:lpstr>
      <vt:lpstr>PowerPoint Presentation</vt:lpstr>
      <vt:lpstr>Klangspektren</vt:lpstr>
      <vt:lpstr>Klangspektrum</vt:lpstr>
      <vt:lpstr>Fourier-Reihe</vt:lpstr>
      <vt:lpstr>Fourier-Reihe</vt:lpstr>
      <vt:lpstr>Fourier-Reihe</vt:lpstr>
      <vt:lpstr>Bessel-Funktionen</vt:lpstr>
      <vt:lpstr>Bessel-Funktionen</vt:lpstr>
      <vt:lpstr>Bessel-Funktionen</vt:lpstr>
      <vt:lpstr>PowerPoint Presentation</vt:lpstr>
      <vt:lpstr>Negative Frequenzen</vt:lpstr>
      <vt:lpstr>Negative Frequenzen</vt:lpstr>
      <vt:lpstr>Negative Frequenzen</vt:lpstr>
      <vt:lpstr>Negative Frequenzen</vt:lpstr>
      <vt:lpstr>Frequenzverhältnisse</vt:lpstr>
      <vt:lpstr>Frequenzverhältnisse</vt:lpstr>
      <vt:lpstr>Frequenzverhältnisse</vt:lpstr>
      <vt:lpstr>Frequenzverhältnisse</vt:lpstr>
      <vt:lpstr>Frequenzverhältnisse</vt:lpstr>
      <vt:lpstr>Frequenzverhältnisse</vt:lpstr>
      <vt:lpstr>Frequenzverhältnisse</vt:lpstr>
      <vt:lpstr>Fazit</vt:lpstr>
      <vt:lpstr>Quellen</vt:lpstr>
      <vt:lpstr>Quellen</vt:lpstr>
      <vt:lpstr>ENDE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Markus B</cp:lastModifiedBy>
  <cp:revision>323</cp:revision>
  <dcterms:created xsi:type="dcterms:W3CDTF">2015-06-10T10:18:23Z</dcterms:created>
  <dcterms:modified xsi:type="dcterms:W3CDTF">2015-06-21T20:26:08Z</dcterms:modified>
</cp:coreProperties>
</file>